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72" r:id="rId8"/>
    <p:sldId id="263" r:id="rId9"/>
    <p:sldId id="273" r:id="rId10"/>
    <p:sldId id="265" r:id="rId11"/>
    <p:sldId id="268" r:id="rId12"/>
    <p:sldId id="266" r:id="rId13"/>
    <p:sldId id="274" r:id="rId14"/>
    <p:sldId id="267" r:id="rId15"/>
    <p:sldId id="275" r:id="rId16"/>
    <p:sldId id="269" r:id="rId17"/>
    <p:sldId id="270" r:id="rId18"/>
    <p:sldId id="276" r:id="rId19"/>
    <p:sldId id="259" r:id="rId20"/>
    <p:sldId id="271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zdesign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3874"/>
            <a:ext cx="9144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전국 상가 업소 분포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911735"/>
            <a:ext cx="914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 </a:t>
            </a:r>
            <a:r>
              <a:rPr lang="ko-KR" alt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통계 프로젝트</a:t>
            </a:r>
            <a:endParaRPr lang="en-US" altLang="ko-KR" sz="4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404046" y="3933056"/>
            <a:ext cx="27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홍종석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201301258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강형원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201401210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45667D-CC02-4C7C-BCC3-CEC1BB49A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"/>
          <a:stretch/>
        </p:blipFill>
        <p:spPr>
          <a:xfrm>
            <a:off x="1466357" y="1698827"/>
            <a:ext cx="6395218" cy="42422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68D8C3-4467-43E1-A079-0F620A6D05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/>
          <a:stretch/>
        </p:blipFill>
        <p:spPr>
          <a:xfrm>
            <a:off x="1466357" y="1692461"/>
            <a:ext cx="6395218" cy="424858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57200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3)  </a:t>
            </a:r>
            <a:r>
              <a:rPr lang="ko-KR" altLang="en-US" sz="1800" dirty="0"/>
              <a:t>전국 시도별 상가 업소 업종 파이 차트</a:t>
            </a:r>
          </a:p>
        </p:txBody>
      </p:sp>
    </p:spTree>
    <p:extLst>
      <p:ext uri="{BB962C8B-B14F-4D97-AF65-F5344CB8AC3E}">
        <p14:creationId xmlns:p14="http://schemas.microsoft.com/office/powerpoint/2010/main" val="18347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4) </a:t>
            </a:r>
            <a:r>
              <a:rPr lang="ko-KR" altLang="en-US" sz="1800" dirty="0"/>
              <a:t>전국 시</a:t>
            </a:r>
            <a:r>
              <a:rPr lang="en-US" altLang="ko-KR" sz="1800" dirty="0"/>
              <a:t>/</a:t>
            </a:r>
            <a:r>
              <a:rPr lang="ko-KR" altLang="en-US" sz="1800" dirty="0"/>
              <a:t>군</a:t>
            </a:r>
            <a:r>
              <a:rPr lang="en-US" altLang="ko-KR" sz="1800" dirty="0"/>
              <a:t>/</a:t>
            </a:r>
            <a:r>
              <a:rPr lang="ko-KR" altLang="en-US" sz="1800" dirty="0"/>
              <a:t>구별 상가 업소 분포도</a:t>
            </a:r>
            <a:endParaRPr lang="en-US" altLang="ko-KR" sz="1800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FF51D-8A4D-4B57-9E31-A2B8CDC90BFE}"/>
              </a:ext>
            </a:extLst>
          </p:cNvPr>
          <p:cNvSpPr txBox="1"/>
          <p:nvPr/>
        </p:nvSpPr>
        <p:spPr>
          <a:xfrm>
            <a:off x="899592" y="1734363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dirty="0" err="1"/>
              <a:t>시군구</a:t>
            </a:r>
            <a:r>
              <a:rPr lang="ko-KR" altLang="en-US" dirty="0"/>
              <a:t> 코드가 담긴 </a:t>
            </a:r>
            <a:r>
              <a:rPr lang="en-US" altLang="ko-KR" dirty="0" err="1"/>
              <a:t>shp</a:t>
            </a:r>
            <a:r>
              <a:rPr lang="en-US" altLang="ko-KR" dirty="0"/>
              <a:t> </a:t>
            </a:r>
            <a:r>
              <a:rPr lang="ko-KR" altLang="en-US" dirty="0"/>
              <a:t>파일을 불러온다</a:t>
            </a:r>
            <a:r>
              <a:rPr lang="en-US" altLang="ko-KR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 err="1"/>
              <a:t>시군구</a:t>
            </a:r>
            <a:r>
              <a:rPr lang="ko-KR" altLang="en-US" dirty="0"/>
              <a:t> 코드 를 </a:t>
            </a:r>
            <a:r>
              <a:rPr lang="en-US" altLang="ko-KR" dirty="0"/>
              <a:t>id, </a:t>
            </a:r>
            <a:r>
              <a:rPr lang="ko-KR" altLang="en-US" dirty="0"/>
              <a:t>위도와 경도</a:t>
            </a:r>
            <a:r>
              <a:rPr lang="en-US" altLang="ko-KR" dirty="0"/>
              <a:t>, group</a:t>
            </a:r>
            <a:r>
              <a:rPr lang="ko-KR" altLang="en-US" dirty="0"/>
              <a:t>등의 변수가 있는 데이터로 변환해준다</a:t>
            </a:r>
            <a:r>
              <a:rPr lang="en-US" altLang="ko-KR" dirty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상가 업 소의 데이터를 시도별로 업소의 개수를 파악한 뒤 </a:t>
            </a:r>
            <a:r>
              <a:rPr lang="en-US" altLang="ko-KR" dirty="0" err="1"/>
              <a:t>shp</a:t>
            </a:r>
            <a:r>
              <a:rPr lang="en-US" altLang="ko-KR" dirty="0"/>
              <a:t> </a:t>
            </a:r>
            <a:r>
              <a:rPr lang="ko-KR" altLang="en-US" dirty="0"/>
              <a:t>파일과 병합해준다</a:t>
            </a:r>
            <a:r>
              <a:rPr lang="en-US" altLang="ko-KR" dirty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 err="1"/>
              <a:t>geom_polygon</a:t>
            </a:r>
            <a:r>
              <a:rPr lang="ko-KR" altLang="en-US" dirty="0"/>
              <a:t>을 이용하여 분포도를 그려준다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AD023-108B-42BF-B4A5-47EADE5B6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8" y="3765688"/>
            <a:ext cx="8577865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4) </a:t>
            </a:r>
            <a:r>
              <a:rPr lang="ko-KR" altLang="en-US" sz="1800" dirty="0"/>
              <a:t>전국 시</a:t>
            </a:r>
            <a:r>
              <a:rPr lang="en-US" altLang="ko-KR" sz="1800" dirty="0"/>
              <a:t>/</a:t>
            </a:r>
            <a:r>
              <a:rPr lang="ko-KR" altLang="en-US" sz="1800" dirty="0"/>
              <a:t>군</a:t>
            </a:r>
            <a:r>
              <a:rPr lang="en-US" altLang="ko-KR" sz="1800" dirty="0"/>
              <a:t>/</a:t>
            </a:r>
            <a:r>
              <a:rPr lang="ko-KR" altLang="en-US" sz="1800" dirty="0"/>
              <a:t>구별 상가 업소 분포도</a:t>
            </a:r>
            <a:endParaRPr lang="en-US" altLang="ko-KR" sz="1800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B8A4A7-4BD7-4C23-8E8B-B903849E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11" y="1736392"/>
            <a:ext cx="6581179" cy="41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5) </a:t>
            </a:r>
            <a:r>
              <a:rPr lang="ko-KR" altLang="en-US" sz="1800" dirty="0"/>
              <a:t>인천시 구별 상가 업소 분포도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4AAD1-4611-44DD-9227-9A8BC24D4949}"/>
              </a:ext>
            </a:extLst>
          </p:cNvPr>
          <p:cNvSpPr txBox="1"/>
          <p:nvPr/>
        </p:nvSpPr>
        <p:spPr>
          <a:xfrm>
            <a:off x="899592" y="1556792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전국의 </a:t>
            </a:r>
            <a:r>
              <a:rPr lang="ko-KR" altLang="en-US" dirty="0" err="1"/>
              <a:t>시군구</a:t>
            </a:r>
            <a:r>
              <a:rPr lang="ko-KR" altLang="en-US" dirty="0"/>
              <a:t> 코드에서 </a:t>
            </a:r>
            <a:r>
              <a:rPr lang="en-US" altLang="ko-KR" dirty="0"/>
              <a:t>28110 </a:t>
            </a:r>
            <a:r>
              <a:rPr lang="ko-KR" altLang="en-US" dirty="0"/>
              <a:t>이상 </a:t>
            </a:r>
            <a:r>
              <a:rPr lang="en-US" altLang="ko-KR" dirty="0"/>
              <a:t>28720 </a:t>
            </a:r>
            <a:r>
              <a:rPr lang="ko-KR" altLang="en-US" dirty="0"/>
              <a:t>이하인 값만 남겨 인천 </a:t>
            </a:r>
            <a:r>
              <a:rPr lang="ko-KR" altLang="en-US" dirty="0" err="1"/>
              <a:t>시군구</a:t>
            </a:r>
            <a:r>
              <a:rPr lang="ko-KR" altLang="en-US" dirty="0"/>
              <a:t> 코드만 남긴다</a:t>
            </a:r>
            <a:r>
              <a:rPr lang="en-US" altLang="ko-KR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다시 데이터와 병합하여 인천에 있는 상가 업소 정보만 남긴다</a:t>
            </a:r>
            <a:r>
              <a:rPr lang="en-US" altLang="ko-KR" dirty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경도를 </a:t>
            </a:r>
            <a:r>
              <a:rPr lang="en-US" altLang="ko-KR" dirty="0"/>
              <a:t>126.44, </a:t>
            </a:r>
            <a:r>
              <a:rPr lang="ko-KR" altLang="en-US" dirty="0"/>
              <a:t>위도를 </a:t>
            </a:r>
            <a:r>
              <a:rPr lang="en-US" altLang="ko-KR" dirty="0"/>
              <a:t>37.46</a:t>
            </a:r>
            <a:r>
              <a:rPr lang="ko-KR" altLang="en-US" dirty="0"/>
              <a:t>으로 지정한 지도 위에 </a:t>
            </a:r>
            <a:r>
              <a:rPr lang="en-US" altLang="ko-KR" dirty="0" err="1"/>
              <a:t>geom_polygon</a:t>
            </a:r>
            <a:r>
              <a:rPr lang="ko-KR" altLang="en-US" dirty="0"/>
              <a:t>을 이용하여 분포도를 </a:t>
            </a:r>
            <a:r>
              <a:rPr lang="ko-KR" altLang="en-US" dirty="0" err="1"/>
              <a:t>나타내준다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307BC0-99FA-4A39-A1CE-9D9091BE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" y="3856113"/>
            <a:ext cx="8559953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8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6) </a:t>
            </a:r>
            <a:r>
              <a:rPr lang="ko-KR" altLang="en-US" sz="1800" dirty="0"/>
              <a:t>인천시 구별 상가 업소 업종 분포 비교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4AAD1-4611-44DD-9227-9A8BC24D4949}"/>
              </a:ext>
            </a:extLst>
          </p:cNvPr>
          <p:cNvSpPr txBox="1"/>
          <p:nvPr/>
        </p:nvSpPr>
        <p:spPr>
          <a:xfrm>
            <a:off x="899592" y="173436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전국 </a:t>
            </a:r>
            <a:r>
              <a:rPr lang="ko-KR" altLang="en-US" dirty="0" err="1"/>
              <a:t>시군구별</a:t>
            </a:r>
            <a:r>
              <a:rPr lang="ko-KR" altLang="en-US" dirty="0"/>
              <a:t> 상가 업소 업종 대분류 파이 차트를 할 때처럼 인천의 </a:t>
            </a:r>
            <a:r>
              <a:rPr lang="ko-KR" altLang="en-US" dirty="0" err="1"/>
              <a:t>시군구별</a:t>
            </a:r>
            <a:r>
              <a:rPr lang="ko-KR" altLang="en-US" dirty="0"/>
              <a:t> 상가 업종 대분류를 파이 차트로 </a:t>
            </a:r>
            <a:r>
              <a:rPr lang="ko-KR" altLang="en-US" dirty="0" err="1"/>
              <a:t>나타내준다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466D0-E5EE-4F87-85BA-09C99182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25" y="2382315"/>
            <a:ext cx="5784951" cy="36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5,6) </a:t>
            </a:r>
            <a:r>
              <a:rPr lang="ko-KR" altLang="en-US" sz="1800" dirty="0"/>
              <a:t>인천시 구별 상가 업소 분포도 </a:t>
            </a:r>
            <a:r>
              <a:rPr lang="en-US" altLang="ko-KR" sz="1800" dirty="0"/>
              <a:t>+ </a:t>
            </a:r>
            <a:r>
              <a:rPr lang="ko-KR" altLang="en-US" sz="1800" dirty="0"/>
              <a:t>업종 분포 비교</a:t>
            </a:r>
            <a:endParaRPr lang="en-US" altLang="ko-KR" sz="1800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0AB3E-DD0E-4275-8E01-11AE32D9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6" y="1661129"/>
            <a:ext cx="6700795" cy="42161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29E6E0-CC97-4BBC-AFB6-03723BA89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6" y="1661128"/>
            <a:ext cx="6700795" cy="42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57200" y="108629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7) </a:t>
            </a:r>
            <a:r>
              <a:rPr lang="ko-KR" altLang="en-US" sz="1800" dirty="0"/>
              <a:t>인천시 연수구 송도 음식점 밀집도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F0EB4-EB1F-4231-BAE5-13BD2B8AEE1F}"/>
              </a:ext>
            </a:extLst>
          </p:cNvPr>
          <p:cNvSpPr txBox="1"/>
          <p:nvPr/>
        </p:nvSpPr>
        <p:spPr>
          <a:xfrm>
            <a:off x="899592" y="1734363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데이터 중 인천 연수구 송도</a:t>
            </a:r>
            <a:r>
              <a:rPr lang="en-US" altLang="ko-KR" dirty="0"/>
              <a:t>, </a:t>
            </a:r>
            <a:r>
              <a:rPr lang="ko-KR" altLang="en-US" dirty="0"/>
              <a:t>업종 대분류가 음식인 데이터만을 추출한다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중심이 경도 </a:t>
            </a:r>
            <a:r>
              <a:rPr lang="en-US" altLang="ko-KR" dirty="0"/>
              <a:t>126.65, </a:t>
            </a:r>
            <a:r>
              <a:rPr lang="ko-KR" altLang="en-US" dirty="0"/>
              <a:t>위도 </a:t>
            </a:r>
            <a:r>
              <a:rPr lang="en-US" altLang="ko-KR" dirty="0"/>
              <a:t>37.385</a:t>
            </a:r>
            <a:r>
              <a:rPr lang="ko-KR" altLang="en-US" dirty="0"/>
              <a:t>인 인천 연수구 송도 지도를 만든다</a:t>
            </a:r>
            <a:r>
              <a:rPr lang="en-US" altLang="ko-KR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 err="1"/>
              <a:t>geom_point</a:t>
            </a:r>
            <a:r>
              <a:rPr lang="ko-KR" altLang="en-US" dirty="0"/>
              <a:t>와 </a:t>
            </a:r>
            <a:r>
              <a:rPr lang="en-US" altLang="ko-KR" dirty="0"/>
              <a:t>stat_density_2d </a:t>
            </a:r>
            <a:r>
              <a:rPr lang="ko-KR" altLang="en-US" dirty="0"/>
              <a:t>함수를 이용하여 연수구에 음식점이 어디에 밀집 되어 있는지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BDC63-F760-41B7-A956-7086A296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5" y="4049664"/>
            <a:ext cx="7984011" cy="14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57200" y="108629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7) </a:t>
            </a:r>
            <a:r>
              <a:rPr lang="ko-KR" altLang="en-US" sz="1800" dirty="0"/>
              <a:t>인천시 연수구 송도 음식점 밀집도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6D10F-C6F3-4A81-BE6E-84148F45C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35" y="1556792"/>
            <a:ext cx="6971130" cy="4386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621455-2060-4B6D-A00E-94E867A44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35" y="1556792"/>
            <a:ext cx="6971130" cy="4386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256256-8E69-489A-BACF-897E513F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35" y="1556792"/>
            <a:ext cx="6971130" cy="4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 </a:t>
            </a:r>
            <a:r>
              <a:rPr lang="ko-KR" altLang="en-US" sz="3500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63688" y="908720"/>
            <a:ext cx="6563072" cy="5599846"/>
          </a:xfrm>
        </p:spPr>
        <p:txBody>
          <a:bodyPr/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전국 시도별 상가 업소 수 비교 결과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경기도</a:t>
            </a:r>
            <a:r>
              <a:rPr lang="en-US" altLang="ko-KR" sz="1800" dirty="0"/>
              <a:t>, </a:t>
            </a:r>
            <a:r>
              <a:rPr lang="ko-KR" altLang="en-US" sz="1800" dirty="0"/>
              <a:t>서울</a:t>
            </a:r>
            <a:r>
              <a:rPr lang="en-US" altLang="ko-KR" sz="1800" dirty="0"/>
              <a:t>, </a:t>
            </a:r>
            <a:r>
              <a:rPr lang="ko-KR" altLang="en-US" sz="1800" dirty="0"/>
              <a:t>경상남도 순으로 상가 업소가 많았다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음식</a:t>
            </a:r>
            <a:r>
              <a:rPr lang="en-US" altLang="ko-KR" sz="1800" dirty="0"/>
              <a:t>, </a:t>
            </a:r>
            <a:r>
              <a:rPr lang="ko-KR" altLang="en-US" sz="1800" dirty="0"/>
              <a:t>소매위주의 상가 업소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전국 시</a:t>
            </a:r>
            <a:r>
              <a:rPr lang="en-US" altLang="ko-KR" sz="1800" dirty="0"/>
              <a:t>/</a:t>
            </a:r>
            <a:r>
              <a:rPr lang="ko-KR" altLang="en-US" sz="1800" dirty="0"/>
              <a:t>군</a:t>
            </a:r>
            <a:r>
              <a:rPr lang="en-US" altLang="ko-KR" sz="1800" dirty="0"/>
              <a:t>/</a:t>
            </a:r>
            <a:r>
              <a:rPr lang="ko-KR" altLang="en-US" sz="1800" dirty="0"/>
              <a:t>구별 상가 업소 수 비교 결과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서울 강남구</a:t>
            </a:r>
            <a:r>
              <a:rPr lang="en-US" altLang="ko-KR" sz="1800" dirty="0"/>
              <a:t>, </a:t>
            </a:r>
            <a:r>
              <a:rPr lang="ko-KR" altLang="en-US" sz="1800" dirty="0"/>
              <a:t>경기도 부천시</a:t>
            </a:r>
            <a:r>
              <a:rPr lang="en-US" altLang="ko-KR" sz="1800" dirty="0"/>
              <a:t>, </a:t>
            </a:r>
            <a:r>
              <a:rPr lang="ko-KR" altLang="en-US" sz="1800" dirty="0"/>
              <a:t>제주시 순으로 많았다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시도별로 보았을 때 경기도가 가장 많은 이유는 서울에 비해 지역이 넓어서 였던 걸로 판단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5. </a:t>
            </a:r>
            <a:r>
              <a:rPr lang="ko-KR" altLang="en-US" sz="1800" dirty="0"/>
              <a:t>인천 상가 업소 수 비교 결과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남동구</a:t>
            </a:r>
            <a:r>
              <a:rPr lang="en-US" altLang="ko-KR" sz="1800" dirty="0"/>
              <a:t>, </a:t>
            </a:r>
            <a:r>
              <a:rPr lang="ko-KR" altLang="en-US" sz="1800" dirty="0"/>
              <a:t>부평구</a:t>
            </a:r>
            <a:r>
              <a:rPr lang="en-US" altLang="ko-KR" sz="1800" dirty="0"/>
              <a:t>, </a:t>
            </a:r>
            <a:r>
              <a:rPr lang="ko-KR" altLang="en-US" sz="1800" dirty="0"/>
              <a:t>남구 순으로 많았다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인천 연수구 송도의 음식점 밀도 결과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송도 </a:t>
            </a:r>
            <a:r>
              <a:rPr lang="en-US" altLang="ko-KR" sz="1800" dirty="0"/>
              <a:t>1</a:t>
            </a:r>
            <a:r>
              <a:rPr lang="ko-KR" altLang="en-US" sz="1800" dirty="0"/>
              <a:t>동쪽에 밀집</a:t>
            </a:r>
            <a:r>
              <a:rPr lang="en-US" altLang="ko-KR" sz="1800" dirty="0"/>
              <a:t>, </a:t>
            </a:r>
            <a:r>
              <a:rPr lang="ko-KR" altLang="en-US" sz="1800" dirty="0"/>
              <a:t>그에 반면 인천대 주변 상가는 법적 제한으로 많지 않았다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별첨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인천 연수구 송도 </a:t>
            </a:r>
            <a:r>
              <a:rPr lang="ko-KR" altLang="en-US" sz="1800" dirty="0" err="1"/>
              <a:t>치킨집</a:t>
            </a:r>
            <a:r>
              <a:rPr lang="ko-KR" altLang="en-US" sz="1800" dirty="0"/>
              <a:t> 위치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2C9BCC-950B-48FF-8160-7C0DA90F4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0" y="1628800"/>
            <a:ext cx="7103000" cy="44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27238"/>
            <a:ext cx="8676456" cy="1069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500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57200" y="1124744"/>
            <a:ext cx="8229600" cy="2592288"/>
          </a:xfrm>
        </p:spPr>
        <p:txBody>
          <a:bodyPr/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2400" b="1" dirty="0"/>
              <a:t>데이터 선정</a:t>
            </a: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r>
              <a:rPr lang="ko-KR" altLang="en-US" sz="2400" b="1" dirty="0"/>
              <a:t>데이터 분석 목적</a:t>
            </a: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r>
              <a:rPr lang="ko-KR" altLang="en-US" sz="2400" b="1" dirty="0"/>
              <a:t>데이터 분석 방법</a:t>
            </a: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r>
              <a:rPr lang="ko-KR" altLang="en-US" sz="2400" b="1" dirty="0"/>
              <a:t>데이터 분석 실행</a:t>
            </a: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r>
              <a:rPr lang="ko-KR" altLang="en-US" sz="2400" b="1" dirty="0"/>
              <a:t>결과</a:t>
            </a: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r>
              <a:rPr lang="ko-KR" altLang="en-US" sz="2400" b="1" dirty="0"/>
              <a:t>별첨</a:t>
            </a:r>
            <a:endParaRPr lang="en-US" altLang="ko-KR" sz="2400" b="1" dirty="0"/>
          </a:p>
          <a:p>
            <a:pPr marL="400050" indent="-400050" algn="ctr">
              <a:buFont typeface="+mj-lt"/>
              <a:buAutoNum type="romanUcPeriod"/>
            </a:pPr>
            <a:endParaRPr lang="en-US" altLang="ko-KR" sz="2500" b="1" dirty="0"/>
          </a:p>
          <a:p>
            <a:pPr algn="ctr"/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A1ADA-2919-4469-BE8E-F396B5896B68}"/>
              </a:ext>
            </a:extLst>
          </p:cNvPr>
          <p:cNvSpPr txBox="1">
            <a:spLocks/>
          </p:cNvSpPr>
          <p:nvPr/>
        </p:nvSpPr>
        <p:spPr>
          <a:xfrm>
            <a:off x="2159732" y="2921169"/>
            <a:ext cx="48245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/>
              <a:t>감사합니다</a:t>
            </a:r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9819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42684" cy="1069514"/>
          </a:xfrm>
        </p:spPr>
        <p:txBody>
          <a:bodyPr/>
          <a:lstStyle/>
          <a:p>
            <a:r>
              <a:rPr lang="ko-KR" altLang="en-US" sz="3500" dirty="0"/>
              <a:t>데이터 선정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3"/>
          <a:stretch/>
        </p:blipFill>
        <p:spPr bwMode="auto">
          <a:xfrm>
            <a:off x="457200" y="3573016"/>
            <a:ext cx="82296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103814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전국 상가 업소 데이터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E61CC-78F0-46C0-B09E-6973F98D4FC0}"/>
              </a:ext>
            </a:extLst>
          </p:cNvPr>
          <p:cNvSpPr txBox="1"/>
          <p:nvPr/>
        </p:nvSpPr>
        <p:spPr>
          <a:xfrm>
            <a:off x="457200" y="200161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 데이터 포털</a:t>
            </a:r>
            <a:r>
              <a:rPr lang="en-US" altLang="ko-KR" dirty="0"/>
              <a:t>( https://www.data.go.kr )</a:t>
            </a:r>
            <a:r>
              <a:rPr lang="ko-KR" altLang="en-US" dirty="0"/>
              <a:t>에서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월에 올라온 데이터로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월까지의 전국 상가 업소 </a:t>
            </a:r>
            <a:r>
              <a:rPr lang="en-US" altLang="ko-KR" dirty="0"/>
              <a:t>270</a:t>
            </a:r>
            <a:r>
              <a:rPr lang="ko-KR" altLang="en-US" dirty="0"/>
              <a:t>만</a:t>
            </a:r>
            <a:r>
              <a:rPr lang="en-US" altLang="ko-KR" dirty="0"/>
              <a:t>1010</a:t>
            </a:r>
            <a:r>
              <a:rPr lang="ko-KR" altLang="en-US" dirty="0"/>
              <a:t>개의 상호명</a:t>
            </a:r>
            <a:r>
              <a:rPr lang="en-US" altLang="ko-KR" dirty="0"/>
              <a:t>, </a:t>
            </a:r>
            <a:r>
              <a:rPr lang="ko-KR" altLang="en-US" dirty="0"/>
              <a:t>상가위치</a:t>
            </a:r>
            <a:r>
              <a:rPr lang="en-US" altLang="ko-KR" dirty="0"/>
              <a:t>, </a:t>
            </a:r>
            <a:r>
              <a:rPr lang="ko-KR" altLang="en-US" dirty="0"/>
              <a:t>업종 등이 나타나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목적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4392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전국 시도별 상가 분포 비교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전국 시도별 상가 업소 업종 분포 비교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시</a:t>
            </a:r>
            <a:r>
              <a:rPr lang="en-US" altLang="ko-KR" sz="1800" dirty="0"/>
              <a:t>/</a:t>
            </a:r>
            <a:r>
              <a:rPr lang="ko-KR" altLang="en-US" sz="1800" dirty="0"/>
              <a:t>군</a:t>
            </a:r>
            <a:r>
              <a:rPr lang="en-US" altLang="ko-KR" sz="1800" dirty="0"/>
              <a:t>/</a:t>
            </a:r>
            <a:r>
              <a:rPr lang="ko-KR" altLang="en-US" sz="1800" dirty="0"/>
              <a:t>구별 상가 분포 비교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인천 구별 상가 분포 비교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인천 구별 상가 업소 업종 분포 비교</a:t>
            </a:r>
          </a:p>
        </p:txBody>
      </p:sp>
    </p:spTree>
    <p:extLst>
      <p:ext uri="{BB962C8B-B14F-4D97-AF65-F5344CB8AC3E}">
        <p14:creationId xmlns:p14="http://schemas.microsoft.com/office/powerpoint/2010/main" val="25608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Package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시도별</a:t>
            </a:r>
            <a:r>
              <a:rPr lang="en-US" altLang="ko-KR" sz="1800" dirty="0"/>
              <a:t>, </a:t>
            </a:r>
            <a:r>
              <a:rPr lang="ko-KR" altLang="en-US" sz="1800" dirty="0"/>
              <a:t>시</a:t>
            </a:r>
            <a:r>
              <a:rPr lang="en-US" altLang="ko-KR" sz="1800" dirty="0"/>
              <a:t>/</a:t>
            </a:r>
            <a:r>
              <a:rPr lang="ko-KR" altLang="en-US" sz="1800" dirty="0"/>
              <a:t>군</a:t>
            </a:r>
            <a:r>
              <a:rPr lang="en-US" altLang="ko-KR" sz="1800" dirty="0"/>
              <a:t>/</a:t>
            </a:r>
            <a:r>
              <a:rPr lang="ko-KR" altLang="en-US" sz="1800" dirty="0"/>
              <a:t>구 별 코드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shp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ggmap</a:t>
            </a:r>
            <a:r>
              <a:rPr lang="ko-KR" altLang="en-US" sz="1800" dirty="0"/>
              <a:t>을 이용한 지도사용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geom_polygon</a:t>
            </a:r>
            <a:r>
              <a:rPr lang="ko-KR" altLang="en-US" sz="1800" dirty="0"/>
              <a:t>을 이용한 상가 업소 분포도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geom_scatterpie</a:t>
            </a:r>
            <a:r>
              <a:rPr lang="ko-KR" altLang="en-US" sz="1800" dirty="0"/>
              <a:t>를 이용한 파이 차트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geom_point</a:t>
            </a:r>
            <a:r>
              <a:rPr lang="en-US" altLang="ko-KR" sz="1800" dirty="0"/>
              <a:t>, stsat_density_2d</a:t>
            </a:r>
            <a:r>
              <a:rPr lang="ko-KR" altLang="en-US" sz="1800" dirty="0"/>
              <a:t>를 이용한 밀집도 확인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85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ko-KR" altLang="en-US" sz="1800" dirty="0"/>
              <a:t>준비</a:t>
            </a:r>
            <a:endParaRPr lang="en-US" altLang="ko-KR" sz="1800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88A9B-DEB8-4430-8C35-75C15E356446}"/>
              </a:ext>
            </a:extLst>
          </p:cNvPr>
          <p:cNvSpPr txBox="1"/>
          <p:nvPr/>
        </p:nvSpPr>
        <p:spPr>
          <a:xfrm>
            <a:off x="899592" y="173436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패키지들</a:t>
            </a:r>
            <a:r>
              <a:rPr lang="en-US" altLang="ko-KR" dirty="0"/>
              <a:t>(ggplot2,maptools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다운받아 불어오고</a:t>
            </a:r>
            <a:r>
              <a:rPr lang="en-US" altLang="ko-KR" dirty="0"/>
              <a:t>, </a:t>
            </a:r>
            <a:r>
              <a:rPr lang="ko-KR" altLang="en-US" dirty="0"/>
              <a:t>상가 업소 데이터와 대한민국 지도를 불러들인다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DF219-503D-4AB3-8D82-17B5A7718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"/>
          <a:stretch/>
        </p:blipFill>
        <p:spPr>
          <a:xfrm>
            <a:off x="1288574" y="2491154"/>
            <a:ext cx="6566853" cy="33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2) </a:t>
            </a:r>
            <a:r>
              <a:rPr lang="ko-KR" altLang="en-US" sz="1800" dirty="0"/>
              <a:t>전국 시도별 상가 업소 분포도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C9E8F-15C6-4528-BECE-95B912D02B73}"/>
              </a:ext>
            </a:extLst>
          </p:cNvPr>
          <p:cNvSpPr txBox="1"/>
          <p:nvPr/>
        </p:nvSpPr>
        <p:spPr>
          <a:xfrm>
            <a:off x="899592" y="1734363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시도별 코드가 담겨져 있는 </a:t>
            </a:r>
            <a:r>
              <a:rPr lang="en-US" altLang="ko-KR" dirty="0" err="1"/>
              <a:t>shp</a:t>
            </a:r>
            <a:r>
              <a:rPr lang="en-US" altLang="ko-KR" dirty="0"/>
              <a:t> </a:t>
            </a:r>
            <a:r>
              <a:rPr lang="ko-KR" altLang="en-US" dirty="0"/>
              <a:t>파일을 불러 들인다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fortify </a:t>
            </a:r>
            <a:r>
              <a:rPr lang="ko-KR" altLang="en-US" dirty="0"/>
              <a:t>함수를 이용하여 시도 코드를 </a:t>
            </a:r>
            <a:r>
              <a:rPr lang="en-US" altLang="ko-KR" dirty="0"/>
              <a:t>id, </a:t>
            </a:r>
            <a:r>
              <a:rPr lang="ko-KR" altLang="en-US" dirty="0"/>
              <a:t>위도와 경도</a:t>
            </a:r>
            <a:r>
              <a:rPr lang="en-US" altLang="ko-KR" dirty="0"/>
              <a:t>, group</a:t>
            </a:r>
            <a:r>
              <a:rPr lang="ko-KR" altLang="en-US" dirty="0"/>
              <a:t>등의 변수가 있는 데이터로 변환해준다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상가 업소의 데이터를 시도별로 업 소의 개수를 파악한 뒤 </a:t>
            </a:r>
            <a:r>
              <a:rPr lang="en-US" altLang="ko-KR" dirty="0" err="1"/>
              <a:t>shp</a:t>
            </a:r>
            <a:r>
              <a:rPr lang="en-US" altLang="ko-KR" dirty="0"/>
              <a:t> </a:t>
            </a:r>
            <a:r>
              <a:rPr lang="ko-KR" altLang="en-US" dirty="0"/>
              <a:t>파일과 병합해준다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 err="1"/>
              <a:t>geom_polygon</a:t>
            </a:r>
            <a:r>
              <a:rPr lang="ko-KR" altLang="en-US" dirty="0"/>
              <a:t>을 이용하여 분포도를 그린다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2F6587-C73C-41D5-BA4D-A3348E7D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9" y="3616505"/>
            <a:ext cx="826604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2) </a:t>
            </a:r>
            <a:r>
              <a:rPr lang="ko-KR" altLang="en-US" sz="1800" dirty="0"/>
              <a:t>전국 시도별 상가 업소 분포도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D3DC1-0D35-4B7A-918B-23DFD0DF2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06" y="1740575"/>
            <a:ext cx="63871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78"/>
            <a:ext cx="8686800" cy="1069514"/>
          </a:xfrm>
        </p:spPr>
        <p:txBody>
          <a:bodyPr/>
          <a:lstStyle/>
          <a:p>
            <a:r>
              <a:rPr lang="ko-KR" altLang="en-US" sz="3500" dirty="0"/>
              <a:t>데이터 분석 실행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57200" y="1196752"/>
            <a:ext cx="8229600" cy="4680520"/>
          </a:xfrm>
        </p:spPr>
        <p:txBody>
          <a:bodyPr/>
          <a:lstStyle/>
          <a:p>
            <a:r>
              <a:rPr lang="en-US" altLang="ko-KR" sz="1800" dirty="0"/>
              <a:t>3)  </a:t>
            </a:r>
            <a:r>
              <a:rPr lang="ko-KR" altLang="en-US" sz="1800" dirty="0"/>
              <a:t>전국 시도별 상가 업소 업종 파이 차트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696B2-FAB7-45AB-9C74-DC56B2EB6EEE}"/>
              </a:ext>
            </a:extLst>
          </p:cNvPr>
          <p:cNvSpPr txBox="1"/>
          <p:nvPr/>
        </p:nvSpPr>
        <p:spPr>
          <a:xfrm>
            <a:off x="899592" y="1734363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데이터의 업종 대분류 중 가장 많은 비중을 차지하고 있는 ‘음식’</a:t>
            </a:r>
            <a:r>
              <a:rPr lang="en-US" altLang="ko-KR" dirty="0"/>
              <a:t>, ‘</a:t>
            </a:r>
            <a:r>
              <a:rPr lang="ko-KR" altLang="en-US" dirty="0"/>
              <a:t>의료’</a:t>
            </a:r>
            <a:r>
              <a:rPr lang="en-US" altLang="ko-KR" dirty="0"/>
              <a:t>, ‘</a:t>
            </a:r>
            <a:r>
              <a:rPr lang="ko-KR" altLang="en-US" dirty="0"/>
              <a:t>학문</a:t>
            </a:r>
            <a:r>
              <a:rPr lang="en-US" altLang="ko-KR" dirty="0"/>
              <a:t>/ </a:t>
            </a:r>
            <a:r>
              <a:rPr lang="ko-KR" altLang="en-US" dirty="0"/>
              <a:t>교육’</a:t>
            </a:r>
            <a:r>
              <a:rPr lang="en-US" altLang="ko-KR" dirty="0"/>
              <a:t>, ‘</a:t>
            </a:r>
            <a:r>
              <a:rPr lang="ko-KR" altLang="en-US" dirty="0"/>
              <a:t>생활서비스’</a:t>
            </a:r>
            <a:r>
              <a:rPr lang="en-US" altLang="ko-KR" dirty="0"/>
              <a:t>, ‘</a:t>
            </a:r>
            <a:r>
              <a:rPr lang="ko-KR" altLang="en-US" dirty="0"/>
              <a:t>소매’</a:t>
            </a:r>
            <a:r>
              <a:rPr lang="en-US" altLang="ko-KR" dirty="0"/>
              <a:t>, ‘</a:t>
            </a:r>
            <a:r>
              <a:rPr lang="ko-KR" altLang="en-US" dirty="0" err="1"/>
              <a:t>부동산’을</a:t>
            </a:r>
            <a:r>
              <a:rPr lang="ko-KR" altLang="en-US" dirty="0"/>
              <a:t> 가지고 비교</a:t>
            </a:r>
            <a:r>
              <a:rPr lang="en-US" altLang="ko-KR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위의 </a:t>
            </a:r>
            <a:r>
              <a:rPr lang="en-US" altLang="ko-KR" dirty="0"/>
              <a:t>6</a:t>
            </a:r>
            <a:r>
              <a:rPr lang="ko-KR" altLang="en-US" dirty="0"/>
              <a:t>가지 항목의 데이터 수를 구한다</a:t>
            </a:r>
            <a:r>
              <a:rPr lang="en-US" altLang="ko-KR" dirty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시도별 중간이 되는 위도와 경도를 구하고 </a:t>
            </a:r>
            <a:r>
              <a:rPr lang="en-US" altLang="ko-KR" dirty="0" err="1"/>
              <a:t>geom_scatterpie</a:t>
            </a:r>
            <a:r>
              <a:rPr lang="en-US" altLang="ko-KR" dirty="0"/>
              <a:t> </a:t>
            </a:r>
            <a:r>
              <a:rPr lang="ko-KR" altLang="en-US" dirty="0"/>
              <a:t>함수를 이용하여 지도위에 띄운다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D72175-5307-486D-A676-0B158932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472" b="42937"/>
          <a:stretch/>
        </p:blipFill>
        <p:spPr>
          <a:xfrm>
            <a:off x="107504" y="3273967"/>
            <a:ext cx="3734072" cy="28733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1A0D1B-6B66-44D6-A64D-7901ED5B3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7"/>
          <a:stretch/>
        </p:blipFill>
        <p:spPr>
          <a:xfrm>
            <a:off x="3131840" y="3289744"/>
            <a:ext cx="9184662" cy="28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0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687</Words>
  <Application>Microsoft Office PowerPoint</Application>
  <PresentationFormat>화면 슬라이드 쇼(4:3)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목차</vt:lpstr>
      <vt:lpstr>데이터 선정</vt:lpstr>
      <vt:lpstr>데이터 분석 목적</vt:lpstr>
      <vt:lpstr>데이터 분석 방법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데이터 분석 실행</vt:lpstr>
      <vt:lpstr> 결과</vt:lpstr>
      <vt:lpstr>별첨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강형원</cp:lastModifiedBy>
  <cp:revision>55</cp:revision>
  <dcterms:created xsi:type="dcterms:W3CDTF">2014-04-01T16:35:38Z</dcterms:created>
  <dcterms:modified xsi:type="dcterms:W3CDTF">2017-07-16T11:24:50Z</dcterms:modified>
</cp:coreProperties>
</file>