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8" r:id="rId2"/>
    <p:sldId id="3198" r:id="rId3"/>
    <p:sldId id="3398" r:id="rId4"/>
    <p:sldId id="3402" r:id="rId5"/>
    <p:sldId id="3403" r:id="rId6"/>
    <p:sldId id="3405" r:id="rId7"/>
    <p:sldId id="3413" r:id="rId8"/>
    <p:sldId id="3414" r:id="rId9"/>
    <p:sldId id="3408" r:id="rId10"/>
    <p:sldId id="3432" r:id="rId11"/>
    <p:sldId id="3406" r:id="rId12"/>
    <p:sldId id="3411" r:id="rId13"/>
    <p:sldId id="3416" r:id="rId14"/>
    <p:sldId id="3404" r:id="rId15"/>
    <p:sldId id="3400" r:id="rId16"/>
    <p:sldId id="3407" r:id="rId17"/>
    <p:sldId id="3401" r:id="rId18"/>
    <p:sldId id="3410" r:id="rId19"/>
    <p:sldId id="3412" r:id="rId20"/>
    <p:sldId id="3415" r:id="rId21"/>
    <p:sldId id="3427" r:id="rId22"/>
    <p:sldId id="3418" r:id="rId23"/>
    <p:sldId id="3419" r:id="rId24"/>
    <p:sldId id="3420" r:id="rId25"/>
    <p:sldId id="3422" r:id="rId26"/>
    <p:sldId id="3423" r:id="rId27"/>
    <p:sldId id="3424" r:id="rId28"/>
    <p:sldId id="3421" r:id="rId29"/>
    <p:sldId id="3425" r:id="rId30"/>
    <p:sldId id="3426" r:id="rId31"/>
    <p:sldId id="3433" r:id="rId32"/>
    <p:sldId id="3428" r:id="rId33"/>
    <p:sldId id="3429" r:id="rId34"/>
    <p:sldId id="3275" r:id="rId35"/>
    <p:sldId id="3277" r:id="rId36"/>
    <p:sldId id="3279" r:id="rId37"/>
    <p:sldId id="3430" r:id="rId38"/>
    <p:sldId id="3409" r:id="rId39"/>
    <p:sldId id="3434" r:id="rId40"/>
    <p:sldId id="3435" r:id="rId41"/>
    <p:sldId id="343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ECF7-4B3F-4658-B65E-56144CBF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C9713-BAB5-446B-8D9B-3C87DA6A0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D2516-3028-449C-B5F2-707B160E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20/9/2025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A0C13-FA64-42A5-9D68-A7FDADA6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D017-5F00-4394-BE1E-1E3CFAE1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7914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DCEF-0986-48F5-B4A3-E4F353E4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DCDD8-E5C2-47D9-855B-8AEB1FF78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3BE8-6932-41CA-BB5C-4991B533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20/9/2025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DCBE-EE32-4C7A-89B8-74FB403F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AF4C-ED69-41FC-9C96-3B41A155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3007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AA85F-51C2-4543-9A99-958276039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A001B-A031-4A5E-8E3A-52A4568A1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7D0C-D251-4A5F-8973-D1BB9B45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20/9/2025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2B58-927C-494D-A7A3-FC9A8C3C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A64F-0948-40C3-B91A-78D90E93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033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8A29-625A-49BE-B107-1E309D8A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91C3-6CC5-4A86-9552-6F84DA8D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501A-BF90-4AE5-9319-7C18D722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20/9/2025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3AC1-93CA-4501-BF40-CA3E6D8E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52A7-D037-4833-B761-DDB19881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5899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4A8F-9ECB-4EAB-A801-E3C97941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74A3-5454-4565-B9A7-DC934435A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C72E-16F3-4CBF-BFED-04621EE1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20/9/2025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31A-BC2D-49F3-91D5-F4EB7304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20BF-D30E-4AF5-B252-828A8EA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966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38DB-EE27-4F4A-A75C-5F085082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7E4D-CD07-478E-8564-C99F6594E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8E6E3-6A72-4249-95EB-4235DAF7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AFFD0-F135-48B2-94DF-E6E65752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20/9/2025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CFE7-B765-4CA3-B316-95A27F5F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374F-AB6B-4C89-BD19-9542D4F1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490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4B3F-FA15-4636-9403-AB666925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EDB56-A0D8-4DF7-BCF5-E44E8C57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98B66-1BF8-4874-93B8-C3E21448F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905AB-DF41-4082-B379-AF3DEC9F7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9BC02-3FFB-455C-8A12-4AAC6BF57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40C51-BE27-4D95-8AAA-D459D8DA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20/9/2025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6EB2F-7987-4909-8E1F-757912B6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8683D-9341-48B5-B2B3-1B30FCF0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2971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6B8-D973-4495-B872-3A0F5203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C1499-E1EA-4CF6-A261-C2D37B18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20/9/2025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318F1-413B-4146-9132-A1FE326B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7259F-D78D-4E33-A151-88CB9B5E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23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1139B-9C25-4AA7-98C4-7AB9D68A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20/9/2025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816DC-0C49-4D26-9403-2584C325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DBD9D-FD52-47E0-AD16-E78D3F44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341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ECEB-C47F-42C4-8B86-F4F0745C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6420-0A9D-4AA8-90F2-6261BCF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E0E4-1A4F-4512-A48A-93732C122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B5DBF-848F-45C0-9274-D0E6BFE3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20/9/2025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11C49-6DBE-43BB-804D-5844FBB7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14F2-6881-486D-965D-D9E839D0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9130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3CC0-7B11-41CF-B993-F8415CB9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041AD-07B3-4961-B5BE-D5E5EA233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F54AD-02E3-4545-BDCD-8400B3B6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9B49A-61EB-4FE2-93C7-1A1F0B5C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20/9/2025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7E415-5257-48F0-BC81-A426824B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7725D-069C-4F21-B127-9F6071C6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6387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224B0-05F1-4813-A6F4-EFD9C38B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3A2F-224D-4ECF-80BA-CAE1FEEA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5E32-3E6F-44A1-BEBA-95063AFB6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F796-D241-416A-A376-9FB6DAE3ED6F}" type="datetimeFigureOut">
              <a:rPr lang="en-HK" smtClean="0"/>
              <a:t>20/9/2025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A2DA-1207-4B9A-BFCB-EC83F5D7B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32E9-496D-493D-A9ED-B0B3A628E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8614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cuhk.edu.hk/~byu/CMSC5743/2021Fall/slides/Lec03-pruning.pdf" TargetMode="External"/><Relationship Id="rId2" Type="http://schemas.openxmlformats.org/officeDocument/2006/relationships/hyperlink" Target="https://www.dropbox.com/scl/fi/2oxmtvoeccyuw47yfambb/lec03.pdf?rlkey=3ykm0g21ibsoqn7xnw43v7aaw&amp;e=1&amp;dl=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9.GIF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417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Picture 6" descr="A picture containing tree, outdoor, plant, traveling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256"/>
            <a:ext cx="12183244" cy="4135121"/>
          </a:xfrm>
          <a:prstGeom prst="rect">
            <a:avLst/>
          </a:prstGeom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178"/>
            <a:ext cx="12192001" cy="183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8756" y="1385758"/>
            <a:ext cx="12192000" cy="32376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2: Network Pruning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Feng-Lei Fan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Frontier of Artificial Networks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Professor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City University of Hong Kong</a:t>
            </a:r>
          </a:p>
        </p:txBody>
      </p:sp>
      <p:pic>
        <p:nvPicPr>
          <p:cNvPr id="3" name="Picture 4" descr="Department of Data Science, City University of Hong Kong Careers and  Employment | INFORMS">
            <a:extLst>
              <a:ext uri="{FF2B5EF4-FFF2-40B4-BE49-F238E27FC236}">
                <a16:creationId xmlns:a16="http://schemas.microsoft.com/office/drawing/2014/main" id="{0EEF6F47-1955-7000-35B4-9C28D0596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0" r="12268" b="10339"/>
          <a:stretch/>
        </p:blipFill>
        <p:spPr bwMode="auto">
          <a:xfrm>
            <a:off x="4782289" y="80804"/>
            <a:ext cx="4507524" cy="108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oup of blue and orange shapes&#10;&#10;AI-generated content may be incorrect.">
            <a:extLst>
              <a:ext uri="{FF2B5EF4-FFF2-40B4-BE49-F238E27FC236}">
                <a16:creationId xmlns:a16="http://schemas.microsoft.com/office/drawing/2014/main" id="{F9121EE5-2E72-85D3-A375-B2EC62ACE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5" y="85730"/>
            <a:ext cx="2151122" cy="1214000"/>
          </a:xfrm>
          <a:prstGeom prst="rect">
            <a:avLst/>
          </a:prstGeom>
        </p:spPr>
      </p:pic>
      <p:pic>
        <p:nvPicPr>
          <p:cNvPr id="1026" name="Picture 2" descr="Home | College of Computing">
            <a:extLst>
              <a:ext uri="{FF2B5EF4-FFF2-40B4-BE49-F238E27FC236}">
                <a16:creationId xmlns:a16="http://schemas.microsoft.com/office/drawing/2014/main" id="{E59E46DE-C492-D31F-D0DA-507936DC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1" y="34633"/>
            <a:ext cx="42386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DE6-BE1F-4888-84B5-B17E2A7BBBB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Pruning Can Reduce Over-fitting</a:t>
            </a:r>
          </a:p>
        </p:txBody>
      </p:sp>
      <p:pic>
        <p:nvPicPr>
          <p:cNvPr id="2052" name="Picture 4" descr="Optimal deep neural network architecture design with improved generalization  for data-driven cooling load estimation problem | Neural Computing and  Applications">
            <a:extLst>
              <a:ext uri="{FF2B5EF4-FFF2-40B4-BE49-F238E27FC236}">
                <a16:creationId xmlns:a16="http://schemas.microsoft.com/office/drawing/2014/main" id="{600A4ACE-6B4A-4C38-9512-FB912BF7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608" y="1914525"/>
            <a:ext cx="7281862" cy="401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57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BFFA6-BA27-4D05-A656-D005C3815A7E}"/>
              </a:ext>
            </a:extLst>
          </p:cNvPr>
          <p:cNvSpPr txBox="1">
            <a:spLocks/>
          </p:cNvSpPr>
          <p:nvPr/>
        </p:nvSpPr>
        <p:spPr>
          <a:xfrm>
            <a:off x="1206066" y="2498913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Pruning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Optimization-based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Advanced Topics</a:t>
            </a:r>
          </a:p>
          <a:p>
            <a:pPr marL="0" indent="0">
              <a:buNone/>
            </a:pP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5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66628-E8B9-4C0D-A1FE-34EC06400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778"/>
            <a:ext cx="12192000" cy="50117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7B1B393-DB1C-491C-8963-47CB0D502A54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Formulation of Pruning</a:t>
            </a:r>
          </a:p>
        </p:txBody>
      </p:sp>
    </p:spTree>
    <p:extLst>
      <p:ext uri="{BB962C8B-B14F-4D97-AF65-F5344CB8AC3E}">
        <p14:creationId xmlns:p14="http://schemas.microsoft.com/office/powerpoint/2010/main" val="272249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B1B393-DB1C-491C-8963-47CB0D502A54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Compression Ratio of Pruning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B8FF5-537B-40EE-855C-BBB7A3B0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66" y="2182890"/>
            <a:ext cx="729716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52A9-5B41-44B0-8E86-346FAC685F8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Naïve Pruning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313CB6-721B-419B-BE79-4336041AC6B0}"/>
              </a:ext>
            </a:extLst>
          </p:cNvPr>
          <p:cNvSpPr/>
          <p:nvPr/>
        </p:nvSpPr>
        <p:spPr>
          <a:xfrm>
            <a:off x="2165684" y="2081463"/>
            <a:ext cx="7170822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5A925-3EDA-4866-BDFA-BAF0A95B0128}"/>
              </a:ext>
            </a:extLst>
          </p:cNvPr>
          <p:cNvSpPr txBox="1"/>
          <p:nvPr/>
        </p:nvSpPr>
        <p:spPr>
          <a:xfrm>
            <a:off x="2601830" y="2208783"/>
            <a:ext cx="6734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Determine the importance </a:t>
            </a:r>
            <a:endParaRPr lang="en-HK" sz="4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6D509ED-A053-4E54-B6BF-1473A6137F0D}"/>
              </a:ext>
            </a:extLst>
          </p:cNvPr>
          <p:cNvSpPr/>
          <p:nvPr/>
        </p:nvSpPr>
        <p:spPr>
          <a:xfrm>
            <a:off x="5143500" y="3523249"/>
            <a:ext cx="806116" cy="63767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CAF939-1A73-4451-972D-D498F95E033B}"/>
              </a:ext>
            </a:extLst>
          </p:cNvPr>
          <p:cNvSpPr/>
          <p:nvPr/>
        </p:nvSpPr>
        <p:spPr>
          <a:xfrm>
            <a:off x="2165684" y="4640179"/>
            <a:ext cx="7170822" cy="96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167178-C4E2-4E27-9A21-360F2AF879E6}"/>
              </a:ext>
            </a:extLst>
          </p:cNvPr>
          <p:cNvSpPr txBox="1"/>
          <p:nvPr/>
        </p:nvSpPr>
        <p:spPr>
          <a:xfrm>
            <a:off x="4338889" y="4767499"/>
            <a:ext cx="24153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endParaRPr lang="en-HK" sz="4000" dirty="0"/>
          </a:p>
        </p:txBody>
      </p:sp>
    </p:spTree>
    <p:extLst>
      <p:ext uri="{BB962C8B-B14F-4D97-AF65-F5344CB8AC3E}">
        <p14:creationId xmlns:p14="http://schemas.microsoft.com/office/powerpoint/2010/main" val="377272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Importance Measure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15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8B28D-059B-4B96-A4FE-AC45810EFBBA}"/>
              </a:ext>
            </a:extLst>
          </p:cNvPr>
          <p:cNvSpPr/>
          <p:nvPr/>
        </p:nvSpPr>
        <p:spPr>
          <a:xfrm>
            <a:off x="1126038" y="5133996"/>
            <a:ext cx="10177605" cy="10239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693280-BC50-4710-992D-2EAFE17B5A30}"/>
              </a:ext>
            </a:extLst>
          </p:cNvPr>
          <p:cNvSpPr txBox="1">
            <a:spLocks/>
          </p:cNvSpPr>
          <p:nvPr/>
        </p:nvSpPr>
        <p:spPr>
          <a:xfrm>
            <a:off x="520266" y="2410554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Magnitude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Scaling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Gradient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Mutual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pPr marL="0" indent="0">
              <a:buNone/>
            </a:pP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赶紧看看！中医把脉需注意啥-半月谈">
            <a:extLst>
              <a:ext uri="{FF2B5EF4-FFF2-40B4-BE49-F238E27FC236}">
                <a16:creationId xmlns:a16="http://schemas.microsoft.com/office/drawing/2014/main" id="{EB3DA1DA-B6ED-41D9-890B-F60BB303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13" y="2145925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ificial Neural Networks: Learning by Doing | The Scientist">
            <a:extLst>
              <a:ext uri="{FF2B5EF4-FFF2-40B4-BE49-F238E27FC236}">
                <a16:creationId xmlns:a16="http://schemas.microsoft.com/office/drawing/2014/main" id="{8689FA43-874D-4790-8814-26156D15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472" y="4040196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25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52A9-5B41-44B0-8E86-346FAC685F8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5936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Magnitude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56C37-945E-4F59-9FDD-9FC5B6FC0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875"/>
            <a:ext cx="12192000" cy="53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0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1FBCFA-F491-49B1-863D-3B29AC565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784"/>
            <a:ext cx="12192000" cy="54328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6BAA43-C67E-47BA-9419-6D76A65554EF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5936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21343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6BAA43-C67E-47BA-9419-6D76A65554EF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5936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Gradient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8C5C2-28EC-4A3B-8124-9513E48F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526"/>
            <a:ext cx="12192000" cy="3452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D2E27-0F22-4E41-AD0B-A3A51DA64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0" y="4633881"/>
            <a:ext cx="11287940" cy="432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51DA34-8399-4D57-82F5-0029160E8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0" y="5207375"/>
            <a:ext cx="11791950" cy="539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16D51-72B9-4E5D-BA4B-702D5A81B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0" y="5895474"/>
            <a:ext cx="11656970" cy="38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4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6BAA43-C67E-47BA-9419-6D76A65554EF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5936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Mutual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459D6-4CAD-48AE-BB8F-8964E307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0" y="1134700"/>
            <a:ext cx="6158137" cy="4214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1D0567-8B02-4F56-9206-2C4C0CBDD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31" y="1448527"/>
            <a:ext cx="5234524" cy="1980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2E49F4-A9E5-446C-AD6F-9D8A4523D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59" y="4826216"/>
            <a:ext cx="298174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23272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Acknowledgement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8B28D-059B-4B96-A4FE-AC45810EFBBA}"/>
              </a:ext>
            </a:extLst>
          </p:cNvPr>
          <p:cNvSpPr/>
          <p:nvPr/>
        </p:nvSpPr>
        <p:spPr>
          <a:xfrm>
            <a:off x="1126038" y="5133996"/>
            <a:ext cx="10177605" cy="10239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7" name="TextBox 121">
            <a:extLst>
              <a:ext uri="{FF2B5EF4-FFF2-40B4-BE49-F238E27FC236}">
                <a16:creationId xmlns:a16="http://schemas.microsoft.com/office/drawing/2014/main" id="{AF6E04E4-2483-4CD0-82AF-532C2BFE3354}"/>
              </a:ext>
            </a:extLst>
          </p:cNvPr>
          <p:cNvSpPr txBox="1"/>
          <p:nvPr/>
        </p:nvSpPr>
        <p:spPr>
          <a:xfrm>
            <a:off x="348833" y="1469620"/>
            <a:ext cx="1173201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These slides contain materials developed by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Song Han: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https://www.dropbox.com/scl/fi/2oxmtvoeccyuw47yfambb/lec03.pdf?rlkey=3ykm0g21ibsoqn7xnw43v7aaw&amp;e=1&amp;dl=0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Bei Yu: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https://www.cse.cuhk.edu.hk/~byu/CMSC5743/2021Fall/slides/Lec03-pruning.pdf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9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2C98-31A3-42FD-AE5E-B9BA72145075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5936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Percentage-of-Zero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98669-379D-4294-B889-AD0560F37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" y="1211161"/>
            <a:ext cx="10523220" cy="51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BFFA6-BA27-4D05-A656-D005C3815A7E}"/>
              </a:ext>
            </a:extLst>
          </p:cNvPr>
          <p:cNvSpPr txBox="1">
            <a:spLocks/>
          </p:cNvSpPr>
          <p:nvPr/>
        </p:nvSpPr>
        <p:spPr>
          <a:xfrm>
            <a:off x="1206066" y="2498913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Naïve Pruning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Optimization-based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Advanced Topics</a:t>
            </a:r>
          </a:p>
          <a:p>
            <a:pPr marL="0" indent="0">
              <a:buNone/>
            </a:pP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3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52A9-5B41-44B0-8E86-346FAC685F8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Optimization-based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F8F79-3375-4947-96AE-63E265071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625"/>
            <a:ext cx="12192000" cy="52311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282F7D-0697-44B5-83C9-B81AEA502D5A}"/>
              </a:ext>
            </a:extLst>
          </p:cNvPr>
          <p:cNvSpPr txBox="1"/>
          <p:nvPr/>
        </p:nvSpPr>
        <p:spPr>
          <a:xfrm>
            <a:off x="282893" y="4375904"/>
            <a:ext cx="6097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Applies to fully-connected networks, CNNs, etc.!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F91E4-A100-4139-A720-FFDBEE732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54" y="6532702"/>
            <a:ext cx="8173591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C4445-79AE-46E7-998B-B78F1294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809"/>
            <a:ext cx="12192000" cy="50922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852715-9BF2-4D38-93C1-EB037797C841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Optimization-based Pruning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4C029-F754-4886-A3E3-1DE7772D0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74" y="6527136"/>
            <a:ext cx="8173591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2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809A-A77F-4190-90C2-C5B00408A404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7A8AE-4218-4516-9EFA-630AB994D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87" y="1252758"/>
            <a:ext cx="7593425" cy="55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37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809A-A77F-4190-90C2-C5B00408A404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Solving: Least Square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CA960-83CA-4BE2-89FF-EC9DA1FD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1878016"/>
            <a:ext cx="9554908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2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8C9D64-2749-4816-9674-901CFC2A9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30" y="893500"/>
            <a:ext cx="8340834" cy="582733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4F029B-F388-412F-8CB8-FA1461CDB0CC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80836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Solving: Least Square </a:t>
            </a:r>
          </a:p>
        </p:txBody>
      </p:sp>
    </p:spTree>
    <p:extLst>
      <p:ext uri="{BB962C8B-B14F-4D97-AF65-F5344CB8AC3E}">
        <p14:creationId xmlns:p14="http://schemas.microsoft.com/office/powerpoint/2010/main" val="1479813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4F029B-F388-412F-8CB8-FA1461CDB0CC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80836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Solving: Least Square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EE3ED-C4E7-4D2E-B0F1-7D5318E20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0"/>
          <a:stretch/>
        </p:blipFill>
        <p:spPr>
          <a:xfrm>
            <a:off x="106680" y="1482796"/>
            <a:ext cx="11978640" cy="450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63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809A-A77F-4190-90C2-C5B00408A404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Solving: LASSO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4C4EA-0533-4E3A-ADAB-F1F9C11F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15" y="1198819"/>
            <a:ext cx="9316750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6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6B33D-99F2-4388-AC43-F37B082C6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585"/>
            <a:ext cx="12192000" cy="363283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DE851B5-AA94-4376-B9C3-56EE6A9E6856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Solving: LASSO </a:t>
            </a:r>
          </a:p>
        </p:txBody>
      </p:sp>
    </p:spTree>
    <p:extLst>
      <p:ext uri="{BB962C8B-B14F-4D97-AF65-F5344CB8AC3E}">
        <p14:creationId xmlns:p14="http://schemas.microsoft.com/office/powerpoint/2010/main" val="410913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Pruning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8B28D-059B-4B96-A4FE-AC45810EFBBA}"/>
              </a:ext>
            </a:extLst>
          </p:cNvPr>
          <p:cNvSpPr/>
          <p:nvPr/>
        </p:nvSpPr>
        <p:spPr>
          <a:xfrm>
            <a:off x="1126038" y="5133996"/>
            <a:ext cx="10177605" cy="10239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7410A-46A1-477D-913F-F55E1BD6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1931122"/>
            <a:ext cx="7220958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23450-6DF8-4E1A-82C6-03B6F5810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03" y="1084286"/>
            <a:ext cx="8706394" cy="57737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AA31C02-8B29-4B8B-A8EE-75073B5E4CED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Solving: LASSO </a:t>
            </a:r>
          </a:p>
        </p:txBody>
      </p:sp>
    </p:spTree>
    <p:extLst>
      <p:ext uri="{BB962C8B-B14F-4D97-AF65-F5344CB8AC3E}">
        <p14:creationId xmlns:p14="http://schemas.microsoft.com/office/powerpoint/2010/main" val="1087502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35C3-0C19-44B2-AA8F-36C51E6D3AA0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altLang="zh-CN" sz="6000" dirty="0"/>
              <a:t>Critiques</a:t>
            </a:r>
            <a:endParaRPr lang="en-US" sz="6000" dirty="0"/>
          </a:p>
        </p:txBody>
      </p:sp>
      <p:sp>
        <p:nvSpPr>
          <p:cNvPr id="3" name="TextBox 121">
            <a:extLst>
              <a:ext uri="{FF2B5EF4-FFF2-40B4-BE49-F238E27FC236}">
                <a16:creationId xmlns:a16="http://schemas.microsoft.com/office/drawing/2014/main" id="{72EAC328-A2FB-4B2B-86DE-9B116344E0DD}"/>
              </a:ext>
            </a:extLst>
          </p:cNvPr>
          <p:cNvSpPr txBox="1"/>
          <p:nvPr/>
        </p:nvSpPr>
        <p:spPr>
          <a:xfrm>
            <a:off x="2422332" y="2757508"/>
            <a:ext cx="54767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Bias in data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121">
            <a:extLst>
              <a:ext uri="{FF2B5EF4-FFF2-40B4-BE49-F238E27FC236}">
                <a16:creationId xmlns:a16="http://schemas.microsoft.com/office/drawing/2014/main" id="{F468300B-CAEE-4A0B-B73F-A0747430686F}"/>
              </a:ext>
            </a:extLst>
          </p:cNvPr>
          <p:cNvSpPr txBox="1"/>
          <p:nvPr/>
        </p:nvSpPr>
        <p:spPr>
          <a:xfrm>
            <a:off x="2422332" y="3711615"/>
            <a:ext cx="8138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Longer time, even slower than training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60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32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BFFA6-BA27-4D05-A656-D005C3815A7E}"/>
              </a:ext>
            </a:extLst>
          </p:cNvPr>
          <p:cNvSpPr txBox="1">
            <a:spLocks/>
          </p:cNvSpPr>
          <p:nvPr/>
        </p:nvSpPr>
        <p:spPr>
          <a:xfrm>
            <a:off x="1206066" y="2498913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Naïve Pruning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Optimization-based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Topics</a:t>
            </a:r>
          </a:p>
          <a:p>
            <a:pPr marL="0" indent="0">
              <a:buNone/>
            </a:pP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8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0E43-651A-4C88-9F9B-D867A9254CB6}"/>
              </a:ext>
            </a:extLst>
          </p:cNvPr>
          <p:cNvSpPr txBox="1"/>
          <p:nvPr/>
        </p:nvSpPr>
        <p:spPr>
          <a:xfrm>
            <a:off x="0" y="3160"/>
            <a:ext cx="12192000" cy="941057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Analyzing Pruning Ratio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513EF-F02A-4F7B-AA71-2236FC4E0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872"/>
            <a:ext cx="12192000" cy="393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7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0" y="3160"/>
            <a:ext cx="12192000" cy="941057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Mathematical Analysis of Pruning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373390" y="3474185"/>
            <a:ext cx="261905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373390" y="1742850"/>
            <a:ext cx="0" cy="172070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37409" y="3548799"/>
            <a:ext cx="386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0295" y="2262835"/>
            <a:ext cx="386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356852" y="2515464"/>
            <a:ext cx="2323802" cy="515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855678" y="3507714"/>
                <a:ext cx="1174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678" y="3507714"/>
                <a:ext cx="117421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1" t="-165" r="5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750678" y="3882001"/>
            <a:ext cx="1986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Phase transition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196" y="1051939"/>
            <a:ext cx="7601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Basis (Percolation Theory)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8750" y="1817388"/>
            <a:ext cx="2654499" cy="199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example of percolation as expressed on a 2D grid, illustrating... |  Download Scientific Diagra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8" b="19172"/>
          <a:stretch>
            <a:fillRect/>
          </a:stretch>
        </p:blipFill>
        <p:spPr bwMode="auto">
          <a:xfrm>
            <a:off x="1511346" y="2032882"/>
            <a:ext cx="1824975" cy="165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98730" y="3808262"/>
            <a:ext cx="2469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Planar graphs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0960" y="3877352"/>
            <a:ext cx="1531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Percolation</a:t>
            </a:r>
          </a:p>
        </p:txBody>
      </p:sp>
      <p:sp>
        <p:nvSpPr>
          <p:cNvPr id="3" name="Oval 22"/>
          <p:cNvSpPr/>
          <p:nvPr/>
        </p:nvSpPr>
        <p:spPr>
          <a:xfrm>
            <a:off x="1449157" y="5253942"/>
            <a:ext cx="364596" cy="3683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Oval 48"/>
          <p:cNvSpPr/>
          <p:nvPr/>
        </p:nvSpPr>
        <p:spPr>
          <a:xfrm>
            <a:off x="3036108" y="5253942"/>
            <a:ext cx="364596" cy="3683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6" name="Straight Arrow Connector 125"/>
          <p:cNvCxnSpPr>
            <a:stCxn id="3" idx="6"/>
            <a:endCxn id="4" idx="2"/>
          </p:cNvCxnSpPr>
          <p:nvPr/>
        </p:nvCxnSpPr>
        <p:spPr>
          <a:xfrm>
            <a:off x="1813753" y="5438116"/>
            <a:ext cx="1222355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2794" y="4578428"/>
                <a:ext cx="51044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cs typeface="Arial" panose="020B0604020202020204" pitchFamily="34" charset="0"/>
                  </a:rPr>
                  <a:t>Probability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kumimoji="1"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open (not pruned)</a:t>
                </a:r>
                <a:r>
                  <a:rPr kumimoji="1"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4" y="4578428"/>
                <a:ext cx="5104474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0" t="-15" r="-44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956257" y="4578428"/>
                <a:ext cx="498739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∃ </m:t>
                          </m:r>
                          <m:r>
                            <m:rPr>
                              <m:sty m:val="p"/>
                            </m:rPr>
                            <a:rPr kumimoji="1" lang="en-US" altLang="zh-CN" sz="28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infinite</m:t>
                          </m:r>
                          <m:r>
                            <a:rPr kumimoji="1" lang="en-US" altLang="zh-CN" sz="28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open</m:t>
                          </m:r>
                          <m:r>
                            <a:rPr kumimoji="1" lang="en-US" altLang="zh-CN" sz="28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path</m:t>
                          </m:r>
                        </m:e>
                      </m:d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sup</m:t>
                          </m:r>
                        </m:fName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: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=0}</m:t>
                          </m:r>
                        </m:e>
                      </m:func>
                    </m:oMath>
                  </m:oMathPara>
                </a14:m>
                <a:endParaRPr kumimoji="1"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257" y="4578428"/>
                <a:ext cx="4987391" cy="954107"/>
              </a:xfrm>
              <a:prstGeom prst="rect">
                <a:avLst/>
              </a:prstGeom>
              <a:blipFill rotWithShape="1">
                <a:blip r:embed="rId6"/>
                <a:stretch>
                  <a:fillRect l="-12" t="-8" r="1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0"/>
              <p:cNvSpPr txBox="1"/>
              <p:nvPr/>
            </p:nvSpPr>
            <p:spPr>
              <a:xfrm>
                <a:off x="2674100" y="6124191"/>
                <a:ext cx="72715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×100%</m:t>
                    </m:r>
                  </m:oMath>
                </a14:m>
                <a:r>
                  <a:rPr kumimoji="1" lang="zh-CN" alt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edges should be retained!</a:t>
                </a:r>
                <a:endParaRPr kumimoji="1" lang="zh-CN" altLang="en-US" sz="2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00" y="6124191"/>
                <a:ext cx="7271542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" t="-48" r="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385747" y="2120194"/>
            <a:ext cx="1052855" cy="1341634"/>
          </a:xfrm>
          <a:prstGeom prst="rect">
            <a:avLst/>
          </a:prstGeom>
          <a:solidFill>
            <a:schemeClr val="accent5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9417394" y="2145797"/>
            <a:ext cx="1254408" cy="1339022"/>
          </a:xfrm>
          <a:prstGeom prst="rect">
            <a:avLst/>
          </a:prstGeom>
          <a:solidFill>
            <a:schemeClr val="accent2">
              <a:lumMod val="60000"/>
              <a:lumOff val="4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c 13"/>
          <p:cNvSpPr/>
          <p:nvPr/>
        </p:nvSpPr>
        <p:spPr>
          <a:xfrm rot="16200000">
            <a:off x="9652091" y="2360952"/>
            <a:ext cx="1820109" cy="2238722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72396" y="2126208"/>
            <a:ext cx="105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85984" y="1409345"/>
                <a:ext cx="7967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𝜽</m:t>
                      </m:r>
                      <m:d>
                        <m:dPr>
                          <m:ctrlPr>
                            <a:rPr kumimoji="1" lang="en-US" altLang="zh-CN" sz="1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sz="1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984" y="1409345"/>
                <a:ext cx="79679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0" t="-76" r="5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1069520" y="2822985"/>
            <a:ext cx="379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10885" y="2830656"/>
            <a:ext cx="379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972357" y="6433882"/>
            <a:ext cx="2743200" cy="365125"/>
          </a:xfrm>
        </p:spPr>
        <p:txBody>
          <a:bodyPr/>
          <a:lstStyle/>
          <a:p>
            <a:fld id="{06A02989-5383-45A0-8732-7C5315697638}" type="slidenum">
              <a:rPr 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6" grpId="0"/>
      <p:bldP spid="39" grpId="0"/>
      <p:bldP spid="8" grpId="0"/>
      <p:bldP spid="9" grpId="0"/>
      <p:bldP spid="3" grpId="0" animBg="1"/>
      <p:bldP spid="4" grpId="0" animBg="1"/>
      <p:bldP spid="11" grpId="0"/>
      <p:bldP spid="15" grpId="0"/>
      <p:bldP spid="10" grpId="0"/>
      <p:bldP spid="12" grpId="0" animBg="1"/>
      <p:bldP spid="13" grpId="0" animBg="1"/>
      <p:bldP spid="14" grpId="0" animBg="1"/>
      <p:bldP spid="16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0" y="3160"/>
            <a:ext cx="12192000" cy="941057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Mathematical Analysis of Pruning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196" y="1051939"/>
                <a:ext cx="760144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Upper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6" y="1051939"/>
                <a:ext cx="7601449" cy="542136"/>
              </a:xfrm>
              <a:prstGeom prst="rect">
                <a:avLst/>
              </a:prstGeom>
              <a:blipFill rotWithShape="1">
                <a:blip r:embed="rId2"/>
                <a:stretch>
                  <a:fillRect l="-7" t="-70" r="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0" name="组合 1119"/>
          <p:cNvGrpSpPr/>
          <p:nvPr/>
        </p:nvGrpSpPr>
        <p:grpSpPr>
          <a:xfrm>
            <a:off x="960891" y="2889291"/>
            <a:ext cx="1239143" cy="1757929"/>
            <a:chOff x="976548" y="2635939"/>
            <a:chExt cx="1239143" cy="1757929"/>
          </a:xfrm>
        </p:grpSpPr>
        <p:sp>
          <p:nvSpPr>
            <p:cNvPr id="11" name="Oval 22"/>
            <p:cNvSpPr/>
            <p:nvPr/>
          </p:nvSpPr>
          <p:spPr>
            <a:xfrm>
              <a:off x="976548" y="4025520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2" name="Oval 38"/>
            <p:cNvSpPr/>
            <p:nvPr/>
          </p:nvSpPr>
          <p:spPr>
            <a:xfrm>
              <a:off x="1675007" y="2635939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5" name="Oval 48"/>
            <p:cNvSpPr/>
            <p:nvPr/>
          </p:nvSpPr>
          <p:spPr>
            <a:xfrm>
              <a:off x="1675007" y="4025520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28" name="Straight Arrow Connector 88"/>
            <p:cNvCxnSpPr>
              <a:stCxn id="11" idx="6"/>
              <a:endCxn id="12" idx="2"/>
            </p:cNvCxnSpPr>
            <p:nvPr/>
          </p:nvCxnSpPr>
          <p:spPr>
            <a:xfrm flipV="1">
              <a:off x="1341144" y="2820114"/>
              <a:ext cx="333863" cy="13895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125"/>
            <p:cNvCxnSpPr>
              <a:stCxn id="11" idx="6"/>
              <a:endCxn id="15" idx="2"/>
            </p:cNvCxnSpPr>
            <p:nvPr/>
          </p:nvCxnSpPr>
          <p:spPr>
            <a:xfrm>
              <a:off x="1341144" y="4209695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5127"/>
            <p:cNvCxnSpPr>
              <a:stCxn id="11" idx="6"/>
            </p:cNvCxnSpPr>
            <p:nvPr/>
          </p:nvCxnSpPr>
          <p:spPr>
            <a:xfrm flipV="1">
              <a:off x="1341144" y="3279997"/>
              <a:ext cx="333863" cy="92969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38"/>
            <p:cNvSpPr/>
            <p:nvPr/>
          </p:nvSpPr>
          <p:spPr>
            <a:xfrm>
              <a:off x="1680327" y="3116615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62" name="文本框 61"/>
            <p:cNvSpPr txBox="1"/>
            <p:nvPr/>
          </p:nvSpPr>
          <p:spPr>
            <a:xfrm rot="5400000">
              <a:off x="1613282" y="3511538"/>
              <a:ext cx="681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……</a:t>
              </a:r>
              <a:endParaRPr kumimoji="1" lang="zh-CN" altLang="en-US" sz="2800" dirty="0"/>
            </a:p>
          </p:txBody>
        </p:sp>
      </p:grpSp>
      <p:sp>
        <p:nvSpPr>
          <p:cNvPr id="63" name="右大括号 62"/>
          <p:cNvSpPr/>
          <p:nvPr/>
        </p:nvSpPr>
        <p:spPr>
          <a:xfrm>
            <a:off x="2116168" y="2918164"/>
            <a:ext cx="333862" cy="175261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文本框 1023"/>
              <p:cNvSpPr txBox="1"/>
              <p:nvPr/>
            </p:nvSpPr>
            <p:spPr>
              <a:xfrm>
                <a:off x="2521275" y="3480922"/>
                <a:ext cx="1444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nodes</a:t>
                </a:r>
                <a:endParaRPr kumimoji="1"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" name="文本框 10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275" y="3480922"/>
                <a:ext cx="144449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" t="-93" r="14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" name="文本框 1024"/>
          <p:cNvSpPr txBox="1"/>
          <p:nvPr/>
        </p:nvSpPr>
        <p:spPr>
          <a:xfrm>
            <a:off x="5240325" y="1851602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Planar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9" name="组合 1118"/>
          <p:cNvGrpSpPr/>
          <p:nvPr/>
        </p:nvGrpSpPr>
        <p:grpSpPr>
          <a:xfrm>
            <a:off x="4541866" y="2837941"/>
            <a:ext cx="1765230" cy="1817808"/>
            <a:chOff x="4821266" y="2939541"/>
            <a:chExt cx="1765230" cy="1817808"/>
          </a:xfrm>
        </p:grpSpPr>
        <p:sp>
          <p:nvSpPr>
            <p:cNvPr id="1030" name="Oval 22"/>
            <p:cNvSpPr/>
            <p:nvPr/>
          </p:nvSpPr>
          <p:spPr>
            <a:xfrm>
              <a:off x="4823124" y="3664272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31" name="Oval 48"/>
            <p:cNvSpPr/>
            <p:nvPr/>
          </p:nvSpPr>
          <p:spPr>
            <a:xfrm>
              <a:off x="5521583" y="3664272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32" name="Straight Arrow Connector 125"/>
            <p:cNvCxnSpPr>
              <a:stCxn id="1030" idx="6"/>
              <a:endCxn id="1031" idx="2"/>
            </p:cNvCxnSpPr>
            <p:nvPr/>
          </p:nvCxnSpPr>
          <p:spPr>
            <a:xfrm>
              <a:off x="5187720" y="3848447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7" name="Oval 48"/>
            <p:cNvSpPr/>
            <p:nvPr/>
          </p:nvSpPr>
          <p:spPr>
            <a:xfrm>
              <a:off x="4823124" y="2939541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38" name="Oval 48"/>
            <p:cNvSpPr/>
            <p:nvPr/>
          </p:nvSpPr>
          <p:spPr>
            <a:xfrm>
              <a:off x="5521583" y="2939541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39" name="Straight Arrow Connector 125"/>
            <p:cNvCxnSpPr>
              <a:endCxn id="1038" idx="2"/>
            </p:cNvCxnSpPr>
            <p:nvPr/>
          </p:nvCxnSpPr>
          <p:spPr>
            <a:xfrm>
              <a:off x="5187720" y="3123716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0" name="Oval 48"/>
            <p:cNvSpPr/>
            <p:nvPr/>
          </p:nvSpPr>
          <p:spPr>
            <a:xfrm>
              <a:off x="6220042" y="3664272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41" name="Straight Arrow Connector 125"/>
            <p:cNvCxnSpPr>
              <a:endCxn id="1040" idx="2"/>
            </p:cNvCxnSpPr>
            <p:nvPr/>
          </p:nvCxnSpPr>
          <p:spPr>
            <a:xfrm>
              <a:off x="5886179" y="3848447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2" name="Oval 48"/>
            <p:cNvSpPr/>
            <p:nvPr/>
          </p:nvSpPr>
          <p:spPr>
            <a:xfrm>
              <a:off x="6221900" y="2939541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43" name="Straight Arrow Connector 125"/>
            <p:cNvCxnSpPr>
              <a:endCxn id="1042" idx="2"/>
            </p:cNvCxnSpPr>
            <p:nvPr/>
          </p:nvCxnSpPr>
          <p:spPr>
            <a:xfrm>
              <a:off x="5888037" y="3123716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9" name="Oval 48"/>
            <p:cNvSpPr/>
            <p:nvPr/>
          </p:nvSpPr>
          <p:spPr>
            <a:xfrm>
              <a:off x="4821266" y="4389001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50" name="Oval 48"/>
            <p:cNvSpPr/>
            <p:nvPr/>
          </p:nvSpPr>
          <p:spPr>
            <a:xfrm>
              <a:off x="5519725" y="4389001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51" name="Straight Arrow Connector 125"/>
            <p:cNvCxnSpPr>
              <a:endCxn id="1050" idx="2"/>
            </p:cNvCxnSpPr>
            <p:nvPr/>
          </p:nvCxnSpPr>
          <p:spPr>
            <a:xfrm>
              <a:off x="5185862" y="4573176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2" name="Oval 48"/>
            <p:cNvSpPr/>
            <p:nvPr/>
          </p:nvSpPr>
          <p:spPr>
            <a:xfrm>
              <a:off x="6220042" y="4389001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53" name="Straight Arrow Connector 125"/>
            <p:cNvCxnSpPr>
              <a:endCxn id="1052" idx="2"/>
            </p:cNvCxnSpPr>
            <p:nvPr/>
          </p:nvCxnSpPr>
          <p:spPr>
            <a:xfrm>
              <a:off x="5886179" y="4573176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4" name="Straight Arrow Connector 125"/>
            <p:cNvCxnSpPr>
              <a:stCxn id="1049" idx="6"/>
              <a:endCxn id="1031" idx="2"/>
            </p:cNvCxnSpPr>
            <p:nvPr/>
          </p:nvCxnSpPr>
          <p:spPr>
            <a:xfrm flipV="1">
              <a:off x="5185862" y="3848446"/>
              <a:ext cx="335721" cy="72472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7" name="Straight Arrow Connector 125"/>
            <p:cNvCxnSpPr>
              <a:stCxn id="1050" idx="6"/>
              <a:endCxn id="1040" idx="2"/>
            </p:cNvCxnSpPr>
            <p:nvPr/>
          </p:nvCxnSpPr>
          <p:spPr>
            <a:xfrm flipV="1">
              <a:off x="5884321" y="3848446"/>
              <a:ext cx="335721" cy="72472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0" name="Straight Arrow Connector 125"/>
            <p:cNvCxnSpPr>
              <a:stCxn id="1030" idx="6"/>
              <a:endCxn id="1038" idx="2"/>
            </p:cNvCxnSpPr>
            <p:nvPr/>
          </p:nvCxnSpPr>
          <p:spPr>
            <a:xfrm flipV="1">
              <a:off x="5187720" y="3123715"/>
              <a:ext cx="333863" cy="72473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3" name="Straight Arrow Connector 125"/>
            <p:cNvCxnSpPr>
              <a:stCxn id="1031" idx="6"/>
              <a:endCxn id="1042" idx="2"/>
            </p:cNvCxnSpPr>
            <p:nvPr/>
          </p:nvCxnSpPr>
          <p:spPr>
            <a:xfrm flipV="1">
              <a:off x="5886179" y="3123715"/>
              <a:ext cx="335721" cy="72473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7" name="文本框 1066"/>
              <p:cNvSpPr txBox="1"/>
              <p:nvPr/>
            </p:nvSpPr>
            <p:spPr>
              <a:xfrm>
                <a:off x="841836" y="1851602"/>
                <a:ext cx="651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7" name="文本框 1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36" y="1851602"/>
                <a:ext cx="65165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71" t="-110" r="93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6" name="组合 1115"/>
          <p:cNvGrpSpPr/>
          <p:nvPr/>
        </p:nvGrpSpPr>
        <p:grpSpPr>
          <a:xfrm>
            <a:off x="8590749" y="2832628"/>
            <a:ext cx="1765230" cy="1817808"/>
            <a:chOff x="8407302" y="2155296"/>
            <a:chExt cx="1765230" cy="1817808"/>
          </a:xfrm>
        </p:grpSpPr>
        <p:sp>
          <p:nvSpPr>
            <p:cNvPr id="1072" name="Oval 22"/>
            <p:cNvSpPr/>
            <p:nvPr/>
          </p:nvSpPr>
          <p:spPr>
            <a:xfrm>
              <a:off x="8409160" y="2880027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73" name="Oval 48"/>
            <p:cNvSpPr/>
            <p:nvPr/>
          </p:nvSpPr>
          <p:spPr>
            <a:xfrm>
              <a:off x="9107619" y="2880027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74" name="Straight Arrow Connector 125"/>
            <p:cNvCxnSpPr>
              <a:stCxn id="1072" idx="6"/>
              <a:endCxn id="1073" idx="2"/>
            </p:cNvCxnSpPr>
            <p:nvPr/>
          </p:nvCxnSpPr>
          <p:spPr>
            <a:xfrm>
              <a:off x="8773756" y="3064202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5" name="Oval 48"/>
            <p:cNvSpPr/>
            <p:nvPr/>
          </p:nvSpPr>
          <p:spPr>
            <a:xfrm>
              <a:off x="8409160" y="2155296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76" name="Oval 48"/>
            <p:cNvSpPr/>
            <p:nvPr/>
          </p:nvSpPr>
          <p:spPr>
            <a:xfrm>
              <a:off x="9107619" y="2155296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77" name="Straight Arrow Connector 125"/>
            <p:cNvCxnSpPr>
              <a:endCxn id="1076" idx="2"/>
            </p:cNvCxnSpPr>
            <p:nvPr/>
          </p:nvCxnSpPr>
          <p:spPr>
            <a:xfrm>
              <a:off x="8773756" y="2339471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8" name="Oval 48"/>
            <p:cNvSpPr/>
            <p:nvPr/>
          </p:nvSpPr>
          <p:spPr>
            <a:xfrm>
              <a:off x="9806078" y="2880027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79" name="Straight Arrow Connector 125"/>
            <p:cNvCxnSpPr>
              <a:endCxn id="1078" idx="2"/>
            </p:cNvCxnSpPr>
            <p:nvPr/>
          </p:nvCxnSpPr>
          <p:spPr>
            <a:xfrm>
              <a:off x="9472215" y="3064202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0" name="Oval 48"/>
            <p:cNvSpPr/>
            <p:nvPr/>
          </p:nvSpPr>
          <p:spPr>
            <a:xfrm>
              <a:off x="9807936" y="2155296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81" name="Straight Arrow Connector 125"/>
            <p:cNvCxnSpPr>
              <a:endCxn id="1080" idx="2"/>
            </p:cNvCxnSpPr>
            <p:nvPr/>
          </p:nvCxnSpPr>
          <p:spPr>
            <a:xfrm>
              <a:off x="9474073" y="2339471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2" name="Oval 48"/>
            <p:cNvSpPr/>
            <p:nvPr/>
          </p:nvSpPr>
          <p:spPr>
            <a:xfrm>
              <a:off x="8407302" y="3604756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83" name="Oval 48"/>
            <p:cNvSpPr/>
            <p:nvPr/>
          </p:nvSpPr>
          <p:spPr>
            <a:xfrm>
              <a:off x="9105761" y="3604756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84" name="Straight Arrow Connector 125"/>
            <p:cNvCxnSpPr>
              <a:endCxn id="1083" idx="2"/>
            </p:cNvCxnSpPr>
            <p:nvPr/>
          </p:nvCxnSpPr>
          <p:spPr>
            <a:xfrm>
              <a:off x="8771898" y="3788931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5" name="Oval 48"/>
            <p:cNvSpPr/>
            <p:nvPr/>
          </p:nvSpPr>
          <p:spPr>
            <a:xfrm>
              <a:off x="9806078" y="3604756"/>
              <a:ext cx="364596" cy="3683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086" name="Straight Arrow Connector 125"/>
            <p:cNvCxnSpPr>
              <a:endCxn id="1085" idx="2"/>
            </p:cNvCxnSpPr>
            <p:nvPr/>
          </p:nvCxnSpPr>
          <p:spPr>
            <a:xfrm>
              <a:off x="9472215" y="3788931"/>
              <a:ext cx="3338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7" name="Straight Arrow Connector 125"/>
            <p:cNvCxnSpPr>
              <a:stCxn id="1082" idx="0"/>
              <a:endCxn id="1072" idx="4"/>
            </p:cNvCxnSpPr>
            <p:nvPr/>
          </p:nvCxnSpPr>
          <p:spPr>
            <a:xfrm flipV="1">
              <a:off x="8589600" y="3248375"/>
              <a:ext cx="1858" cy="3563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8" name="Straight Arrow Connector 125"/>
            <p:cNvCxnSpPr>
              <a:stCxn id="1083" idx="0"/>
              <a:endCxn id="1073" idx="4"/>
            </p:cNvCxnSpPr>
            <p:nvPr/>
          </p:nvCxnSpPr>
          <p:spPr>
            <a:xfrm flipV="1">
              <a:off x="9288059" y="3248375"/>
              <a:ext cx="1858" cy="3563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9" name="Straight Arrow Connector 125"/>
            <p:cNvCxnSpPr>
              <a:stCxn id="1072" idx="0"/>
              <a:endCxn id="1075" idx="4"/>
            </p:cNvCxnSpPr>
            <p:nvPr/>
          </p:nvCxnSpPr>
          <p:spPr>
            <a:xfrm flipV="1">
              <a:off x="8591458" y="2523644"/>
              <a:ext cx="0" cy="3563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0" name="Straight Arrow Connector 125"/>
            <p:cNvCxnSpPr>
              <a:stCxn id="1073" idx="0"/>
              <a:endCxn id="1076" idx="4"/>
            </p:cNvCxnSpPr>
            <p:nvPr/>
          </p:nvCxnSpPr>
          <p:spPr>
            <a:xfrm flipV="1">
              <a:off x="9289917" y="2523644"/>
              <a:ext cx="0" cy="3563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Arrow Connector 125"/>
            <p:cNvCxnSpPr>
              <a:stCxn id="1078" idx="0"/>
              <a:endCxn id="1080" idx="4"/>
            </p:cNvCxnSpPr>
            <p:nvPr/>
          </p:nvCxnSpPr>
          <p:spPr>
            <a:xfrm flipV="1">
              <a:off x="9988376" y="2523644"/>
              <a:ext cx="1858" cy="3563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5" name="Straight Arrow Connector 125"/>
            <p:cNvCxnSpPr>
              <a:stCxn id="1085" idx="0"/>
              <a:endCxn id="1078" idx="4"/>
            </p:cNvCxnSpPr>
            <p:nvPr/>
          </p:nvCxnSpPr>
          <p:spPr>
            <a:xfrm flipV="1">
              <a:off x="9988376" y="3248375"/>
              <a:ext cx="0" cy="3563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9" name="文本框 1108"/>
              <p:cNvSpPr txBox="1"/>
              <p:nvPr/>
            </p:nvSpPr>
            <p:spPr>
              <a:xfrm>
                <a:off x="1158846" y="4795366"/>
                <a:ext cx="828817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9" name="文本框 1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46" y="4795366"/>
                <a:ext cx="828817" cy="542136"/>
              </a:xfrm>
              <a:prstGeom prst="rect">
                <a:avLst/>
              </a:prstGeom>
              <a:blipFill rotWithShape="1">
                <a:blip r:embed="rId5"/>
                <a:stretch>
                  <a:fillRect l="-73" t="-89" r="14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1" name="文本框 1110"/>
              <p:cNvSpPr txBox="1"/>
              <p:nvPr/>
            </p:nvSpPr>
            <p:spPr>
              <a:xfrm>
                <a:off x="4879160" y="4809474"/>
                <a:ext cx="1119466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1" name="文本框 1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160" y="4809474"/>
                <a:ext cx="1119466" cy="542136"/>
              </a:xfrm>
              <a:prstGeom prst="rect">
                <a:avLst/>
              </a:prstGeom>
              <a:blipFill rotWithShape="1">
                <a:blip r:embed="rId6"/>
                <a:stretch>
                  <a:fillRect l="-41" t="-114" r="37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2" name="文本框 1111"/>
              <p:cNvSpPr txBox="1"/>
              <p:nvPr/>
            </p:nvSpPr>
            <p:spPr>
              <a:xfrm>
                <a:off x="8627624" y="4822641"/>
                <a:ext cx="1687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2" name="文本框 1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624" y="4822641"/>
                <a:ext cx="1687763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30" t="-86" r="26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1" name="组合 1120"/>
          <p:cNvGrpSpPr/>
          <p:nvPr/>
        </p:nvGrpSpPr>
        <p:grpSpPr>
          <a:xfrm>
            <a:off x="6431471" y="3081267"/>
            <a:ext cx="2005855" cy="1384995"/>
            <a:chOff x="6710871" y="3182867"/>
            <a:chExt cx="2005855" cy="1384995"/>
          </a:xfrm>
        </p:grpSpPr>
        <p:cxnSp>
          <p:nvCxnSpPr>
            <p:cNvPr id="1069" name="直线箭头连接符 1068"/>
            <p:cNvCxnSpPr/>
            <p:nvPr/>
          </p:nvCxnSpPr>
          <p:spPr>
            <a:xfrm>
              <a:off x="6773333" y="3848446"/>
              <a:ext cx="1894509" cy="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3" name="文本框 1112"/>
                <p:cNvSpPr txBox="1"/>
                <p:nvPr/>
              </p:nvSpPr>
              <p:spPr>
                <a:xfrm>
                  <a:off x="6710871" y="3182867"/>
                  <a:ext cx="2005855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Isomorphic</a:t>
                  </a:r>
                </a:p>
                <a:p>
                  <a:pPr algn="ctr"/>
                  <a:endParaRPr kumimoji="1"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kumimoji="1"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Same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endParaRPr kumimoji="1"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3" name="文本框 1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871" y="3182867"/>
                  <a:ext cx="2005855" cy="1384995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8" name="文本框 1117"/>
              <p:cNvSpPr txBox="1"/>
              <p:nvPr/>
            </p:nvSpPr>
            <p:spPr>
              <a:xfrm>
                <a:off x="4464825" y="1851602"/>
                <a:ext cx="6667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8" name="文本框 1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825" y="1851602"/>
                <a:ext cx="666721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21" t="-110" r="17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10"/>
          <p:cNvSpPr txBox="1"/>
          <p:nvPr/>
        </p:nvSpPr>
        <p:spPr>
          <a:xfrm>
            <a:off x="3736390" y="6091499"/>
            <a:ext cx="5635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B050"/>
                </a:solidFill>
                <a:cs typeface="Arial" panose="020B0604020202020204" pitchFamily="34" charset="0"/>
              </a:rPr>
              <a:t>At most 50% of edges can be pruned!</a:t>
            </a:r>
            <a:endParaRPr kumimoji="1" lang="zh-CN" altLang="en-U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3373" y="1887069"/>
            <a:ext cx="2325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1D CNN</a:t>
            </a:r>
            <a:endParaRPr lang="zh-CN" altLang="en-US" sz="280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972357" y="6433882"/>
            <a:ext cx="2743200" cy="365125"/>
          </a:xfrm>
        </p:spPr>
        <p:txBody>
          <a:bodyPr/>
          <a:lstStyle/>
          <a:p>
            <a:fld id="{06A02989-5383-45A0-8732-7C5315697638}" type="slidenum">
              <a:rPr 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</a:t>
            </a:fld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0" y="3160"/>
            <a:ext cx="12192000" cy="941057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Mathematical Analysis of Pruning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96" y="1051939"/>
            <a:ext cx="7601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Basis (Percolation Theory)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" name="文本框 1024"/>
          <p:cNvSpPr txBox="1"/>
          <p:nvPr/>
        </p:nvSpPr>
        <p:spPr>
          <a:xfrm>
            <a:off x="703594" y="1621325"/>
            <a:ext cx="5389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Non-planar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graph – upper bound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1" name="文本框 1110"/>
              <p:cNvSpPr txBox="1"/>
              <p:nvPr/>
            </p:nvSpPr>
            <p:spPr>
              <a:xfrm>
                <a:off x="1373700" y="2048453"/>
                <a:ext cx="1119466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1" name="文本框 1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700" y="2048453"/>
                <a:ext cx="1119466" cy="542136"/>
              </a:xfrm>
              <a:prstGeom prst="rect">
                <a:avLst/>
              </a:prstGeom>
              <a:blipFill rotWithShape="1">
                <a:blip r:embed="rId2"/>
                <a:stretch>
                  <a:fillRect l="-17" t="-107" r="14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Oval 22"/>
          <p:cNvSpPr/>
          <p:nvPr/>
        </p:nvSpPr>
        <p:spPr>
          <a:xfrm>
            <a:off x="771824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31" name="Oval 48"/>
          <p:cNvSpPr/>
          <p:nvPr/>
        </p:nvSpPr>
        <p:spPr>
          <a:xfrm>
            <a:off x="1470283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32" name="Straight Arrow Connector 125"/>
          <p:cNvCxnSpPr>
            <a:stCxn id="1030" idx="6"/>
            <a:endCxn id="1031" idx="2"/>
          </p:cNvCxnSpPr>
          <p:nvPr/>
        </p:nvCxnSpPr>
        <p:spPr>
          <a:xfrm>
            <a:off x="1001524" y="4170588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7" name="Oval 48"/>
          <p:cNvSpPr/>
          <p:nvPr/>
        </p:nvSpPr>
        <p:spPr>
          <a:xfrm>
            <a:off x="771824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38" name="Oval 48"/>
          <p:cNvSpPr/>
          <p:nvPr/>
        </p:nvSpPr>
        <p:spPr>
          <a:xfrm>
            <a:off x="1470283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39" name="Straight Arrow Connector 125"/>
          <p:cNvCxnSpPr>
            <a:stCxn id="1037" idx="6"/>
            <a:endCxn id="1038" idx="2"/>
          </p:cNvCxnSpPr>
          <p:nvPr/>
        </p:nvCxnSpPr>
        <p:spPr>
          <a:xfrm>
            <a:off x="1001524" y="344585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0" name="Oval 48"/>
          <p:cNvSpPr/>
          <p:nvPr/>
        </p:nvSpPr>
        <p:spPr>
          <a:xfrm>
            <a:off x="2168742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41" name="Straight Arrow Connector 125"/>
          <p:cNvCxnSpPr>
            <a:stCxn id="1031" idx="6"/>
            <a:endCxn id="1040" idx="2"/>
          </p:cNvCxnSpPr>
          <p:nvPr/>
        </p:nvCxnSpPr>
        <p:spPr>
          <a:xfrm>
            <a:off x="1699983" y="4170588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2" name="Oval 48"/>
          <p:cNvSpPr/>
          <p:nvPr/>
        </p:nvSpPr>
        <p:spPr>
          <a:xfrm>
            <a:off x="2170600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43" name="Straight Arrow Connector 125"/>
          <p:cNvCxnSpPr>
            <a:stCxn id="1038" idx="6"/>
            <a:endCxn id="1042" idx="2"/>
          </p:cNvCxnSpPr>
          <p:nvPr/>
        </p:nvCxnSpPr>
        <p:spPr>
          <a:xfrm>
            <a:off x="1699983" y="3445857"/>
            <a:ext cx="4706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9" name="Oval 48"/>
          <p:cNvSpPr/>
          <p:nvPr/>
        </p:nvSpPr>
        <p:spPr>
          <a:xfrm>
            <a:off x="769966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50" name="Oval 48"/>
          <p:cNvSpPr/>
          <p:nvPr/>
        </p:nvSpPr>
        <p:spPr>
          <a:xfrm>
            <a:off x="1468425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51" name="Straight Arrow Connector 125"/>
          <p:cNvCxnSpPr>
            <a:stCxn id="1049" idx="6"/>
            <a:endCxn id="1050" idx="2"/>
          </p:cNvCxnSpPr>
          <p:nvPr/>
        </p:nvCxnSpPr>
        <p:spPr>
          <a:xfrm>
            <a:off x="999666" y="489531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2" name="Oval 48"/>
          <p:cNvSpPr/>
          <p:nvPr/>
        </p:nvSpPr>
        <p:spPr>
          <a:xfrm>
            <a:off x="2168742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53" name="Straight Arrow Connector 125"/>
          <p:cNvCxnSpPr>
            <a:stCxn id="1050" idx="6"/>
            <a:endCxn id="1052" idx="2"/>
          </p:cNvCxnSpPr>
          <p:nvPr/>
        </p:nvCxnSpPr>
        <p:spPr>
          <a:xfrm>
            <a:off x="1698125" y="4895317"/>
            <a:ext cx="4706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4" name="Straight Arrow Connector 125"/>
          <p:cNvCxnSpPr>
            <a:stCxn id="1049" idx="6"/>
            <a:endCxn id="1031" idx="2"/>
          </p:cNvCxnSpPr>
          <p:nvPr/>
        </p:nvCxnSpPr>
        <p:spPr>
          <a:xfrm flipV="1">
            <a:off x="999666" y="4170588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7" name="Straight Arrow Connector 125"/>
          <p:cNvCxnSpPr>
            <a:stCxn id="1050" idx="6"/>
            <a:endCxn id="1040" idx="2"/>
          </p:cNvCxnSpPr>
          <p:nvPr/>
        </p:nvCxnSpPr>
        <p:spPr>
          <a:xfrm flipV="1">
            <a:off x="1698125" y="4170588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0" name="Straight Arrow Connector 125"/>
          <p:cNvCxnSpPr>
            <a:stCxn id="1030" idx="6"/>
            <a:endCxn id="1038" idx="2"/>
          </p:cNvCxnSpPr>
          <p:nvPr/>
        </p:nvCxnSpPr>
        <p:spPr>
          <a:xfrm flipV="1">
            <a:off x="1001524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25"/>
          <p:cNvCxnSpPr>
            <a:stCxn id="1031" idx="6"/>
            <a:endCxn id="1042" idx="2"/>
          </p:cNvCxnSpPr>
          <p:nvPr/>
        </p:nvCxnSpPr>
        <p:spPr>
          <a:xfrm flipV="1">
            <a:off x="1699983" y="3445857"/>
            <a:ext cx="470617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125"/>
          <p:cNvCxnSpPr>
            <a:stCxn id="1049" idx="6"/>
            <a:endCxn id="1038" idx="2"/>
          </p:cNvCxnSpPr>
          <p:nvPr/>
        </p:nvCxnSpPr>
        <p:spPr>
          <a:xfrm flipV="1">
            <a:off x="999666" y="3445857"/>
            <a:ext cx="470617" cy="1449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25"/>
          <p:cNvCxnSpPr>
            <a:stCxn id="1050" idx="6"/>
            <a:endCxn id="1042" idx="2"/>
          </p:cNvCxnSpPr>
          <p:nvPr/>
        </p:nvCxnSpPr>
        <p:spPr>
          <a:xfrm flipV="1">
            <a:off x="1698125" y="3445857"/>
            <a:ext cx="472475" cy="1449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48"/>
          <p:cNvSpPr/>
          <p:nvPr/>
        </p:nvSpPr>
        <p:spPr>
          <a:xfrm>
            <a:off x="2865343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21" name="Straight Arrow Connector 125"/>
          <p:cNvCxnSpPr>
            <a:endCxn id="20" idx="2"/>
          </p:cNvCxnSpPr>
          <p:nvPr/>
        </p:nvCxnSpPr>
        <p:spPr>
          <a:xfrm>
            <a:off x="2396584" y="4170588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48"/>
          <p:cNvSpPr/>
          <p:nvPr/>
        </p:nvSpPr>
        <p:spPr>
          <a:xfrm>
            <a:off x="2867201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23" name="Straight Arrow Connector 125"/>
          <p:cNvCxnSpPr>
            <a:endCxn id="22" idx="2"/>
          </p:cNvCxnSpPr>
          <p:nvPr/>
        </p:nvCxnSpPr>
        <p:spPr>
          <a:xfrm>
            <a:off x="2396584" y="3445857"/>
            <a:ext cx="4706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48"/>
          <p:cNvSpPr/>
          <p:nvPr/>
        </p:nvSpPr>
        <p:spPr>
          <a:xfrm>
            <a:off x="2865343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25" name="Straight Arrow Connector 125"/>
          <p:cNvCxnSpPr>
            <a:endCxn id="24" idx="2"/>
          </p:cNvCxnSpPr>
          <p:nvPr/>
        </p:nvCxnSpPr>
        <p:spPr>
          <a:xfrm>
            <a:off x="2394726" y="4895317"/>
            <a:ext cx="4706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125"/>
          <p:cNvCxnSpPr>
            <a:endCxn id="20" idx="2"/>
          </p:cNvCxnSpPr>
          <p:nvPr/>
        </p:nvCxnSpPr>
        <p:spPr>
          <a:xfrm flipV="1">
            <a:off x="2394726" y="4170588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25"/>
          <p:cNvCxnSpPr>
            <a:endCxn id="22" idx="2"/>
          </p:cNvCxnSpPr>
          <p:nvPr/>
        </p:nvCxnSpPr>
        <p:spPr>
          <a:xfrm flipV="1">
            <a:off x="2396584" y="3445857"/>
            <a:ext cx="470617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25"/>
          <p:cNvCxnSpPr>
            <a:endCxn id="22" idx="2"/>
          </p:cNvCxnSpPr>
          <p:nvPr/>
        </p:nvCxnSpPr>
        <p:spPr>
          <a:xfrm flipV="1">
            <a:off x="2394726" y="3445857"/>
            <a:ext cx="472475" cy="1449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3185228" y="3827791"/>
            <a:ext cx="1661384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3046466" y="3157048"/>
                <a:ext cx="19443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Isomorphic</a:t>
                </a:r>
              </a:p>
              <a:p>
                <a:pPr algn="ctr"/>
                <a:endPara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466" y="3157048"/>
                <a:ext cx="1944305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9" t="-39" r="1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22"/>
          <p:cNvSpPr/>
          <p:nvPr/>
        </p:nvSpPr>
        <p:spPr>
          <a:xfrm>
            <a:off x="4934390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55" name="Oval 48"/>
          <p:cNvSpPr/>
          <p:nvPr/>
        </p:nvSpPr>
        <p:spPr>
          <a:xfrm>
            <a:off x="5632849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56" name="Straight Arrow Connector 125"/>
          <p:cNvCxnSpPr>
            <a:stCxn id="54" idx="6"/>
            <a:endCxn id="55" idx="2"/>
          </p:cNvCxnSpPr>
          <p:nvPr/>
        </p:nvCxnSpPr>
        <p:spPr>
          <a:xfrm>
            <a:off x="5164090" y="4170588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Oval 48"/>
          <p:cNvSpPr/>
          <p:nvPr/>
        </p:nvSpPr>
        <p:spPr>
          <a:xfrm>
            <a:off x="4934390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58" name="Oval 48"/>
          <p:cNvSpPr/>
          <p:nvPr/>
        </p:nvSpPr>
        <p:spPr>
          <a:xfrm>
            <a:off x="5632849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59" name="Straight Arrow Connector 125"/>
          <p:cNvCxnSpPr>
            <a:stCxn id="57" idx="6"/>
            <a:endCxn id="58" idx="2"/>
          </p:cNvCxnSpPr>
          <p:nvPr/>
        </p:nvCxnSpPr>
        <p:spPr>
          <a:xfrm>
            <a:off x="5164090" y="344585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9" name="Oval 48"/>
          <p:cNvSpPr/>
          <p:nvPr/>
        </p:nvSpPr>
        <p:spPr>
          <a:xfrm>
            <a:off x="4932532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33" name="Oval 48"/>
          <p:cNvSpPr/>
          <p:nvPr/>
        </p:nvSpPr>
        <p:spPr>
          <a:xfrm>
            <a:off x="5630991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34" name="Straight Arrow Connector 125"/>
          <p:cNvCxnSpPr>
            <a:stCxn id="1029" idx="6"/>
            <a:endCxn id="1033" idx="2"/>
          </p:cNvCxnSpPr>
          <p:nvPr/>
        </p:nvCxnSpPr>
        <p:spPr>
          <a:xfrm>
            <a:off x="5162232" y="489531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4" name="Straight Arrow Connector 125"/>
          <p:cNvCxnSpPr>
            <a:stCxn id="1029" idx="6"/>
            <a:endCxn id="55" idx="2"/>
          </p:cNvCxnSpPr>
          <p:nvPr/>
        </p:nvCxnSpPr>
        <p:spPr>
          <a:xfrm flipV="1">
            <a:off x="5162232" y="4170588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6" name="Straight Arrow Connector 125"/>
          <p:cNvCxnSpPr>
            <a:stCxn id="54" idx="6"/>
            <a:endCxn id="58" idx="2"/>
          </p:cNvCxnSpPr>
          <p:nvPr/>
        </p:nvCxnSpPr>
        <p:spPr>
          <a:xfrm flipV="1">
            <a:off x="5164090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3" name="Straight Arrow Connector 125"/>
          <p:cNvCxnSpPr>
            <a:stCxn id="54" idx="6"/>
            <a:endCxn id="1033" idx="2"/>
          </p:cNvCxnSpPr>
          <p:nvPr/>
        </p:nvCxnSpPr>
        <p:spPr>
          <a:xfrm>
            <a:off x="5164090" y="4170588"/>
            <a:ext cx="466901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4" name="Straight Arrow Connector 125"/>
          <p:cNvCxnSpPr>
            <a:stCxn id="57" idx="6"/>
            <a:endCxn id="55" idx="2"/>
          </p:cNvCxnSpPr>
          <p:nvPr/>
        </p:nvCxnSpPr>
        <p:spPr>
          <a:xfrm>
            <a:off x="5164090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9" name="直线箭头连接符 1168"/>
          <p:cNvCxnSpPr/>
          <p:nvPr/>
        </p:nvCxnSpPr>
        <p:spPr>
          <a:xfrm>
            <a:off x="7388011" y="3827791"/>
            <a:ext cx="148749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0" name="文本框 1169"/>
          <p:cNvSpPr txBox="1"/>
          <p:nvPr/>
        </p:nvSpPr>
        <p:spPr>
          <a:xfrm>
            <a:off x="7242408" y="3209625"/>
            <a:ext cx="1809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More edges</a:t>
            </a:r>
          </a:p>
          <a:p>
            <a:pPr algn="ctr"/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Maintain </a:t>
            </a:r>
          </a:p>
          <a:p>
            <a:pPr algn="ctr"/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</p:txBody>
      </p:sp>
      <p:sp>
        <p:nvSpPr>
          <p:cNvPr id="1173" name="Oval 22"/>
          <p:cNvSpPr/>
          <p:nvPr/>
        </p:nvSpPr>
        <p:spPr>
          <a:xfrm>
            <a:off x="8992216" y="4011542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75" name="Straight Arrow Connector 125"/>
          <p:cNvCxnSpPr>
            <a:stCxn id="1173" idx="6"/>
            <a:endCxn id="1191" idx="2"/>
          </p:cNvCxnSpPr>
          <p:nvPr/>
        </p:nvCxnSpPr>
        <p:spPr>
          <a:xfrm>
            <a:off x="9221916" y="4127574"/>
            <a:ext cx="116536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7" name="Oval 48"/>
          <p:cNvSpPr/>
          <p:nvPr/>
        </p:nvSpPr>
        <p:spPr>
          <a:xfrm>
            <a:off x="9690675" y="3286811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78" name="Straight Arrow Connector 125"/>
          <p:cNvCxnSpPr>
            <a:endCxn id="1177" idx="2"/>
          </p:cNvCxnSpPr>
          <p:nvPr/>
        </p:nvCxnSpPr>
        <p:spPr>
          <a:xfrm>
            <a:off x="8990358" y="3402843"/>
            <a:ext cx="7003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0" name="Oval 48"/>
          <p:cNvSpPr/>
          <p:nvPr/>
        </p:nvSpPr>
        <p:spPr>
          <a:xfrm>
            <a:off x="9688817" y="4736271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81" name="Straight Arrow Connector 125"/>
          <p:cNvCxnSpPr>
            <a:endCxn id="1180" idx="2"/>
          </p:cNvCxnSpPr>
          <p:nvPr/>
        </p:nvCxnSpPr>
        <p:spPr>
          <a:xfrm>
            <a:off x="8990358" y="4852302"/>
            <a:ext cx="698459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3" name="Straight Arrow Connector 125"/>
          <p:cNvCxnSpPr>
            <a:stCxn id="1173" idx="6"/>
            <a:endCxn id="1177" idx="2"/>
          </p:cNvCxnSpPr>
          <p:nvPr/>
        </p:nvCxnSpPr>
        <p:spPr>
          <a:xfrm flipV="1">
            <a:off x="9221916" y="3402843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8" name="Straight Arrow Connector 125"/>
          <p:cNvCxnSpPr>
            <a:stCxn id="1173" idx="6"/>
            <a:endCxn id="1180" idx="2"/>
          </p:cNvCxnSpPr>
          <p:nvPr/>
        </p:nvCxnSpPr>
        <p:spPr>
          <a:xfrm>
            <a:off x="9221916" y="4127574"/>
            <a:ext cx="466901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1" name="Oval 48"/>
          <p:cNvSpPr/>
          <p:nvPr/>
        </p:nvSpPr>
        <p:spPr>
          <a:xfrm>
            <a:off x="10387276" y="4011542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94" name="Straight Arrow Connector 125"/>
          <p:cNvCxnSpPr>
            <a:endCxn id="1207" idx="2"/>
          </p:cNvCxnSpPr>
          <p:nvPr/>
        </p:nvCxnSpPr>
        <p:spPr>
          <a:xfrm>
            <a:off x="9918517" y="3402843"/>
            <a:ext cx="11690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6" name="Straight Arrow Connector 125"/>
          <p:cNvCxnSpPr>
            <a:endCxn id="1209" idx="2"/>
          </p:cNvCxnSpPr>
          <p:nvPr/>
        </p:nvCxnSpPr>
        <p:spPr>
          <a:xfrm>
            <a:off x="9916659" y="4852303"/>
            <a:ext cx="11690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7" name="Straight Arrow Connector 125"/>
          <p:cNvCxnSpPr>
            <a:endCxn id="1191" idx="2"/>
          </p:cNvCxnSpPr>
          <p:nvPr/>
        </p:nvCxnSpPr>
        <p:spPr>
          <a:xfrm flipV="1">
            <a:off x="9916659" y="4127574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4" name="Straight Arrow Connector 125"/>
          <p:cNvCxnSpPr>
            <a:endCxn id="1191" idx="2"/>
          </p:cNvCxnSpPr>
          <p:nvPr/>
        </p:nvCxnSpPr>
        <p:spPr>
          <a:xfrm>
            <a:off x="9918517" y="3402843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6" name="Straight Arrow Connector 125"/>
          <p:cNvCxnSpPr/>
          <p:nvPr/>
        </p:nvCxnSpPr>
        <p:spPr>
          <a:xfrm>
            <a:off x="10618834" y="4127574"/>
            <a:ext cx="69660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7" name="Oval 48"/>
          <p:cNvSpPr/>
          <p:nvPr/>
        </p:nvSpPr>
        <p:spPr>
          <a:xfrm>
            <a:off x="11087593" y="3286811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209" name="Oval 48"/>
          <p:cNvSpPr/>
          <p:nvPr/>
        </p:nvSpPr>
        <p:spPr>
          <a:xfrm>
            <a:off x="11085735" y="4736271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212" name="Straight Arrow Connector 125"/>
          <p:cNvCxnSpPr>
            <a:endCxn id="1207" idx="2"/>
          </p:cNvCxnSpPr>
          <p:nvPr/>
        </p:nvCxnSpPr>
        <p:spPr>
          <a:xfrm flipV="1">
            <a:off x="10618834" y="3402843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6" name="Straight Arrow Connector 125"/>
          <p:cNvCxnSpPr>
            <a:stCxn id="1191" idx="6"/>
            <a:endCxn id="1209" idx="2"/>
          </p:cNvCxnSpPr>
          <p:nvPr/>
        </p:nvCxnSpPr>
        <p:spPr>
          <a:xfrm>
            <a:off x="10616976" y="4127574"/>
            <a:ext cx="468759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4" name="文本框 1233"/>
              <p:cNvSpPr txBox="1"/>
              <p:nvPr/>
            </p:nvSpPr>
            <p:spPr>
              <a:xfrm>
                <a:off x="5097818" y="2112192"/>
                <a:ext cx="199078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4" name="文本框 1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818" y="2112192"/>
                <a:ext cx="1990788" cy="542136"/>
              </a:xfrm>
              <a:prstGeom prst="rect">
                <a:avLst/>
              </a:prstGeom>
              <a:blipFill rotWithShape="1">
                <a:blip r:embed="rId4"/>
                <a:stretch>
                  <a:fillRect l="-2" t="-34" r="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6" name="文本框 1235"/>
              <p:cNvSpPr txBox="1"/>
              <p:nvPr/>
            </p:nvSpPr>
            <p:spPr>
              <a:xfrm>
                <a:off x="4857028" y="4539971"/>
                <a:ext cx="1119466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6" name="文本框 1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28" y="4539971"/>
                <a:ext cx="1119466" cy="542136"/>
              </a:xfrm>
              <a:prstGeom prst="rect">
                <a:avLst/>
              </a:prstGeom>
              <a:blipFill rotWithShape="1">
                <a:blip r:embed="rId5"/>
                <a:stretch>
                  <a:fillRect l="-49" t="-66" r="45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8" name="文本框 1237"/>
              <p:cNvSpPr txBox="1"/>
              <p:nvPr/>
            </p:nvSpPr>
            <p:spPr>
              <a:xfrm>
                <a:off x="8595096" y="4327956"/>
                <a:ext cx="1119466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8" name="文本框 1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096" y="4327956"/>
                <a:ext cx="1119466" cy="542136"/>
              </a:xfrm>
              <a:prstGeom prst="rect">
                <a:avLst/>
              </a:prstGeom>
              <a:blipFill rotWithShape="1">
                <a:blip r:embed="rId6"/>
                <a:stretch>
                  <a:fillRect l="-33" t="-80" r="30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9" name="文本框 1238"/>
              <p:cNvSpPr txBox="1"/>
              <p:nvPr/>
            </p:nvSpPr>
            <p:spPr>
              <a:xfrm>
                <a:off x="1341372" y="5044205"/>
                <a:ext cx="1119466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9" name="文本框 1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372" y="5044205"/>
                <a:ext cx="1119466" cy="542136"/>
              </a:xfrm>
              <a:prstGeom prst="rect">
                <a:avLst/>
              </a:prstGeom>
              <a:blipFill rotWithShape="1">
                <a:blip r:embed="rId7"/>
                <a:stretch>
                  <a:fillRect l="-23" t="-74" r="19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1" name="文本框 1240"/>
              <p:cNvSpPr txBox="1"/>
              <p:nvPr/>
            </p:nvSpPr>
            <p:spPr>
              <a:xfrm>
                <a:off x="5552842" y="5044205"/>
                <a:ext cx="108073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</a:rPr>
                            <m:t>,−1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41" name="文本框 1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842" y="5044205"/>
                <a:ext cx="1080739" cy="542136"/>
              </a:xfrm>
              <a:prstGeom prst="rect">
                <a:avLst/>
              </a:prstGeom>
              <a:blipFill rotWithShape="1">
                <a:blip r:embed="rId8"/>
                <a:stretch>
                  <a:fillRect l="-37" t="-74" r="34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2" name="文本框 1241"/>
          <p:cNvSpPr txBox="1"/>
          <p:nvPr/>
        </p:nvSpPr>
        <p:spPr>
          <a:xfrm>
            <a:off x="9105208" y="2136652"/>
            <a:ext cx="1990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Triangle 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48"/>
          <p:cNvSpPr/>
          <p:nvPr/>
        </p:nvSpPr>
        <p:spPr>
          <a:xfrm>
            <a:off x="769966" y="26569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2" name="Oval 48"/>
          <p:cNvSpPr/>
          <p:nvPr/>
        </p:nvSpPr>
        <p:spPr>
          <a:xfrm>
            <a:off x="1468425" y="26569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3" name="Straight Arrow Connector 125"/>
          <p:cNvCxnSpPr>
            <a:stCxn id="11" idx="6"/>
            <a:endCxn id="12" idx="2"/>
          </p:cNvCxnSpPr>
          <p:nvPr/>
        </p:nvCxnSpPr>
        <p:spPr>
          <a:xfrm>
            <a:off x="999666" y="2772965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48"/>
          <p:cNvSpPr/>
          <p:nvPr/>
        </p:nvSpPr>
        <p:spPr>
          <a:xfrm>
            <a:off x="2168742" y="26569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5" name="Straight Arrow Connector 125"/>
          <p:cNvCxnSpPr>
            <a:stCxn id="12" idx="6"/>
            <a:endCxn id="14" idx="2"/>
          </p:cNvCxnSpPr>
          <p:nvPr/>
        </p:nvCxnSpPr>
        <p:spPr>
          <a:xfrm>
            <a:off x="1698125" y="2772965"/>
            <a:ext cx="4706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48"/>
          <p:cNvSpPr/>
          <p:nvPr/>
        </p:nvSpPr>
        <p:spPr>
          <a:xfrm>
            <a:off x="2865343" y="26569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8" name="Straight Arrow Connector 125"/>
          <p:cNvCxnSpPr>
            <a:endCxn id="17" idx="2"/>
          </p:cNvCxnSpPr>
          <p:nvPr/>
        </p:nvCxnSpPr>
        <p:spPr>
          <a:xfrm>
            <a:off x="2394726" y="2772965"/>
            <a:ext cx="4706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6" name="Straight Arrow Connector 125"/>
          <p:cNvCxnSpPr>
            <a:stCxn id="1052" idx="6"/>
            <a:endCxn id="17" idx="2"/>
          </p:cNvCxnSpPr>
          <p:nvPr/>
        </p:nvCxnSpPr>
        <p:spPr>
          <a:xfrm flipV="1">
            <a:off x="2398442" y="2772965"/>
            <a:ext cx="466901" cy="2122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5" name="Straight Arrow Connector 125"/>
          <p:cNvCxnSpPr>
            <a:stCxn id="1050" idx="6"/>
            <a:endCxn id="14" idx="2"/>
          </p:cNvCxnSpPr>
          <p:nvPr/>
        </p:nvCxnSpPr>
        <p:spPr>
          <a:xfrm flipV="1">
            <a:off x="1698125" y="2772965"/>
            <a:ext cx="470617" cy="2122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8" name="Straight Arrow Connector 125"/>
          <p:cNvCxnSpPr>
            <a:stCxn id="1049" idx="6"/>
            <a:endCxn id="12" idx="2"/>
          </p:cNvCxnSpPr>
          <p:nvPr/>
        </p:nvCxnSpPr>
        <p:spPr>
          <a:xfrm flipV="1">
            <a:off x="999666" y="2772965"/>
            <a:ext cx="468759" cy="2122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8" name="Straight Arrow Connector 125"/>
          <p:cNvCxnSpPr>
            <a:stCxn id="1030" idx="6"/>
            <a:endCxn id="12" idx="2"/>
          </p:cNvCxnSpPr>
          <p:nvPr/>
        </p:nvCxnSpPr>
        <p:spPr>
          <a:xfrm flipV="1">
            <a:off x="1001524" y="2772965"/>
            <a:ext cx="466901" cy="13976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2" name="Straight Arrow Connector 125"/>
          <p:cNvCxnSpPr>
            <a:stCxn id="1031" idx="6"/>
            <a:endCxn id="14" idx="2"/>
          </p:cNvCxnSpPr>
          <p:nvPr/>
        </p:nvCxnSpPr>
        <p:spPr>
          <a:xfrm flipV="1">
            <a:off x="1699983" y="2772965"/>
            <a:ext cx="468759" cy="13976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6" name="Straight Arrow Connector 125"/>
          <p:cNvCxnSpPr>
            <a:stCxn id="1040" idx="6"/>
            <a:endCxn id="17" idx="2"/>
          </p:cNvCxnSpPr>
          <p:nvPr/>
        </p:nvCxnSpPr>
        <p:spPr>
          <a:xfrm flipV="1">
            <a:off x="2398442" y="2772965"/>
            <a:ext cx="466901" cy="13976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9" name="文本框 1068"/>
          <p:cNvSpPr txBox="1"/>
          <p:nvPr/>
        </p:nvSpPr>
        <p:spPr>
          <a:xfrm rot="5400000">
            <a:off x="2882228" y="28590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072" name="文本框 1071"/>
          <p:cNvSpPr txBox="1"/>
          <p:nvPr/>
        </p:nvSpPr>
        <p:spPr>
          <a:xfrm rot="5400000">
            <a:off x="2183728" y="28590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073" name="文本框 1072"/>
          <p:cNvSpPr txBox="1"/>
          <p:nvPr/>
        </p:nvSpPr>
        <p:spPr>
          <a:xfrm rot="5400000">
            <a:off x="1472528" y="28590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074" name="文本框 1073"/>
          <p:cNvSpPr txBox="1"/>
          <p:nvPr/>
        </p:nvSpPr>
        <p:spPr>
          <a:xfrm rot="5400000">
            <a:off x="761328" y="28590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075" name="Oval 48"/>
          <p:cNvSpPr/>
          <p:nvPr/>
        </p:nvSpPr>
        <p:spPr>
          <a:xfrm>
            <a:off x="4935566" y="26442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076" name="Oval 48"/>
          <p:cNvSpPr/>
          <p:nvPr/>
        </p:nvSpPr>
        <p:spPr>
          <a:xfrm>
            <a:off x="5634025" y="26442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077" name="Straight Arrow Connector 125"/>
          <p:cNvCxnSpPr>
            <a:stCxn id="1075" idx="6"/>
            <a:endCxn id="1076" idx="2"/>
          </p:cNvCxnSpPr>
          <p:nvPr/>
        </p:nvCxnSpPr>
        <p:spPr>
          <a:xfrm>
            <a:off x="5165266" y="2760265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4" name="文本框 1083"/>
          <p:cNvSpPr txBox="1"/>
          <p:nvPr/>
        </p:nvSpPr>
        <p:spPr>
          <a:xfrm rot="5400000">
            <a:off x="56381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085" name="文本框 1084"/>
          <p:cNvSpPr txBox="1"/>
          <p:nvPr/>
        </p:nvSpPr>
        <p:spPr>
          <a:xfrm rot="5400000">
            <a:off x="49269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cxnSp>
        <p:nvCxnSpPr>
          <p:cNvPr id="1086" name="Straight Arrow Connector 125"/>
          <p:cNvCxnSpPr>
            <a:stCxn id="54" idx="6"/>
            <a:endCxn id="1076" idx="2"/>
          </p:cNvCxnSpPr>
          <p:nvPr/>
        </p:nvCxnSpPr>
        <p:spPr>
          <a:xfrm flipV="1">
            <a:off x="5164090" y="2760265"/>
            <a:ext cx="469935" cy="1410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9" name="Straight Arrow Connector 125"/>
          <p:cNvCxnSpPr>
            <a:stCxn id="1029" idx="6"/>
            <a:endCxn id="1076" idx="2"/>
          </p:cNvCxnSpPr>
          <p:nvPr/>
        </p:nvCxnSpPr>
        <p:spPr>
          <a:xfrm flipV="1">
            <a:off x="5162232" y="2760265"/>
            <a:ext cx="471793" cy="21350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4" name="Straight Arrow Connector 125"/>
          <p:cNvCxnSpPr>
            <a:stCxn id="1029" idx="6"/>
            <a:endCxn id="58" idx="2"/>
          </p:cNvCxnSpPr>
          <p:nvPr/>
        </p:nvCxnSpPr>
        <p:spPr>
          <a:xfrm flipV="1">
            <a:off x="5162232" y="3445857"/>
            <a:ext cx="470617" cy="1449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8" name="Straight Arrow Connector 125"/>
          <p:cNvCxnSpPr>
            <a:stCxn id="1037" idx="6"/>
            <a:endCxn id="12" idx="2"/>
          </p:cNvCxnSpPr>
          <p:nvPr/>
        </p:nvCxnSpPr>
        <p:spPr>
          <a:xfrm flipV="1">
            <a:off x="1001524" y="2772965"/>
            <a:ext cx="466901" cy="6728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2" name="Straight Arrow Connector 125"/>
          <p:cNvCxnSpPr>
            <a:stCxn id="1038" idx="6"/>
            <a:endCxn id="14" idx="2"/>
          </p:cNvCxnSpPr>
          <p:nvPr/>
        </p:nvCxnSpPr>
        <p:spPr>
          <a:xfrm flipV="1">
            <a:off x="1699983" y="2772965"/>
            <a:ext cx="468759" cy="6728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6" name="Straight Arrow Connector 125"/>
          <p:cNvCxnSpPr>
            <a:stCxn id="1042" idx="6"/>
            <a:endCxn id="17" idx="2"/>
          </p:cNvCxnSpPr>
          <p:nvPr/>
        </p:nvCxnSpPr>
        <p:spPr>
          <a:xfrm flipV="1">
            <a:off x="2400300" y="2772965"/>
            <a:ext cx="465043" cy="6728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0" name="Straight Arrow Connector 125"/>
          <p:cNvCxnSpPr>
            <a:stCxn id="57" idx="6"/>
            <a:endCxn id="1076" idx="2"/>
          </p:cNvCxnSpPr>
          <p:nvPr/>
        </p:nvCxnSpPr>
        <p:spPr>
          <a:xfrm flipV="1">
            <a:off x="5164090" y="2760265"/>
            <a:ext cx="469935" cy="6855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4" name="Oval 48"/>
          <p:cNvSpPr/>
          <p:nvPr/>
        </p:nvSpPr>
        <p:spPr>
          <a:xfrm>
            <a:off x="6318649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25" name="Straight Arrow Connector 125"/>
          <p:cNvCxnSpPr>
            <a:endCxn id="1124" idx="2"/>
          </p:cNvCxnSpPr>
          <p:nvPr/>
        </p:nvCxnSpPr>
        <p:spPr>
          <a:xfrm>
            <a:off x="5849890" y="4170588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6" name="Oval 48"/>
          <p:cNvSpPr/>
          <p:nvPr/>
        </p:nvSpPr>
        <p:spPr>
          <a:xfrm>
            <a:off x="6318649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27" name="Straight Arrow Connector 125"/>
          <p:cNvCxnSpPr>
            <a:endCxn id="1126" idx="2"/>
          </p:cNvCxnSpPr>
          <p:nvPr/>
        </p:nvCxnSpPr>
        <p:spPr>
          <a:xfrm>
            <a:off x="5849890" y="344585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8" name="Oval 48"/>
          <p:cNvSpPr/>
          <p:nvPr/>
        </p:nvSpPr>
        <p:spPr>
          <a:xfrm>
            <a:off x="6316791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29" name="Straight Arrow Connector 125"/>
          <p:cNvCxnSpPr>
            <a:endCxn id="1128" idx="2"/>
          </p:cNvCxnSpPr>
          <p:nvPr/>
        </p:nvCxnSpPr>
        <p:spPr>
          <a:xfrm>
            <a:off x="5848032" y="489531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0" name="Straight Arrow Connector 125"/>
          <p:cNvCxnSpPr>
            <a:endCxn id="1124" idx="2"/>
          </p:cNvCxnSpPr>
          <p:nvPr/>
        </p:nvCxnSpPr>
        <p:spPr>
          <a:xfrm flipV="1">
            <a:off x="5848032" y="4170588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1" name="Straight Arrow Connector 125"/>
          <p:cNvCxnSpPr>
            <a:endCxn id="1126" idx="2"/>
          </p:cNvCxnSpPr>
          <p:nvPr/>
        </p:nvCxnSpPr>
        <p:spPr>
          <a:xfrm flipV="1">
            <a:off x="5849890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5" name="Straight Arrow Connector 125"/>
          <p:cNvCxnSpPr>
            <a:endCxn id="1128" idx="2"/>
          </p:cNvCxnSpPr>
          <p:nvPr/>
        </p:nvCxnSpPr>
        <p:spPr>
          <a:xfrm>
            <a:off x="5849890" y="4170588"/>
            <a:ext cx="466901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7" name="Straight Arrow Connector 125"/>
          <p:cNvCxnSpPr>
            <a:endCxn id="1124" idx="2"/>
          </p:cNvCxnSpPr>
          <p:nvPr/>
        </p:nvCxnSpPr>
        <p:spPr>
          <a:xfrm>
            <a:off x="5849890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8" name="Oval 48"/>
          <p:cNvSpPr/>
          <p:nvPr/>
        </p:nvSpPr>
        <p:spPr>
          <a:xfrm>
            <a:off x="6319825" y="26442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68" name="Straight Arrow Connector 125"/>
          <p:cNvCxnSpPr>
            <a:endCxn id="1138" idx="2"/>
          </p:cNvCxnSpPr>
          <p:nvPr/>
        </p:nvCxnSpPr>
        <p:spPr>
          <a:xfrm>
            <a:off x="5851066" y="2760265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1" name="文本框 1170"/>
          <p:cNvSpPr txBox="1"/>
          <p:nvPr/>
        </p:nvSpPr>
        <p:spPr>
          <a:xfrm rot="5400000">
            <a:off x="63239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cxnSp>
        <p:nvCxnSpPr>
          <p:cNvPr id="1172" name="Straight Arrow Connector 125"/>
          <p:cNvCxnSpPr>
            <a:endCxn id="1138" idx="2"/>
          </p:cNvCxnSpPr>
          <p:nvPr/>
        </p:nvCxnSpPr>
        <p:spPr>
          <a:xfrm flipV="1">
            <a:off x="5849890" y="2760265"/>
            <a:ext cx="469935" cy="1410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4" name="Straight Arrow Connector 125"/>
          <p:cNvCxnSpPr>
            <a:endCxn id="1138" idx="2"/>
          </p:cNvCxnSpPr>
          <p:nvPr/>
        </p:nvCxnSpPr>
        <p:spPr>
          <a:xfrm flipV="1">
            <a:off x="5848032" y="2760265"/>
            <a:ext cx="471793" cy="21350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5" name="Straight Arrow Connector 125"/>
          <p:cNvCxnSpPr>
            <a:endCxn id="1126" idx="2"/>
          </p:cNvCxnSpPr>
          <p:nvPr/>
        </p:nvCxnSpPr>
        <p:spPr>
          <a:xfrm flipV="1">
            <a:off x="5848032" y="3445857"/>
            <a:ext cx="470617" cy="1449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6" name="Straight Arrow Connector 125"/>
          <p:cNvCxnSpPr>
            <a:endCxn id="1138" idx="2"/>
          </p:cNvCxnSpPr>
          <p:nvPr/>
        </p:nvCxnSpPr>
        <p:spPr>
          <a:xfrm flipV="1">
            <a:off x="5849890" y="2760265"/>
            <a:ext cx="469935" cy="6855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9" name="Oval 48"/>
          <p:cNvSpPr/>
          <p:nvPr/>
        </p:nvSpPr>
        <p:spPr>
          <a:xfrm>
            <a:off x="7017149" y="4054556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90" name="Straight Arrow Connector 125"/>
          <p:cNvCxnSpPr>
            <a:endCxn id="1189" idx="2"/>
          </p:cNvCxnSpPr>
          <p:nvPr/>
        </p:nvCxnSpPr>
        <p:spPr>
          <a:xfrm>
            <a:off x="6548390" y="4170588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2" name="Oval 48"/>
          <p:cNvSpPr/>
          <p:nvPr/>
        </p:nvSpPr>
        <p:spPr>
          <a:xfrm>
            <a:off x="7017149" y="332982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93" name="Straight Arrow Connector 125"/>
          <p:cNvCxnSpPr>
            <a:endCxn id="1192" idx="2"/>
          </p:cNvCxnSpPr>
          <p:nvPr/>
        </p:nvCxnSpPr>
        <p:spPr>
          <a:xfrm>
            <a:off x="6548390" y="344585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5" name="Oval 48"/>
          <p:cNvSpPr/>
          <p:nvPr/>
        </p:nvSpPr>
        <p:spPr>
          <a:xfrm>
            <a:off x="7015291" y="4779285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198" name="Straight Arrow Connector 125"/>
          <p:cNvCxnSpPr>
            <a:endCxn id="1195" idx="2"/>
          </p:cNvCxnSpPr>
          <p:nvPr/>
        </p:nvCxnSpPr>
        <p:spPr>
          <a:xfrm>
            <a:off x="6546532" y="4895317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1" name="Straight Arrow Connector 125"/>
          <p:cNvCxnSpPr>
            <a:endCxn id="1189" idx="2"/>
          </p:cNvCxnSpPr>
          <p:nvPr/>
        </p:nvCxnSpPr>
        <p:spPr>
          <a:xfrm flipV="1">
            <a:off x="6546532" y="4170588"/>
            <a:ext cx="470617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2" name="Straight Arrow Connector 125"/>
          <p:cNvCxnSpPr>
            <a:endCxn id="1192" idx="2"/>
          </p:cNvCxnSpPr>
          <p:nvPr/>
        </p:nvCxnSpPr>
        <p:spPr>
          <a:xfrm flipV="1">
            <a:off x="6548390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1" name="Straight Arrow Connector 125"/>
          <p:cNvCxnSpPr>
            <a:endCxn id="1195" idx="2"/>
          </p:cNvCxnSpPr>
          <p:nvPr/>
        </p:nvCxnSpPr>
        <p:spPr>
          <a:xfrm>
            <a:off x="6548390" y="4170588"/>
            <a:ext cx="466901" cy="724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7" name="Straight Arrow Connector 125"/>
          <p:cNvCxnSpPr>
            <a:endCxn id="1189" idx="2"/>
          </p:cNvCxnSpPr>
          <p:nvPr/>
        </p:nvCxnSpPr>
        <p:spPr>
          <a:xfrm>
            <a:off x="6548390" y="3445857"/>
            <a:ext cx="468759" cy="724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8" name="Oval 48"/>
          <p:cNvSpPr/>
          <p:nvPr/>
        </p:nvSpPr>
        <p:spPr>
          <a:xfrm>
            <a:off x="7018325" y="26442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220" name="Straight Arrow Connector 125"/>
          <p:cNvCxnSpPr>
            <a:endCxn id="1218" idx="2"/>
          </p:cNvCxnSpPr>
          <p:nvPr/>
        </p:nvCxnSpPr>
        <p:spPr>
          <a:xfrm>
            <a:off x="6549566" y="2760265"/>
            <a:ext cx="4687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1" name="文本框 1220"/>
          <p:cNvSpPr txBox="1"/>
          <p:nvPr/>
        </p:nvSpPr>
        <p:spPr>
          <a:xfrm rot="5400000">
            <a:off x="70224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cxnSp>
        <p:nvCxnSpPr>
          <p:cNvPr id="1222" name="Straight Arrow Connector 125"/>
          <p:cNvCxnSpPr>
            <a:endCxn id="1218" idx="2"/>
          </p:cNvCxnSpPr>
          <p:nvPr/>
        </p:nvCxnSpPr>
        <p:spPr>
          <a:xfrm flipV="1">
            <a:off x="6548390" y="2760265"/>
            <a:ext cx="469935" cy="1410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3" name="Straight Arrow Connector 125"/>
          <p:cNvCxnSpPr>
            <a:endCxn id="1218" idx="2"/>
          </p:cNvCxnSpPr>
          <p:nvPr/>
        </p:nvCxnSpPr>
        <p:spPr>
          <a:xfrm flipV="1">
            <a:off x="6546532" y="2760265"/>
            <a:ext cx="471793" cy="21350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7" name="Straight Arrow Connector 125"/>
          <p:cNvCxnSpPr>
            <a:endCxn id="1192" idx="2"/>
          </p:cNvCxnSpPr>
          <p:nvPr/>
        </p:nvCxnSpPr>
        <p:spPr>
          <a:xfrm flipV="1">
            <a:off x="6546532" y="3445857"/>
            <a:ext cx="470617" cy="1449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8" name="Straight Arrow Connector 125"/>
          <p:cNvCxnSpPr>
            <a:endCxn id="1218" idx="2"/>
          </p:cNvCxnSpPr>
          <p:nvPr/>
        </p:nvCxnSpPr>
        <p:spPr>
          <a:xfrm flipV="1">
            <a:off x="6548390" y="2760265"/>
            <a:ext cx="469935" cy="6855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9" name="Oval 48"/>
          <p:cNvSpPr/>
          <p:nvPr/>
        </p:nvSpPr>
        <p:spPr>
          <a:xfrm>
            <a:off x="9012266" y="26442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1231" name="Straight Arrow Connector 125"/>
          <p:cNvCxnSpPr>
            <a:stCxn id="1229" idx="6"/>
            <a:endCxn id="1240" idx="2"/>
          </p:cNvCxnSpPr>
          <p:nvPr/>
        </p:nvCxnSpPr>
        <p:spPr>
          <a:xfrm>
            <a:off x="9241966" y="2760265"/>
            <a:ext cx="11545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2" name="文本框 1231"/>
          <p:cNvSpPr txBox="1"/>
          <p:nvPr/>
        </p:nvSpPr>
        <p:spPr>
          <a:xfrm rot="5400000">
            <a:off x="97148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233" name="文本框 1232"/>
          <p:cNvSpPr txBox="1"/>
          <p:nvPr/>
        </p:nvSpPr>
        <p:spPr>
          <a:xfrm rot="5400000">
            <a:off x="90036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240" name="Oval 48"/>
          <p:cNvSpPr/>
          <p:nvPr/>
        </p:nvSpPr>
        <p:spPr>
          <a:xfrm>
            <a:off x="10396525" y="2644233"/>
            <a:ext cx="229700" cy="232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245" name="文本框 1244"/>
          <p:cNvSpPr txBox="1"/>
          <p:nvPr/>
        </p:nvSpPr>
        <p:spPr>
          <a:xfrm rot="5400000">
            <a:off x="104006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cxnSp>
        <p:nvCxnSpPr>
          <p:cNvPr id="1247" name="Straight Arrow Connector 125"/>
          <p:cNvCxnSpPr/>
          <p:nvPr/>
        </p:nvCxnSpPr>
        <p:spPr>
          <a:xfrm>
            <a:off x="10626266" y="2760265"/>
            <a:ext cx="68916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8" name="文本框 1247"/>
          <p:cNvSpPr txBox="1"/>
          <p:nvPr/>
        </p:nvSpPr>
        <p:spPr>
          <a:xfrm rot="5400000">
            <a:off x="11099128" y="28463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1" name="文本框 1250"/>
              <p:cNvSpPr txBox="1"/>
              <p:nvPr/>
            </p:nvSpPr>
            <p:spPr>
              <a:xfrm>
                <a:off x="9051698" y="4029330"/>
                <a:ext cx="11194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51" name="文本框 1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98" y="4029330"/>
                <a:ext cx="1119466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36" t="-49" r="33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2" name="文本框 1251"/>
              <p:cNvSpPr txBox="1"/>
              <p:nvPr/>
            </p:nvSpPr>
            <p:spPr>
              <a:xfrm>
                <a:off x="716284" y="4564497"/>
                <a:ext cx="1119466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52" name="文本框 1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4" y="4564497"/>
                <a:ext cx="1119466" cy="542136"/>
              </a:xfrm>
              <a:prstGeom prst="rect">
                <a:avLst/>
              </a:prstGeom>
              <a:blipFill rotWithShape="1">
                <a:blip r:embed="rId5"/>
                <a:stretch>
                  <a:fillRect t="-22" r="54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10"/>
              <p:cNvSpPr txBox="1"/>
              <p:nvPr/>
            </p:nvSpPr>
            <p:spPr>
              <a:xfrm>
                <a:off x="2674100" y="6124191"/>
                <a:ext cx="7782387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At most </a:t>
                </a:r>
                <a14:m>
                  <m:oMath xmlns:m="http://schemas.openxmlformats.org/officeDocument/2006/math">
                    <m:r>
                      <a:rPr kumimoji="1" lang="en-US" altLang="zh-CN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(1−</m:t>
                    </m:r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kumimoji="1"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)×100%</m:t>
                    </m:r>
                  </m:oMath>
                </a14:m>
                <a:r>
                  <a:rPr kumimoji="1" lang="zh-CN" alt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edges can be pruned!</a:t>
                </a:r>
                <a:endParaRPr kumimoji="1" lang="zh-CN" altLang="en-US" sz="2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00" y="6124191"/>
                <a:ext cx="7782387" cy="542136"/>
              </a:xfrm>
              <a:prstGeom prst="rect">
                <a:avLst/>
              </a:prstGeom>
              <a:blipFill rotWithShape="1">
                <a:blip r:embed="rId10"/>
                <a:stretch>
                  <a:fillRect l="-1" t="-46" r="7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282715" y="5001765"/>
                <a:ext cx="3738503" cy="674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𝑐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𝑡𝑟𝑖𝑎𝑛𝑔𝑢𝑙𝑎𝑟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𝑐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,−1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715" y="5001765"/>
                <a:ext cx="3738503" cy="674224"/>
              </a:xfrm>
              <a:prstGeom prst="rect">
                <a:avLst/>
              </a:prstGeom>
              <a:blipFill rotWithShape="1">
                <a:blip r:embed="rId11"/>
                <a:stretch>
                  <a:fillRect l="-11" t="-75" r="1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972357" y="6433882"/>
            <a:ext cx="2743200" cy="365125"/>
          </a:xfrm>
        </p:spPr>
        <p:txBody>
          <a:bodyPr/>
          <a:lstStyle/>
          <a:p>
            <a:fld id="{06A02989-5383-45A0-8732-7C5315697638}" type="slidenum">
              <a:rPr 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fld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DE6-BE1F-4888-84B5-B17E2A7BBBB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Lottery-Ticket Hypothesis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6C654-B4A5-4A8F-B7A4-93A1F542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70" y="1185155"/>
            <a:ext cx="8803724" cy="53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00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DE6-BE1F-4888-84B5-B17E2A7BBBB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Lottery-Ticket Hypothesis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D7367-2D85-47F9-8A2C-DFEAE22C4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68" y="2779250"/>
            <a:ext cx="650648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0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7E01-374F-4F99-BCD5-8D36F8BD4166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When to Prune</a:t>
            </a:r>
          </a:p>
        </p:txBody>
      </p:sp>
      <p:sp>
        <p:nvSpPr>
          <p:cNvPr id="3" name="TextBox 121">
            <a:extLst>
              <a:ext uri="{FF2B5EF4-FFF2-40B4-BE49-F238E27FC236}">
                <a16:creationId xmlns:a16="http://schemas.microsoft.com/office/drawing/2014/main" id="{8FBFD2D0-BE78-4645-B0F5-F5150468F0F8}"/>
              </a:ext>
            </a:extLst>
          </p:cNvPr>
          <p:cNvSpPr txBox="1"/>
          <p:nvPr/>
        </p:nvSpPr>
        <p:spPr>
          <a:xfrm>
            <a:off x="709442" y="1302195"/>
            <a:ext cx="6129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Prune during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21">
                <a:extLst>
                  <a:ext uri="{FF2B5EF4-FFF2-40B4-BE49-F238E27FC236}">
                    <a16:creationId xmlns:a16="http://schemas.microsoft.com/office/drawing/2014/main" id="{D3A27F8A-D5AC-4699-A81D-72A15C9D74A2}"/>
                  </a:ext>
                </a:extLst>
              </p:cNvPr>
              <p:cNvSpPr txBox="1"/>
              <p:nvPr/>
            </p:nvSpPr>
            <p:spPr>
              <a:xfrm>
                <a:off x="542018" y="2899981"/>
                <a:ext cx="473832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Jointly optimize weights and masks: </a:t>
                </a:r>
                <a14:m>
                  <m:oMath xmlns:m="http://schemas.openxmlformats.org/officeDocument/2006/math">
                    <m:r>
                      <a:rPr lang="en-HK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HK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HK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HK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n-HK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HK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⊙</m:t>
                        </m:r>
                        <m:r>
                          <a:rPr lang="en-HK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121">
                <a:extLst>
                  <a:ext uri="{FF2B5EF4-FFF2-40B4-BE49-F238E27FC236}">
                    <a16:creationId xmlns:a16="http://schemas.microsoft.com/office/drawing/2014/main" id="{D3A27F8A-D5AC-4699-A81D-72A15C9D7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18" y="2899981"/>
                <a:ext cx="4738320" cy="954107"/>
              </a:xfrm>
              <a:prstGeom prst="rect">
                <a:avLst/>
              </a:prstGeom>
              <a:blipFill>
                <a:blip r:embed="rId2"/>
                <a:stretch>
                  <a:fillRect l="-2703" t="-7051" b="-1730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60CAF91-0A99-4847-884F-C2E46C217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85" y="2217401"/>
            <a:ext cx="4738319" cy="4268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439C9-07DA-4151-B8F6-F64D37E3FC0E}"/>
              </a:ext>
            </a:extLst>
          </p:cNvPr>
          <p:cNvSpPr txBox="1"/>
          <p:nvPr/>
        </p:nvSpPr>
        <p:spPr>
          <a:xfrm>
            <a:off x="542018" y="6488668"/>
            <a:ext cx="974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Roy et al. Pruning Filters while Training for Efficiently Optimizing Deep Learning Networks. 2020</a:t>
            </a:r>
          </a:p>
        </p:txBody>
      </p:sp>
    </p:spTree>
    <p:extLst>
      <p:ext uri="{BB962C8B-B14F-4D97-AF65-F5344CB8AC3E}">
        <p14:creationId xmlns:p14="http://schemas.microsoft.com/office/powerpoint/2010/main" val="233635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507D-43B7-40B8-9DC8-8C474C45747F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Early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B7FD9-9211-400A-A186-82F23942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97" y="1244422"/>
            <a:ext cx="7388006" cy="51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11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7E01-374F-4F99-BCD5-8D36F8BD4166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When to Prune</a:t>
            </a:r>
          </a:p>
        </p:txBody>
      </p:sp>
      <p:sp>
        <p:nvSpPr>
          <p:cNvPr id="3" name="TextBox 121">
            <a:extLst>
              <a:ext uri="{FF2B5EF4-FFF2-40B4-BE49-F238E27FC236}">
                <a16:creationId xmlns:a16="http://schemas.microsoft.com/office/drawing/2014/main" id="{8FBFD2D0-BE78-4645-B0F5-F5150468F0F8}"/>
              </a:ext>
            </a:extLst>
          </p:cNvPr>
          <p:cNvSpPr txBox="1"/>
          <p:nvPr/>
        </p:nvSpPr>
        <p:spPr>
          <a:xfrm>
            <a:off x="709442" y="1302195"/>
            <a:ext cx="6129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Prune during test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439C9-07DA-4151-B8F6-F64D37E3FC0E}"/>
              </a:ext>
            </a:extLst>
          </p:cNvPr>
          <p:cNvSpPr txBox="1"/>
          <p:nvPr/>
        </p:nvSpPr>
        <p:spPr>
          <a:xfrm>
            <a:off x="619289" y="6118114"/>
            <a:ext cx="9748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Y. Tang, Y. Wang, Y. Deng, C. Xu, D. Tao, and C. Xu, “Manifold regularized dynamic network pruning,” in Proc. IEEE Conf. </a:t>
            </a:r>
            <a:r>
              <a:rPr lang="en-HK" dirty="0" err="1"/>
              <a:t>Comput</a:t>
            </a:r>
            <a:r>
              <a:rPr lang="en-HK" dirty="0"/>
              <a:t>. Vis. Pattern </a:t>
            </a:r>
            <a:r>
              <a:rPr lang="en-HK" dirty="0" err="1"/>
              <a:t>Recognit</a:t>
            </a:r>
            <a:r>
              <a:rPr lang="en-HK" dirty="0"/>
              <a:t>., 2021, pp. 5018–5028.</a:t>
            </a:r>
          </a:p>
        </p:txBody>
      </p:sp>
      <p:pic>
        <p:nvPicPr>
          <p:cNvPr id="1032" name="Picture 8" descr="Meta-analysis of Convolutional neural networks for radiological images -  Academy">
            <a:extLst>
              <a:ext uri="{FF2B5EF4-FFF2-40B4-BE49-F238E27FC236}">
                <a16:creationId xmlns:a16="http://schemas.microsoft.com/office/drawing/2014/main" id="{79E664FF-FEBA-4E50-A46E-218A19A0C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36" y="1965370"/>
            <a:ext cx="6129240" cy="419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63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4EE1-6F58-43D3-A395-2F36B4185661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A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64A7E-2189-45F4-AF1C-AE22D00F6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70" y="2188306"/>
            <a:ext cx="1027890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9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507D-43B7-40B8-9DC8-8C474C45747F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Pruning Happens in Human Being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3D1CD-40D6-40CA-86B9-F09CE9626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785"/>
            <a:ext cx="12192000" cy="52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3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507D-43B7-40B8-9DC8-8C474C45747F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Pruning at Different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D2CE1-7370-4261-A72D-5B324B6F6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5032"/>
            <a:ext cx="12192000" cy="43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50A5D2-D23E-4288-A599-FC11EEFF8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733"/>
            <a:ext cx="12192000" cy="47698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F269DD3-2ADE-4BF6-9790-8884478DE6D5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Pruning at Different Levels</a:t>
            </a:r>
          </a:p>
        </p:txBody>
      </p:sp>
    </p:spTree>
    <p:extLst>
      <p:ext uri="{BB962C8B-B14F-4D97-AF65-F5344CB8AC3E}">
        <p14:creationId xmlns:p14="http://schemas.microsoft.com/office/powerpoint/2010/main" val="103816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BF35-2D05-4E60-AB05-C38BBD1CED55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GPU Acceleration Mechanism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EB483-669B-4946-BE5E-A99B26D41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30" y="1299210"/>
            <a:ext cx="8047400" cy="54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DE6-BE1F-4888-84B5-B17E2A7BBBB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91714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Pruning Can Reduce Over-fitting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D95DD-2F83-4491-9A58-5442B228A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27" y="1395665"/>
            <a:ext cx="10329546" cy="48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483</Words>
  <Application>Microsoft Office PowerPoint</Application>
  <PresentationFormat>Widescreen</PresentationFormat>
  <Paragraphs>149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 Unicode MS</vt:lpstr>
      <vt:lpstr>Arial</vt:lpstr>
      <vt:lpstr>Calibri</vt:lpstr>
      <vt:lpstr>Calibri Light</vt:lpstr>
      <vt:lpstr>Cambria Math</vt:lpstr>
      <vt:lpstr>Corbel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FAN Fenglei</dc:creator>
  <cp:lastModifiedBy>Prof. FAN Fenglei</cp:lastModifiedBy>
  <cp:revision>55</cp:revision>
  <dcterms:created xsi:type="dcterms:W3CDTF">2025-09-01T00:18:25Z</dcterms:created>
  <dcterms:modified xsi:type="dcterms:W3CDTF">2025-09-20T10:28:50Z</dcterms:modified>
</cp:coreProperties>
</file>