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388" r:id="rId2"/>
    <p:sldId id="3198" r:id="rId3"/>
    <p:sldId id="3407" r:id="rId4"/>
    <p:sldId id="3406" r:id="rId5"/>
    <p:sldId id="3398" r:id="rId6"/>
    <p:sldId id="3408" r:id="rId7"/>
    <p:sldId id="3409" r:id="rId8"/>
    <p:sldId id="3410" r:id="rId9"/>
    <p:sldId id="3411" r:id="rId10"/>
    <p:sldId id="3412" r:id="rId11"/>
    <p:sldId id="3413" r:id="rId12"/>
    <p:sldId id="3414" r:id="rId13"/>
    <p:sldId id="3415" r:id="rId14"/>
    <p:sldId id="3417" r:id="rId15"/>
    <p:sldId id="3416" r:id="rId16"/>
    <p:sldId id="3419" r:id="rId17"/>
    <p:sldId id="3418" r:id="rId18"/>
    <p:sldId id="3420" r:id="rId19"/>
    <p:sldId id="3421" r:id="rId20"/>
    <p:sldId id="3422" r:id="rId21"/>
    <p:sldId id="3423" r:id="rId22"/>
    <p:sldId id="3438" r:id="rId23"/>
    <p:sldId id="3427" r:id="rId24"/>
    <p:sldId id="3429" r:id="rId25"/>
    <p:sldId id="3430" r:id="rId26"/>
    <p:sldId id="3431" r:id="rId27"/>
    <p:sldId id="3424" r:id="rId28"/>
    <p:sldId id="3425" r:id="rId29"/>
    <p:sldId id="3426" r:id="rId30"/>
    <p:sldId id="3433" r:id="rId31"/>
    <p:sldId id="3432" r:id="rId32"/>
    <p:sldId id="3436" r:id="rId33"/>
    <p:sldId id="3437" r:id="rId34"/>
    <p:sldId id="3434" r:id="rId35"/>
    <p:sldId id="3435" r:id="rId36"/>
    <p:sldId id="3441" r:id="rId37"/>
    <p:sldId id="3439" r:id="rId38"/>
    <p:sldId id="3442" r:id="rId39"/>
    <p:sldId id="3440" r:id="rId4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0" d="100"/>
          <a:sy n="80" d="100"/>
        </p:scale>
        <p:origin x="55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AECF7-4B3F-4658-B65E-56144CBFF7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6C9713-BAB5-446B-8D9B-3C87DA6A0F8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7D2516-3028-449C-B5F2-707B160ECD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4/10/2025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7A0C13-FA64-42A5-9D68-A7FDADA646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A1D017-5F00-4394-BE1E-1E3CFAE191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1791486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DCEF-0986-48F5-B4A3-E4F353E45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EBDCDD8-E5C2-47D9-855B-8AEB1FF7856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7423BE8-6932-41CA-BB5C-4991B53348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4/10/2025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1DDCBE-EE32-4C7A-89B8-74FB403F6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03AF4C-ED69-41FC-9C96-3B41A155F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300757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DAA85F-51C2-4543-9A99-9582760392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7A001B-A031-4A5E-8E3A-52A4568A11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A217D0C-D251-4A5F-8973-D1BB9B45A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4/10/2025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8FB2B58-927C-494D-A7A3-FC9A8C3C88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D4A64F-0948-40C3-B91A-78D90E938D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9033576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0B8A29-625A-49BE-B107-1E309D8A17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791C3-6CC5-4A86-9552-6F84DA8D2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A501A-BF90-4AE5-9319-7C18D722D1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4/10/2025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923AC1-93CA-4501-BF40-CA3E6D8EE8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8452A7-D037-4833-B761-DDB198817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8589998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854A8F-9ECB-4EAB-A801-E3C979417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DB74A3-5454-4565-B9A7-DC934435AF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3CC72E-16F3-4CBF-BFED-04621EE1B7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4/10/2025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F8531A-BC2D-49F3-91D5-F4EB7304FC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8020BF-D30E-4AF5-B252-828A8EACB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2196617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238DB-EE27-4F4A-A75C-5F085082FC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267E4D-CD07-478E-8564-C99F6594ECA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848E6E3-6A72-4249-95EB-4235DAF7CC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DBAFFD0-F135-48B2-94DF-E6E657522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4/10/2025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83CFE7-B765-4CA3-B316-95A27F5FE8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06374F-AB6B-4C89-BD19-9542D4F1E1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794904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004B3F-FA15-4636-9403-AB666925EC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FEDB56-A0D8-4DF7-BCF5-E44E8C57B7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98B66-1BF8-4874-93B8-C3E21448FE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9905AB-DF41-4082-B379-AF3DEC9F7B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239BC02-3FFB-455C-8A12-4AAC6BF57C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540C51-BE27-4D95-8AAA-D459D8DADC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4/10/2025</a:t>
            </a:fld>
            <a:endParaRPr lang="en-H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9C6EB2F-7987-4909-8E1F-757912B656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C8683D-9341-48B5-B2B3-1B30FCF02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0297103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0136B8-D973-4495-B872-3A0F5203C6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C9C1499-E1EA-4CF6-A261-C2D37B183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4/10/2025</a:t>
            </a:fld>
            <a:endParaRPr lang="en-H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C318F1-413B-4146-9132-A1FE326B4C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0D7259F-D78D-4E33-A151-88CB9B5E9D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10423602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6E1139B-9C25-4AA7-98C4-7AB9D68A45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4/10/2025</a:t>
            </a:fld>
            <a:endParaRPr lang="en-H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D816DC-0C49-4D26-9403-2584C3259B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6DBD9D-FD52-47E0-AD16-E78D3F44DE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2934148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EBECEB-C47F-42C4-8B86-F4F0745C5B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B56420-0A9D-4AA8-90F2-6261BCFBBC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BEE0E4-1A4F-4512-A48A-93732C122B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0B5DBF-848F-45C0-9274-D0E6BFE3E6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4/10/2025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F11C49-6DBE-43BB-804D-5844FBB7E6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9C14F2-6881-486D-965D-D9E839D022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4913045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3CC0-7B11-41CF-B993-F8415CB9F6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B041AD-07B3-4961-B5BE-D5E5EA23338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H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1F54AD-02E3-4545-BDCD-8400B3B64AD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B9B49A-61EB-4FE2-93C7-1A1F0B5CA2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2F796-D241-416A-A376-9FB6DAE3ED6F}" type="datetimeFigureOut">
              <a:rPr lang="en-HK" smtClean="0"/>
              <a:t>4/10/2025</a:t>
            </a:fld>
            <a:endParaRPr lang="en-H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F7E415-5257-48F0-BC81-A426824BF3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H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D7725D-069C-4F21-B127-9F6071C60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21638794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7224B0-05F1-4813-A6F4-EFD9C38BD5C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H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7833A2F-224D-4ECF-80BA-CAE1FEEAA1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H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635E32-3E6F-44A1-BEBA-95063AFB6A6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A2F796-D241-416A-A376-9FB6DAE3ED6F}" type="datetimeFigureOut">
              <a:rPr lang="en-HK" smtClean="0"/>
              <a:t>4/10/2025</a:t>
            </a:fld>
            <a:endParaRPr lang="en-H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5EA2DA-1207-4B9A-BFCB-EC83F5D7BF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H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8932E9-496D-493D-A9ED-B0B3A628EF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6222B-CEC6-4B07-B653-AE2499E600A9}" type="slidenum">
              <a:rPr lang="en-HK" smtClean="0"/>
              <a:t>‹#›</a:t>
            </a:fld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5861414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dropbox.com/scl/fi/eos92o2fgys6gk0gizogl/lec05.pdf?rlkey=2hohvi8jcvjw3f8m8vugfa2mz&amp;e=1&amp;dl=0" TargetMode="Externa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gi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4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1</a:t>
            </a:fld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12192000" cy="441770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orbel" panose="020B0503020204020204"/>
              <a:ea typeface="宋体" panose="02010600030101010101" pitchFamily="2" charset="-122"/>
              <a:cs typeface="+mn-cs"/>
            </a:endParaRPr>
          </a:p>
        </p:txBody>
      </p:sp>
      <p:pic>
        <p:nvPicPr>
          <p:cNvPr id="7" name="Picture 6" descr="A picture containing tree, outdoor, plant, traveling&#10;&#10;Description automatically generated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709256"/>
            <a:ext cx="12183244" cy="4135121"/>
          </a:xfrm>
          <a:prstGeom prst="rect">
            <a:avLst/>
          </a:prstGeom>
        </p:spPr>
      </p:pic>
      <p:pic>
        <p:nvPicPr>
          <p:cNvPr id="14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1412178"/>
            <a:ext cx="12192001" cy="18337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5" name="Rectangle 5"/>
          <p:cNvSpPr txBox="1">
            <a:spLocks noChangeArrowheads="1"/>
          </p:cNvSpPr>
          <p:nvPr/>
        </p:nvSpPr>
        <p:spPr bwMode="auto">
          <a:xfrm>
            <a:off x="8756" y="1385758"/>
            <a:ext cx="12192000" cy="3237689"/>
          </a:xfrm>
          <a:prstGeom prst="rect">
            <a:avLst/>
          </a:prstGeom>
          <a:noFill/>
          <a:ln w="9525">
            <a:noFill/>
            <a:miter lim="800000"/>
          </a:ln>
        </p:spPr>
        <p:txBody>
          <a:bodyPr vert="horz" wrap="square" lIns="91440" tIns="45720" rIns="91440" bIns="45720" numCol="1" anchor="t" anchorCtr="0" compatLnSpc="1"/>
          <a:lstStyle>
            <a:lvl1pPr marL="0" indent="0" algn="l" rtl="0" fontAlgn="base">
              <a:spcBef>
                <a:spcPct val="20000"/>
              </a:spcBef>
              <a:spcAft>
                <a:spcPct val="0"/>
              </a:spcAft>
              <a:buClr>
                <a:srgbClr val="691638"/>
              </a:buClr>
              <a:buNone/>
              <a:defRPr sz="28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fontAlgn="base">
              <a:spcBef>
                <a:spcPct val="20000"/>
              </a:spcBef>
              <a:spcAft>
                <a:spcPct val="0"/>
              </a:spcAft>
              <a:buClr>
                <a:srgbClr val="DC5A21"/>
              </a:buClr>
              <a:buFont typeface="Times" pitchFamily="18" charset="0"/>
              <a:buChar char="•"/>
              <a:defRPr sz="2400">
                <a:solidFill>
                  <a:schemeClr val="tx2"/>
                </a:solidFill>
                <a:latin typeface="+mn-lt"/>
                <a:ea typeface="+mn-ea"/>
              </a:defRPr>
            </a:lvl2pPr>
            <a:lvl3pPr marL="1143000" indent="-228600" algn="l" rtl="0" fontAlgn="base">
              <a:spcBef>
                <a:spcPct val="20000"/>
              </a:spcBef>
              <a:spcAft>
                <a:spcPct val="0"/>
              </a:spcAft>
              <a:buClr>
                <a:srgbClr val="87ADB0"/>
              </a:buClr>
              <a:buChar char="•"/>
              <a:defRPr sz="2000">
                <a:solidFill>
                  <a:schemeClr val="tx2"/>
                </a:solidFill>
                <a:latin typeface="+mn-lt"/>
                <a:ea typeface="+mn-ea"/>
              </a:defRPr>
            </a:lvl3pPr>
            <a:lvl4pPr marL="1600200" indent="-228600" algn="l" rtl="0" fontAlgn="base">
              <a:spcBef>
                <a:spcPct val="20000"/>
              </a:spcBef>
              <a:spcAft>
                <a:spcPct val="0"/>
              </a:spcAft>
              <a:buChar char="–"/>
              <a:defRPr>
                <a:solidFill>
                  <a:schemeClr val="tx2"/>
                </a:solidFill>
                <a:latin typeface="+mn-lt"/>
                <a:ea typeface="+mn-ea"/>
              </a:defRPr>
            </a:lvl4pPr>
            <a:lvl5pPr marL="20574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2"/>
                </a:solidFill>
                <a:latin typeface="+mn-lt"/>
                <a:ea typeface="+mn-ea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har char="»"/>
              <a:defRPr sz="1600">
                <a:solidFill>
                  <a:schemeClr val="tx1"/>
                </a:solidFill>
                <a:latin typeface="+mn-lt"/>
                <a:ea typeface="+mn-ea"/>
              </a:defRPr>
            </a:lvl9pPr>
          </a:lstStyle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endParaRPr lang="en-US" altLang="zh-CN" sz="3200" b="1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>
              <a:lnSpc>
                <a:spcPct val="80000"/>
              </a:lnSpc>
              <a:spcBef>
                <a:spcPts val="600"/>
              </a:spcBef>
              <a:spcAft>
                <a:spcPts val="600"/>
              </a:spcAft>
            </a:pPr>
            <a:r>
              <a:rPr lang="en-US" altLang="zh-CN" sz="32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Lecture 3: Network Quantization</a:t>
            </a:r>
            <a:endParaRPr kumimoji="0" lang="en-US" sz="3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0" algn="ctr" eaLnBrk="1" hangingPunct="1">
              <a:spcBef>
                <a:spcPts val="600"/>
              </a:spcBef>
              <a:spcAft>
                <a:spcPts val="0"/>
              </a:spcAft>
              <a:defRPr/>
            </a:pPr>
            <a:r>
              <a:rPr kumimoji="0" lang="en-US" sz="2000" b="1" i="0" u="none" strike="noStrike" kern="1200" cap="none" spc="0" normalizeH="0" baseline="0" noProof="0" dirty="0">
                <a:ln>
                  <a:noFill/>
                </a:ln>
                <a:solidFill>
                  <a:srgbClr val="7030A0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Feng-Lei Fan 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en-US" altLang="zh-CN" sz="2000" i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FAN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altLang="zh-CN" sz="2000" dirty="0">
                <a:solidFill>
                  <a:schemeClr val="accent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Frontier of Artificial Networks</a:t>
            </a:r>
            <a:r>
              <a:rPr lang="en-US" altLang="zh-CN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algn="ctr">
              <a:spcBef>
                <a:spcPts val="600"/>
              </a:spcBef>
              <a:spcAft>
                <a:spcPts val="0"/>
              </a:spcAft>
              <a:defRPr/>
            </a:pPr>
            <a:r>
              <a:rPr lang="en-US" altLang="zh-CN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Assistant Professor</a:t>
            </a:r>
            <a:r>
              <a:rPr kumimoji="0" lang="en-US" altLang="zh-CN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B0604020202020204" pitchFamily="34" charset="0"/>
                <a:cs typeface="Arial" panose="020B0604020202020204" pitchFamily="34" charset="0"/>
              </a:rPr>
              <a:t>, City University of Hong Kong</a:t>
            </a:r>
          </a:p>
        </p:txBody>
      </p:sp>
      <p:pic>
        <p:nvPicPr>
          <p:cNvPr id="3" name="Picture 4" descr="Department of Data Science, City University of Hong Kong Careers and  Employment | INFORMS">
            <a:extLst>
              <a:ext uri="{FF2B5EF4-FFF2-40B4-BE49-F238E27FC236}">
                <a16:creationId xmlns:a16="http://schemas.microsoft.com/office/drawing/2014/main" id="{0EEF6F47-1955-7000-35B4-9C28D0596C8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70" r="12268" b="10339"/>
          <a:stretch/>
        </p:blipFill>
        <p:spPr bwMode="auto">
          <a:xfrm>
            <a:off x="4782289" y="80804"/>
            <a:ext cx="4507524" cy="108713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8" descr="A group of blue and orange shapes&#10;&#10;AI-generated content may be incorrect.">
            <a:extLst>
              <a:ext uri="{FF2B5EF4-FFF2-40B4-BE49-F238E27FC236}">
                <a16:creationId xmlns:a16="http://schemas.microsoft.com/office/drawing/2014/main" id="{F9121EE5-2E72-85D3-A375-B2EC62ACE2B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5345" y="85730"/>
            <a:ext cx="2151122" cy="1214000"/>
          </a:xfrm>
          <a:prstGeom prst="rect">
            <a:avLst/>
          </a:prstGeom>
        </p:spPr>
      </p:pic>
      <p:pic>
        <p:nvPicPr>
          <p:cNvPr id="1026" name="Picture 2" descr="Home | College of Computing">
            <a:extLst>
              <a:ext uri="{FF2B5EF4-FFF2-40B4-BE49-F238E27FC236}">
                <a16:creationId xmlns:a16="http://schemas.microsoft.com/office/drawing/2014/main" id="{E59E46DE-C492-D31F-D0DA-507936DC4B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501" y="34633"/>
            <a:ext cx="4238625" cy="10763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D1FA-83A4-4F3D-A6C3-2AE71FEAC040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155939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Floating-Point Number</a:t>
            </a:r>
          </a:p>
        </p:txBody>
      </p:sp>
      <p:sp>
        <p:nvSpPr>
          <p:cNvPr id="4" name="TextBox 121">
            <a:extLst>
              <a:ext uri="{FF2B5EF4-FFF2-40B4-BE49-F238E27FC236}">
                <a16:creationId xmlns:a16="http://schemas.microsoft.com/office/drawing/2014/main" id="{DB751F93-6F7C-42E5-93A6-B1522697E3B4}"/>
              </a:ext>
            </a:extLst>
          </p:cNvPr>
          <p:cNvSpPr txBox="1"/>
          <p:nvPr/>
        </p:nvSpPr>
        <p:spPr>
          <a:xfrm>
            <a:off x="476520" y="1507948"/>
            <a:ext cx="8525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What is the maximum positive number?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FBBDF85-D81A-4F9D-93CC-D3CF29AE5E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31168"/>
            <a:ext cx="12192000" cy="487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25768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339E-80B0-4FEC-BC4E-3A26F650C4D5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155939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Floating-Point Number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4882412-F136-4844-8BA0-5DEF3A1A6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37226"/>
            <a:ext cx="12192000" cy="41168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31230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339E-80B0-4FEC-BC4E-3A26F650C4D5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898361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INT4 and FP4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6F649-EDCF-4D95-8577-526408D493A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13633"/>
            <a:ext cx="12192000" cy="57252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8449008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39900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13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DBFFA6-BA27-4D05-A656-D005C3815A7E}"/>
              </a:ext>
            </a:extLst>
          </p:cNvPr>
          <p:cNvSpPr txBox="1">
            <a:spLocks/>
          </p:cNvSpPr>
          <p:nvPr/>
        </p:nvSpPr>
        <p:spPr>
          <a:xfrm>
            <a:off x="1206066" y="2498913"/>
            <a:ext cx="10382186" cy="2975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Data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Neural Network Quantization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Common Quantization Methods</a:t>
            </a:r>
          </a:p>
          <a:p>
            <a:pPr marL="0" indent="0">
              <a:buNone/>
            </a:pP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046319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1BF0804-7D9D-47D9-A6B1-6F86CBAB8C8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434029"/>
            <a:ext cx="12192000" cy="3989941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401C9048-2873-44D1-86C9-143C39A5F5B1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898361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Quantization</a:t>
            </a:r>
          </a:p>
        </p:txBody>
      </p:sp>
    </p:spTree>
    <p:extLst>
      <p:ext uri="{BB962C8B-B14F-4D97-AF65-F5344CB8AC3E}">
        <p14:creationId xmlns:p14="http://schemas.microsoft.com/office/powerpoint/2010/main" val="32752099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D339E-80B0-4FEC-BC4E-3A26F650C4D5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898361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Quantization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ED2A623-DCF1-422F-B829-FC2C92E23F2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916" t="4819" r="9875"/>
          <a:stretch/>
        </p:blipFill>
        <p:spPr>
          <a:xfrm>
            <a:off x="399246" y="1390920"/>
            <a:ext cx="5681918" cy="44689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A92B3A9-4EDC-4476-A685-F18EC4E5EF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97204" y="1495418"/>
            <a:ext cx="4954095" cy="4245438"/>
          </a:xfrm>
          <a:prstGeom prst="rect">
            <a:avLst/>
          </a:prstGeom>
        </p:spPr>
      </p:pic>
      <p:sp>
        <p:nvSpPr>
          <p:cNvPr id="8" name="TextBox 121">
            <a:extLst>
              <a:ext uri="{FF2B5EF4-FFF2-40B4-BE49-F238E27FC236}">
                <a16:creationId xmlns:a16="http://schemas.microsoft.com/office/drawing/2014/main" id="{541AF404-D8DD-4DE4-BA62-4D20E3C09F8C}"/>
              </a:ext>
            </a:extLst>
          </p:cNvPr>
          <p:cNvSpPr txBox="1"/>
          <p:nvPr/>
        </p:nvSpPr>
        <p:spPr>
          <a:xfrm>
            <a:off x="2700911" y="6087677"/>
            <a:ext cx="2167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Before</a:t>
            </a:r>
          </a:p>
        </p:txBody>
      </p:sp>
      <p:sp>
        <p:nvSpPr>
          <p:cNvPr id="9" name="TextBox 121">
            <a:extLst>
              <a:ext uri="{FF2B5EF4-FFF2-40B4-BE49-F238E27FC236}">
                <a16:creationId xmlns:a16="http://schemas.microsoft.com/office/drawing/2014/main" id="{4DF52A20-BD77-4CB0-B0FC-2F8A3362A2C7}"/>
              </a:ext>
            </a:extLst>
          </p:cNvPr>
          <p:cNvSpPr txBox="1"/>
          <p:nvPr/>
        </p:nvSpPr>
        <p:spPr>
          <a:xfrm>
            <a:off x="8726077" y="6087677"/>
            <a:ext cx="2167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After</a:t>
            </a:r>
          </a:p>
        </p:txBody>
      </p:sp>
    </p:spTree>
    <p:extLst>
      <p:ext uri="{BB962C8B-B14F-4D97-AF65-F5344CB8AC3E}">
        <p14:creationId xmlns:p14="http://schemas.microsoft.com/office/powerpoint/2010/main" val="4179232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39900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16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DBFFA6-BA27-4D05-A656-D005C3815A7E}"/>
              </a:ext>
            </a:extLst>
          </p:cNvPr>
          <p:cNvSpPr txBox="1">
            <a:spLocks/>
          </p:cNvSpPr>
          <p:nvPr/>
        </p:nvSpPr>
        <p:spPr>
          <a:xfrm>
            <a:off x="1206066" y="2498913"/>
            <a:ext cx="10382186" cy="2975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Data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Neural Network Quantization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Common Quantization Methods</a:t>
            </a:r>
          </a:p>
        </p:txBody>
      </p:sp>
    </p:spTree>
    <p:extLst>
      <p:ext uri="{BB962C8B-B14F-4D97-AF65-F5344CB8AC3E}">
        <p14:creationId xmlns:p14="http://schemas.microsoft.com/office/powerpoint/2010/main" val="225254176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7FE20A-EA2A-48E2-B5EE-F54267D81073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898361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Common 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2B837-A3C6-4266-BCC3-86265F6EB9CC}"/>
              </a:ext>
            </a:extLst>
          </p:cNvPr>
          <p:cNvSpPr txBox="1">
            <a:spLocks/>
          </p:cNvSpPr>
          <p:nvPr/>
        </p:nvSpPr>
        <p:spPr>
          <a:xfrm>
            <a:off x="904907" y="2383003"/>
            <a:ext cx="10382186" cy="2975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K-Means-based 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Linear Quantization</a:t>
            </a:r>
          </a:p>
        </p:txBody>
      </p:sp>
    </p:spTree>
    <p:extLst>
      <p:ext uri="{BB962C8B-B14F-4D97-AF65-F5344CB8AC3E}">
        <p14:creationId xmlns:p14="http://schemas.microsoft.com/office/powerpoint/2010/main" val="32404704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6F4B-B596-49FA-BECB-CD831ADB2009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K-Means-based Quantization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2ADEE0C-E27E-4841-8B69-C6DAA801CE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80562" y="1527802"/>
            <a:ext cx="7039957" cy="41630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5602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6F4B-B596-49FA-BECB-CD831ADB2009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K-Means-based Quantization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0BB6ED-E120-44B7-BFB1-7978B649EA0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762" y="1094704"/>
            <a:ext cx="11500175" cy="54735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1118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23272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Acknowledgement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2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8B28D-059B-4B96-A4FE-AC45810EFBBA}"/>
              </a:ext>
            </a:extLst>
          </p:cNvPr>
          <p:cNvSpPr/>
          <p:nvPr/>
        </p:nvSpPr>
        <p:spPr>
          <a:xfrm>
            <a:off x="1126038" y="5133996"/>
            <a:ext cx="10177605" cy="10239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sp>
        <p:nvSpPr>
          <p:cNvPr id="7" name="TextBox 121">
            <a:extLst>
              <a:ext uri="{FF2B5EF4-FFF2-40B4-BE49-F238E27FC236}">
                <a16:creationId xmlns:a16="http://schemas.microsoft.com/office/drawing/2014/main" id="{AF6E04E4-2483-4CD0-82AF-532C2BFE3354}"/>
              </a:ext>
            </a:extLst>
          </p:cNvPr>
          <p:cNvSpPr txBox="1"/>
          <p:nvPr/>
        </p:nvSpPr>
        <p:spPr>
          <a:xfrm>
            <a:off x="459987" y="2537405"/>
            <a:ext cx="11732013" cy="31085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These slides contain materials developed by </a:t>
            </a: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Song Han: </a:t>
            </a: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  <a:hlinkClick r:id="rId2"/>
              </a:rPr>
              <a:t>https://www.dropbox.com/scl/fi/eos92o2fgys6gk0gizogl/lec05.pdf?rlkey=2hohvi8jcvjw3f8m8vugfa2mz&amp;e=1&amp;dl=0</a:t>
            </a:r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US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5799262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7C99-50B6-4A47-94E8-78E830104692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Vector Quantization</a:t>
            </a:r>
          </a:p>
        </p:txBody>
      </p:sp>
      <p:sp>
        <p:nvSpPr>
          <p:cNvPr id="4" name="TextBox 121">
            <a:extLst>
              <a:ext uri="{FF2B5EF4-FFF2-40B4-BE49-F238E27FC236}">
                <a16:creationId xmlns:a16="http://schemas.microsoft.com/office/drawing/2014/main" id="{A13242B1-9790-433B-864B-326EAFB50D02}"/>
              </a:ext>
            </a:extLst>
          </p:cNvPr>
          <p:cNvSpPr txBox="1"/>
          <p:nvPr/>
        </p:nvSpPr>
        <p:spPr>
          <a:xfrm>
            <a:off x="203043" y="1618705"/>
            <a:ext cx="6622760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Establishing a Vector Codebook</a:t>
            </a:r>
          </a:p>
        </p:txBody>
      </p:sp>
      <p:pic>
        <p:nvPicPr>
          <p:cNvPr id="2052" name="Picture 4">
            <a:extLst>
              <a:ext uri="{FF2B5EF4-FFF2-40B4-BE49-F238E27FC236}">
                <a16:creationId xmlns:a16="http://schemas.microsoft.com/office/drawing/2014/main" id="{99E899CD-C9A4-467C-81F1-C4C9080A1A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7213" y="2656267"/>
            <a:ext cx="8610600" cy="3524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0704146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EF7C99-50B6-4A47-94E8-78E830104692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Vector Quantization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9173F44A-7CE6-476D-8656-6D61623D1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3719" y="1880315"/>
            <a:ext cx="6078281" cy="45569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121">
            <a:extLst>
              <a:ext uri="{FF2B5EF4-FFF2-40B4-BE49-F238E27FC236}">
                <a16:creationId xmlns:a16="http://schemas.microsoft.com/office/drawing/2014/main" id="{A13242B1-9790-433B-864B-326EAFB50D02}"/>
              </a:ext>
            </a:extLst>
          </p:cNvPr>
          <p:cNvSpPr txBox="1"/>
          <p:nvPr/>
        </p:nvSpPr>
        <p:spPr>
          <a:xfrm>
            <a:off x="151528" y="1972708"/>
            <a:ext cx="483259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Algorithm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65B673D-EA43-49B8-911D-F16E913C1D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1528" y="2893684"/>
            <a:ext cx="6074422" cy="248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732133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3BB1E9-F1F4-422C-8C79-E31E153EAC08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Linear Quantization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B27F068-D82F-4449-B737-B04ABDE114FF}"/>
              </a:ext>
            </a:extLst>
          </p:cNvPr>
          <p:cNvCxnSpPr/>
          <p:nvPr/>
        </p:nvCxnSpPr>
        <p:spPr>
          <a:xfrm>
            <a:off x="1880315" y="2962140"/>
            <a:ext cx="7688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2AE85FFB-10F8-47F9-83BE-CA515911AC6B}"/>
              </a:ext>
            </a:extLst>
          </p:cNvPr>
          <p:cNvSpPr/>
          <p:nvPr/>
        </p:nvSpPr>
        <p:spPr>
          <a:xfrm>
            <a:off x="3013656" y="2627290"/>
            <a:ext cx="4520485" cy="643944"/>
          </a:xfrm>
          <a:prstGeom prst="rect">
            <a:avLst/>
          </a:prstGeom>
          <a:solidFill>
            <a:schemeClr val="accent1">
              <a:lumMod val="50000"/>
              <a:alpha val="68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AF132B6-C9EA-4653-81AF-D1D9BDBBA67B}"/>
              </a:ext>
            </a:extLst>
          </p:cNvPr>
          <p:cNvCxnSpPr/>
          <p:nvPr/>
        </p:nvCxnSpPr>
        <p:spPr>
          <a:xfrm>
            <a:off x="1693081" y="4721271"/>
            <a:ext cx="7688688" cy="0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BD439B-4F3E-4DF3-B847-0D40868AADB7}"/>
                  </a:ext>
                </a:extLst>
              </p:cNvPr>
              <p:cNvSpPr txBox="1"/>
              <p:nvPr/>
            </p:nvSpPr>
            <p:spPr>
              <a:xfrm>
                <a:off x="2399701" y="2240717"/>
                <a:ext cx="1227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𝑚𝑖𝑛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8BD439B-4F3E-4DF3-B847-0D40868AAD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99701" y="2240717"/>
                <a:ext cx="1227909" cy="369332"/>
              </a:xfrm>
              <a:prstGeom prst="rect">
                <a:avLst/>
              </a:prstGeom>
              <a:blipFill>
                <a:blip r:embed="rId2"/>
                <a:stretch>
                  <a:fillRect b="-166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00A77F-2F74-4EF9-A6E4-3ED2DE0A1C95}"/>
                  </a:ext>
                </a:extLst>
              </p:cNvPr>
              <p:cNvSpPr txBox="1"/>
              <p:nvPr/>
            </p:nvSpPr>
            <p:spPr>
              <a:xfrm>
                <a:off x="6920186" y="2232097"/>
                <a:ext cx="122790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HK" b="0" i="1" smtClean="0">
                              <a:solidFill>
                                <a:srgbClr val="FF0000"/>
                              </a:solidFill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3700A77F-2F74-4EF9-A6E4-3ED2DE0A1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0186" y="2232097"/>
                <a:ext cx="122790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TextBox 8">
            <a:extLst>
              <a:ext uri="{FF2B5EF4-FFF2-40B4-BE49-F238E27FC236}">
                <a16:creationId xmlns:a16="http://schemas.microsoft.com/office/drawing/2014/main" id="{C83FBD6C-2798-4124-B83F-1666AC70D1C9}"/>
              </a:ext>
            </a:extLst>
          </p:cNvPr>
          <p:cNvSpPr txBox="1"/>
          <p:nvPr/>
        </p:nvSpPr>
        <p:spPr>
          <a:xfrm>
            <a:off x="4172754" y="4702409"/>
            <a:ext cx="7856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/>
              <a:t>0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1E67E3-0A8C-418B-B3D2-18BEE56493FF}"/>
                  </a:ext>
                </a:extLst>
              </p:cNvPr>
              <p:cNvSpPr txBox="1"/>
              <p:nvPr/>
            </p:nvSpPr>
            <p:spPr>
              <a:xfrm>
                <a:off x="5703194" y="4647445"/>
                <a:ext cx="78561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HK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HK" b="0" i="1" smtClean="0">
                              <a:latin typeface="Cambria Math" panose="02040503050406030204" pitchFamily="18" charset="0"/>
                            </a:rPr>
                            <m:t>𝑚𝑎𝑥</m:t>
                          </m:r>
                        </m:sub>
                      </m:sSub>
                    </m:oMath>
                  </m:oMathPara>
                </a14:m>
                <a:endParaRPr lang="en-HK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8E1E67E3-0A8C-418B-B3D2-18BEE56493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3194" y="4647445"/>
                <a:ext cx="785611" cy="369332"/>
              </a:xfrm>
              <a:prstGeom prst="rect">
                <a:avLst/>
              </a:prstGeom>
              <a:blipFill>
                <a:blip r:embed="rId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HK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DB31625F-674A-4B1A-B7D1-E5034FECBA47}"/>
              </a:ext>
            </a:extLst>
          </p:cNvPr>
          <p:cNvCxnSpPr>
            <a:cxnSpLocks/>
          </p:cNvCxnSpPr>
          <p:nvPr/>
        </p:nvCxnSpPr>
        <p:spPr>
          <a:xfrm>
            <a:off x="3013655" y="3314232"/>
            <a:ext cx="1249252" cy="138817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8A3D9F42-67D8-4957-A555-F762D02DD310}"/>
              </a:ext>
            </a:extLst>
          </p:cNvPr>
          <p:cNvCxnSpPr>
            <a:cxnSpLocks/>
          </p:cNvCxnSpPr>
          <p:nvPr/>
        </p:nvCxnSpPr>
        <p:spPr>
          <a:xfrm flipH="1">
            <a:off x="6259133" y="3271234"/>
            <a:ext cx="1275007" cy="14500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524386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6F4B-B596-49FA-BECB-CD831ADB2009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Linear Quantization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EFDF3410-49CA-4E67-A437-3D48E66F06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22168"/>
            <a:ext cx="12192000" cy="5629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701185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6F4B-B596-49FA-BECB-CD831ADB2009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Linear Quantization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EF8954-E5F3-465E-A9A1-2AECD28FBA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46658"/>
            <a:ext cx="12192000" cy="5711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1059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6F4B-B596-49FA-BECB-CD831ADB2009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Linear Quantization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7512A0-8533-46D9-9212-6FC0AF98EE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3792" y="1307385"/>
            <a:ext cx="11341994" cy="5547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83652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6F4B-B596-49FA-BECB-CD831ADB2009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Linear Quantization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E8D11D2-1DFE-4046-B398-711E147AA2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35694"/>
            <a:ext cx="12192000" cy="56191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722487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6F4B-B596-49FA-BECB-CD831ADB2009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Linear Quantization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71F755F-8FCB-45BA-9BB2-688D9CB8F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1063" y="1280812"/>
            <a:ext cx="10631384" cy="4296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54847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6F4B-B596-49FA-BECB-CD831ADB2009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Linear Quantization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BAA85B8-29B2-4DE3-837C-89232CF8D7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82"/>
          <a:stretch/>
        </p:blipFill>
        <p:spPr>
          <a:xfrm>
            <a:off x="360608" y="1256763"/>
            <a:ext cx="11005918" cy="53243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5277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6F4B-B596-49FA-BECB-CD831ADB2009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Linear Quantization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319F908-0D7A-4B2E-8B1F-D69C9091B53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4247" y="1238703"/>
            <a:ext cx="11007144" cy="52859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70021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748F22-7387-42DD-9EB6-855D98DFDC2D}"/>
              </a:ext>
            </a:extLst>
          </p:cNvPr>
          <p:cNvSpPr txBox="1">
            <a:spLocks/>
          </p:cNvSpPr>
          <p:nvPr/>
        </p:nvSpPr>
        <p:spPr>
          <a:xfrm>
            <a:off x="0" y="3161"/>
            <a:ext cx="12192000" cy="923272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What is Quantization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427C2DC-3866-4E36-89EC-9B7CE27B55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9615" y="1288053"/>
            <a:ext cx="6008665" cy="3813409"/>
          </a:xfrm>
          <a:prstGeom prst="rect">
            <a:avLst/>
          </a:prstGeom>
        </p:spPr>
      </p:pic>
      <p:sp>
        <p:nvSpPr>
          <p:cNvPr id="5" name="TextBox 121">
            <a:extLst>
              <a:ext uri="{FF2B5EF4-FFF2-40B4-BE49-F238E27FC236}">
                <a16:creationId xmlns:a16="http://schemas.microsoft.com/office/drawing/2014/main" id="{45AFAD8A-CD04-4898-9B59-C4F54E1A6688}"/>
              </a:ext>
            </a:extLst>
          </p:cNvPr>
          <p:cNvSpPr txBox="1"/>
          <p:nvPr/>
        </p:nvSpPr>
        <p:spPr>
          <a:xfrm>
            <a:off x="2430455" y="5308337"/>
            <a:ext cx="216730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Calculus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A3E68F4-7BCC-4F75-B363-29A26ED28A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99706" y="2846231"/>
            <a:ext cx="5892294" cy="14828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121">
            <a:extLst>
              <a:ext uri="{FF2B5EF4-FFF2-40B4-BE49-F238E27FC236}">
                <a16:creationId xmlns:a16="http://schemas.microsoft.com/office/drawing/2014/main" id="{C794CE29-F103-45A9-9FB4-624B129ADA62}"/>
              </a:ext>
            </a:extLst>
          </p:cNvPr>
          <p:cNvSpPr txBox="1"/>
          <p:nvPr/>
        </p:nvSpPr>
        <p:spPr>
          <a:xfrm>
            <a:off x="6928835" y="5308337"/>
            <a:ext cx="479094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Analog2Digital Conversion</a:t>
            </a:r>
          </a:p>
        </p:txBody>
      </p:sp>
    </p:spTree>
    <p:extLst>
      <p:ext uri="{BB962C8B-B14F-4D97-AF65-F5344CB8AC3E}">
        <p14:creationId xmlns:p14="http://schemas.microsoft.com/office/powerpoint/2010/main" val="30222442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6F4B-B596-49FA-BECB-CD831ADB2009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Symmetric Linear Quantization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0DCDEC6-CB4B-4145-9628-2134841D6A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022683"/>
            <a:ext cx="12192000" cy="32247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584621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956F4B-B596-49FA-BECB-CD831ADB2009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Matrix Form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97FF8D2-4838-4A1C-94BA-1B8066C33E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56684"/>
            <a:ext cx="12192000" cy="56981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595392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6C49-6348-4E96-90A9-505020C25A1D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Rounding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C72AE45-997D-4FA1-AA33-2073A9725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09456"/>
            <a:ext cx="12192000" cy="5392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89619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6C49-6348-4E96-90A9-505020C25A1D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Rounding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C5532A2-F7AF-4D4F-84EA-E4DF71EF848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0310" y="1133905"/>
            <a:ext cx="10414715" cy="55968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20492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6C49-6348-4E96-90A9-505020C25A1D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Granularity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E51FA2C-2960-41D9-9C57-9BCE63814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1482" y="1641788"/>
            <a:ext cx="7735380" cy="4810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087971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DD6C49-6348-4E96-90A9-505020C25A1D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Granularity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0A6F9E1-0539-4CA7-ABC6-4D5573E860C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225615"/>
            <a:ext cx="12136544" cy="5153744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2A94C33D-7349-4CE0-9DCF-CC20A76C1374}"/>
              </a:ext>
            </a:extLst>
          </p:cNvPr>
          <p:cNvSpPr/>
          <p:nvPr/>
        </p:nvSpPr>
        <p:spPr>
          <a:xfrm>
            <a:off x="6233375" y="1712890"/>
            <a:ext cx="5903169" cy="811369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HK"/>
          </a:p>
        </p:txBody>
      </p:sp>
    </p:spTree>
    <p:extLst>
      <p:ext uri="{BB962C8B-B14F-4D97-AF65-F5344CB8AC3E}">
        <p14:creationId xmlns:p14="http://schemas.microsoft.com/office/powerpoint/2010/main" val="324086634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3176CD-5FED-4E4F-8D78-D3486F768FE4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Importance Score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63D45B4-081E-4D6C-97A3-CF95BC9E0F1F}"/>
              </a:ext>
            </a:extLst>
          </p:cNvPr>
          <p:cNvSpPr txBox="1"/>
          <p:nvPr/>
        </p:nvSpPr>
        <p:spPr>
          <a:xfrm>
            <a:off x="3129566" y="3265287"/>
            <a:ext cx="6903076" cy="76944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4400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Same as pruning!</a:t>
            </a:r>
            <a:endParaRPr lang="en-HK" sz="4400" dirty="0"/>
          </a:p>
        </p:txBody>
      </p:sp>
    </p:spTree>
    <p:extLst>
      <p:ext uri="{BB962C8B-B14F-4D97-AF65-F5344CB8AC3E}">
        <p14:creationId xmlns:p14="http://schemas.microsoft.com/office/powerpoint/2010/main" val="51329640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22C667-1B80-4619-8B0F-D621901F227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Mixed Precision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D9D3764-947D-41C5-891C-2EFB8609467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9865" y="1154644"/>
            <a:ext cx="10212269" cy="394539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88FCE3C-163E-46E6-84E4-9FCFD658CE23}"/>
              </a:ext>
            </a:extLst>
          </p:cNvPr>
          <p:cNvSpPr txBox="1"/>
          <p:nvPr/>
        </p:nvSpPr>
        <p:spPr>
          <a:xfrm>
            <a:off x="1555123" y="5638962"/>
            <a:ext cx="9430555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Lin, J., Tang, J., Tang, H., Yang, S., Chen, W. M., Wang, W. C., ... &amp; Han, S. (2024). </a:t>
            </a:r>
            <a:r>
              <a:rPr lang="en-H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Awq</a:t>
            </a:r>
            <a:r>
              <a:rPr lang="en-H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Activation-aware weight quantization for on-device </a:t>
            </a:r>
            <a:r>
              <a:rPr lang="en-H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</a:t>
            </a:r>
            <a:r>
              <a:rPr lang="en-H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compression and acceleration. </a:t>
            </a:r>
            <a:r>
              <a:rPr lang="en-HK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machine learning and systems</a:t>
            </a:r>
            <a:r>
              <a:rPr lang="en-H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HK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H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87-100.</a:t>
            </a:r>
            <a:endParaRPr lang="en-HK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77DE5F2-F1BD-42D9-B433-F6BE3895C817}"/>
              </a:ext>
            </a:extLst>
          </p:cNvPr>
          <p:cNvSpPr txBox="1"/>
          <p:nvPr/>
        </p:nvSpPr>
        <p:spPr>
          <a:xfrm>
            <a:off x="6899855" y="5000166"/>
            <a:ext cx="27077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HK" dirty="0">
                <a:solidFill>
                  <a:srgbClr val="00B050"/>
                </a:solidFill>
              </a:rPr>
              <a:t>Activation magnitude</a:t>
            </a:r>
          </a:p>
        </p:txBody>
      </p:sp>
    </p:spTree>
    <p:extLst>
      <p:ext uri="{BB962C8B-B14F-4D97-AF65-F5344CB8AC3E}">
        <p14:creationId xmlns:p14="http://schemas.microsoft.com/office/powerpoint/2010/main" val="27743488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05E76F-899E-4250-8B70-7CE24125D525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Perplexity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877294E-79AD-46DC-8322-03E48926F00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9710" y="2845570"/>
            <a:ext cx="6554115" cy="166710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FAC44D-E8F5-4DC1-BFFD-F498B2C034BC}"/>
              </a:ext>
            </a:extLst>
          </p:cNvPr>
          <p:cNvSpPr txBox="1"/>
          <p:nvPr/>
        </p:nvSpPr>
        <p:spPr>
          <a:xfrm>
            <a:off x="942471" y="1391216"/>
            <a:ext cx="776884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sz="2800" b="0" i="0" dirty="0">
                <a:solidFill>
                  <a:srgbClr val="242424"/>
                </a:solidFill>
                <a:effectLst/>
                <a:latin typeface="source-serif-pro"/>
              </a:rPr>
              <a:t>capture the degree of ‘uncertainty’ a model has in predicting (i.e. assigning probabilities to) text</a:t>
            </a:r>
            <a:endParaRPr lang="en-HK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4EECD2A-71D8-4941-A94D-2BFE1A91881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7167" y="5145903"/>
            <a:ext cx="8877666" cy="810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08543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B8E9CF-987A-4496-A27D-C90677EB76B5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98851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Mixed Precision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640B1C1-2792-42C3-9C74-5473ACF75B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62" y="1340173"/>
            <a:ext cx="6096851" cy="704948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1F1BC23-B8DD-47A7-8766-B86DD9F1AEF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5354" y="2313483"/>
            <a:ext cx="5934903" cy="90500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469FA08-0D19-459D-8958-45A8B83C20C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3862" y="3639517"/>
            <a:ext cx="6554115" cy="1514686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4078B3D7-305E-4079-A1D9-FA2E98FB290C}"/>
              </a:ext>
            </a:extLst>
          </p:cNvPr>
          <p:cNvSpPr txBox="1"/>
          <p:nvPr/>
        </p:nvSpPr>
        <p:spPr>
          <a:xfrm>
            <a:off x="785611" y="5660757"/>
            <a:ext cx="1102431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H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Lin, J., Tang, J., Tang, H., Yang, S., Chen, W. M., Wang, W. C., ... &amp; Han, S. (2024). </a:t>
            </a:r>
            <a:r>
              <a:rPr lang="en-H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Awq</a:t>
            </a:r>
            <a:r>
              <a:rPr lang="en-H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: Activation-aware weight quantization for on-device </a:t>
            </a:r>
            <a:r>
              <a:rPr lang="en-HK" b="0" i="0" dirty="0" err="1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llm</a:t>
            </a:r>
            <a:r>
              <a:rPr lang="en-H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 compression and acceleration. </a:t>
            </a:r>
            <a:r>
              <a:rPr lang="en-HK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Proceedings of machine learning and systems</a:t>
            </a:r>
            <a:r>
              <a:rPr lang="en-H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 </a:t>
            </a:r>
            <a:r>
              <a:rPr lang="en-HK" b="0" i="1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6</a:t>
            </a:r>
            <a:r>
              <a:rPr lang="en-HK" b="0" i="0" dirty="0">
                <a:solidFill>
                  <a:srgbClr val="222222"/>
                </a:solidFill>
                <a:effectLst/>
                <a:latin typeface="Arial" panose="020B0604020202020204" pitchFamily="34" charset="0"/>
              </a:rPr>
              <a:t>, 87-100.</a:t>
            </a:r>
            <a:endParaRPr lang="en-HK" dirty="0"/>
          </a:p>
        </p:txBody>
      </p:sp>
    </p:spTree>
    <p:extLst>
      <p:ext uri="{BB962C8B-B14F-4D97-AF65-F5344CB8AC3E}">
        <p14:creationId xmlns:p14="http://schemas.microsoft.com/office/powerpoint/2010/main" val="26208819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399003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Outline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4</a:t>
            </a:fld>
            <a:endParaRPr lang="en-US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2DBFFA6-BA27-4D05-A656-D005C3815A7E}"/>
              </a:ext>
            </a:extLst>
          </p:cNvPr>
          <p:cNvSpPr txBox="1">
            <a:spLocks/>
          </p:cNvSpPr>
          <p:nvPr/>
        </p:nvSpPr>
        <p:spPr>
          <a:xfrm>
            <a:off x="1206066" y="2498913"/>
            <a:ext cx="10382186" cy="2975455"/>
          </a:xfrm>
          <a:prstGeom prst="rect">
            <a:avLst/>
          </a:prstGeom>
        </p:spPr>
        <p:txBody>
          <a:bodyPr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4000" b="1" dirty="0">
                <a:solidFill>
                  <a:srgbClr val="7030A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Type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Neural Network Quantization</a:t>
            </a:r>
          </a:p>
          <a:p>
            <a:pPr>
              <a:buFont typeface="Wingdings" panose="05000000000000000000" pitchFamily="2" charset="2"/>
              <a:buChar char="q"/>
            </a:pPr>
            <a:r>
              <a:rPr lang="en-US" sz="4000" b="1" dirty="0">
                <a:latin typeface="Arial" panose="020B0604020202020204" pitchFamily="34" charset="0"/>
                <a:cs typeface="Arial" panose="020B0604020202020204" pitchFamily="34" charset="0"/>
              </a:rPr>
              <a:t> Common Quantization Methods</a:t>
            </a:r>
          </a:p>
          <a:p>
            <a:pPr marL="0" indent="0">
              <a:buNone/>
            </a:pPr>
            <a:endParaRPr lang="en-US" altLang="zh-CN" sz="40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412541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155939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Integer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5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8B28D-059B-4B96-A4FE-AC45810EFBBA}"/>
              </a:ext>
            </a:extLst>
          </p:cNvPr>
          <p:cNvSpPr/>
          <p:nvPr/>
        </p:nvSpPr>
        <p:spPr>
          <a:xfrm>
            <a:off x="1126038" y="5133996"/>
            <a:ext cx="10177605" cy="10239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F8B67F1-74DF-4B70-8599-BE421D13A6A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67992"/>
            <a:ext cx="12192000" cy="48891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577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46212-95FC-44DF-AF92-937D04B6E277}"/>
              </a:ext>
            </a:extLst>
          </p:cNvPr>
          <p:cNvSpPr txBox="1">
            <a:spLocks/>
          </p:cNvSpPr>
          <p:nvPr/>
        </p:nvSpPr>
        <p:spPr>
          <a:xfrm>
            <a:off x="5987533" y="4265899"/>
            <a:ext cx="3669161" cy="276009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spcAft>
                <a:spcPts val="600"/>
              </a:spcAft>
            </a:pPr>
            <a:r>
              <a:rPr lang="en-US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Outline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0061D29F-4CCC-4FE9-B993-2DA00202E516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155939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Fixed-Point Number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B560C7-6C7E-477D-A446-30010C97B3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A02989-5383-45A0-8732-7C5315697638}" type="slidenum">
              <a:rPr lang="en-US" smtClean="0"/>
              <a:t>6</a:t>
            </a:fld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018B28D-059B-4B96-A4FE-AC45810EFBBA}"/>
              </a:ext>
            </a:extLst>
          </p:cNvPr>
          <p:cNvSpPr/>
          <p:nvPr/>
        </p:nvSpPr>
        <p:spPr>
          <a:xfrm>
            <a:off x="1126038" y="5133996"/>
            <a:ext cx="10177605" cy="1023904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480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6539D8F-1427-45E4-A86B-DE893D8EFB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736" y="1357549"/>
            <a:ext cx="12192000" cy="53593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16730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D1FA-83A4-4F3D-A6C3-2AE71FEAC040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155939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Floating-Point Number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20CE723-56FA-47E6-90B2-EB8C988C588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44085"/>
          <a:stretch/>
        </p:blipFill>
        <p:spPr>
          <a:xfrm>
            <a:off x="695459" y="1883535"/>
            <a:ext cx="11496541" cy="30909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02769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D1FA-83A4-4F3D-A6C3-2AE71FEAC040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155939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Floating-Point Number</a:t>
            </a:r>
          </a:p>
        </p:txBody>
      </p:sp>
      <p:sp>
        <p:nvSpPr>
          <p:cNvPr id="4" name="TextBox 121">
            <a:extLst>
              <a:ext uri="{FF2B5EF4-FFF2-40B4-BE49-F238E27FC236}">
                <a16:creationId xmlns:a16="http://schemas.microsoft.com/office/drawing/2014/main" id="{DB751F93-6F7C-42E5-93A6-B1522697E3B4}"/>
              </a:ext>
            </a:extLst>
          </p:cNvPr>
          <p:cNvSpPr txBox="1"/>
          <p:nvPr/>
        </p:nvSpPr>
        <p:spPr>
          <a:xfrm>
            <a:off x="489399" y="1856798"/>
            <a:ext cx="589852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How should we represent 0?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C77A977-7F4E-4F32-A351-BBAEA4F7A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12460" y="2818125"/>
            <a:ext cx="6439799" cy="28960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5525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AFD1FA-83A4-4F3D-A6C3-2AE71FEAC040}"/>
              </a:ext>
            </a:extLst>
          </p:cNvPr>
          <p:cNvSpPr txBox="1">
            <a:spLocks/>
          </p:cNvSpPr>
          <p:nvPr/>
        </p:nvSpPr>
        <p:spPr>
          <a:xfrm>
            <a:off x="0" y="3160"/>
            <a:ext cx="12192000" cy="1155939"/>
          </a:xfrm>
          <a:prstGeom prst="rect">
            <a:avLst/>
          </a:prstGeom>
          <a:solidFill>
            <a:srgbClr val="00ADDC">
              <a:lumMod val="20000"/>
              <a:lumOff val="80000"/>
            </a:srgbClr>
          </a:solidFill>
        </p:spPr>
        <p:txBody>
          <a:bodyPr vert="horz" anchor="ctr">
            <a:no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000" b="1" kern="1200" spc="-100" baseline="0">
                <a:solidFill>
                  <a:schemeClr val="tx1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  <a:extLst/>
          </a:lstStyle>
          <a:p>
            <a:r>
              <a:rPr lang="en-US" sz="6000" dirty="0"/>
              <a:t>Floating-Point Number</a:t>
            </a:r>
          </a:p>
        </p:txBody>
      </p:sp>
      <p:sp>
        <p:nvSpPr>
          <p:cNvPr id="4" name="TextBox 121">
            <a:extLst>
              <a:ext uri="{FF2B5EF4-FFF2-40B4-BE49-F238E27FC236}">
                <a16:creationId xmlns:a16="http://schemas.microsoft.com/office/drawing/2014/main" id="{DB751F93-6F7C-42E5-93A6-B1522697E3B4}"/>
              </a:ext>
            </a:extLst>
          </p:cNvPr>
          <p:cNvSpPr txBox="1"/>
          <p:nvPr/>
        </p:nvSpPr>
        <p:spPr>
          <a:xfrm>
            <a:off x="489399" y="1856798"/>
            <a:ext cx="852581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sz="2800" b="1" dirty="0">
                <a:latin typeface="Arial" panose="020B0604020202020204" pitchFamily="34" charset="0"/>
                <a:cs typeface="Arial" panose="020B0604020202020204" pitchFamily="34" charset="0"/>
              </a:rPr>
              <a:t>What is the minimum positive number?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EF2544C-FCFA-45DA-97BA-672867F42A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828983"/>
            <a:ext cx="12192000" cy="2693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3714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1007</TotalTime>
  <Words>361</Words>
  <Application>Microsoft Office PowerPoint</Application>
  <PresentationFormat>Widescreen</PresentationFormat>
  <Paragraphs>87</Paragraphs>
  <Slides>39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7" baseType="lpstr">
      <vt:lpstr>source-serif-pro</vt:lpstr>
      <vt:lpstr>Arial</vt:lpstr>
      <vt:lpstr>Calibri</vt:lpstr>
      <vt:lpstr>Calibri Light</vt:lpstr>
      <vt:lpstr>Cambria Math</vt:lpstr>
      <vt:lpstr>Corbel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Prof. FAN Fenglei</dc:creator>
  <cp:lastModifiedBy>Prof. FAN Fenglei</cp:lastModifiedBy>
  <cp:revision>80</cp:revision>
  <dcterms:created xsi:type="dcterms:W3CDTF">2025-09-01T00:18:25Z</dcterms:created>
  <dcterms:modified xsi:type="dcterms:W3CDTF">2025-10-04T10:01:38Z</dcterms:modified>
</cp:coreProperties>
</file>