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8" r:id="rId2"/>
    <p:sldId id="3198" r:id="rId3"/>
    <p:sldId id="3406" r:id="rId4"/>
    <p:sldId id="3407" r:id="rId5"/>
    <p:sldId id="3408" r:id="rId6"/>
    <p:sldId id="3410" r:id="rId7"/>
    <p:sldId id="3423" r:id="rId8"/>
    <p:sldId id="3412" r:id="rId9"/>
    <p:sldId id="3413" r:id="rId10"/>
    <p:sldId id="3414" r:id="rId11"/>
    <p:sldId id="3415" r:id="rId12"/>
    <p:sldId id="3416" r:id="rId13"/>
    <p:sldId id="3417" r:id="rId14"/>
    <p:sldId id="3419" r:id="rId15"/>
    <p:sldId id="3420" r:id="rId16"/>
    <p:sldId id="3421" r:id="rId17"/>
    <p:sldId id="3422" r:id="rId18"/>
    <p:sldId id="3424" r:id="rId19"/>
    <p:sldId id="3428" r:id="rId20"/>
    <p:sldId id="3425" r:id="rId21"/>
    <p:sldId id="3426" r:id="rId22"/>
    <p:sldId id="2147482471" r:id="rId23"/>
    <p:sldId id="3427" r:id="rId24"/>
    <p:sldId id="21474824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ECF7-4B3F-4658-B65E-56144CBF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C9713-BAB5-446B-8D9B-3C87DA6A0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D2516-3028-449C-B5F2-707B160E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11/10/2025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A0C13-FA64-42A5-9D68-A7FDADA6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1D017-5F00-4394-BE1E-1E3CFAE1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7914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DCEF-0986-48F5-B4A3-E4F353E4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DCDD8-E5C2-47D9-855B-8AEB1FF78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3BE8-6932-41CA-BB5C-4991B533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11/10/2025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DCBE-EE32-4C7A-89B8-74FB403F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3AF4C-ED69-41FC-9C96-3B41A155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3007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AA85F-51C2-4543-9A99-958276039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A001B-A031-4A5E-8E3A-52A4568A1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7D0C-D251-4A5F-8973-D1BB9B45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11/10/2025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2B58-927C-494D-A7A3-FC9A8C3C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A64F-0948-40C3-B91A-78D90E93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033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8A29-625A-49BE-B107-1E309D8A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91C3-6CC5-4A86-9552-6F84DA8D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501A-BF90-4AE5-9319-7C18D722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11/10/2025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3AC1-93CA-4501-BF40-CA3E6D8E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52A7-D037-4833-B761-DDB19881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5899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4A8F-9ECB-4EAB-A801-E3C97941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74A3-5454-4565-B9A7-DC934435A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C72E-16F3-4CBF-BFED-04621EE1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11/10/2025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531A-BC2D-49F3-91D5-F4EB7304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020BF-D30E-4AF5-B252-828A8EAC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1966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38DB-EE27-4F4A-A75C-5F085082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7E4D-CD07-478E-8564-C99F6594E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8E6E3-6A72-4249-95EB-4235DAF7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AFFD0-F135-48B2-94DF-E6E65752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11/10/2025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3CFE7-B765-4CA3-B316-95A27F5F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6374F-AB6B-4C89-BD19-9542D4F1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9490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4B3F-FA15-4636-9403-AB666925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EDB56-A0D8-4DF7-BCF5-E44E8C57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98B66-1BF8-4874-93B8-C3E21448F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905AB-DF41-4082-B379-AF3DEC9F7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9BC02-3FFB-455C-8A12-4AAC6BF57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40C51-BE27-4D95-8AAA-D459D8DA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11/10/2025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6EB2F-7987-4909-8E1F-757912B6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8683D-9341-48B5-B2B3-1B30FCF0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2971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36B8-D973-4495-B872-3A0F5203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C1499-E1EA-4CF6-A261-C2D37B18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11/10/2025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318F1-413B-4146-9132-A1FE326B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7259F-D78D-4E33-A151-88CB9B5E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236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1139B-9C25-4AA7-98C4-7AB9D68A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11/10/2025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816DC-0C49-4D26-9403-2584C325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DBD9D-FD52-47E0-AD16-E78D3F44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9341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ECEB-C47F-42C4-8B86-F4F0745C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6420-0A9D-4AA8-90F2-6261BCFB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EE0E4-1A4F-4512-A48A-93732C122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B5DBF-848F-45C0-9274-D0E6BFE3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11/10/2025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11C49-6DBE-43BB-804D-5844FBB7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C14F2-6881-486D-965D-D9E839D0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9130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3CC0-7B11-41CF-B993-F8415CB9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041AD-07B3-4961-B5BE-D5E5EA233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F54AD-02E3-4545-BDCD-8400B3B6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9B49A-61EB-4FE2-93C7-1A1F0B5C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11/10/2025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7E415-5257-48F0-BC81-A426824B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7725D-069C-4F21-B127-9F6071C6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6387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224B0-05F1-4813-A6F4-EFD9C38B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3A2F-224D-4ECF-80BA-CAE1FEEA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5E32-3E6F-44A1-BEBA-95063AFB6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F796-D241-416A-A376-9FB6DAE3ED6F}" type="datetimeFigureOut">
              <a:rPr lang="en-HK" smtClean="0"/>
              <a:t>11/10/2025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A2DA-1207-4B9A-BFCB-EC83F5D7B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32E9-496D-493D-A9ED-B0B3A628E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8614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yesgroup.github.io/team/arodomanov/tt_hse16_slides.pdf" TargetMode="External"/><Relationship Id="rId2" Type="http://schemas.openxmlformats.org/officeDocument/2006/relationships/hyperlink" Target="https://www.cse.cuhk.edu.hk/~byu/CMSC5743/2021Fall/slides/Lec04-decomp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V_ugq2iIjx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neural_networ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Continuous_func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417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Picture 6" descr="A picture containing tree, outdoor, plant, traveling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256"/>
            <a:ext cx="12183244" cy="4135121"/>
          </a:xfrm>
          <a:prstGeom prst="rect">
            <a:avLst/>
          </a:prstGeom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178"/>
            <a:ext cx="12192001" cy="183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5"/>
          <p:cNvSpPr txBox="1">
            <a:spLocks noChangeArrowheads="1"/>
          </p:cNvSpPr>
          <p:nvPr/>
        </p:nvSpPr>
        <p:spPr bwMode="auto">
          <a:xfrm>
            <a:off x="8756" y="1385758"/>
            <a:ext cx="12192000" cy="32376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4: Low-Rank Decomposition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Feng-Lei Fan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Frontier of Artificial Networks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Professor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City University of Hong Kong</a:t>
            </a:r>
          </a:p>
        </p:txBody>
      </p:sp>
      <p:pic>
        <p:nvPicPr>
          <p:cNvPr id="3" name="Picture 4" descr="Department of Data Science, City University of Hong Kong Careers and  Employment | INFORMS">
            <a:extLst>
              <a:ext uri="{FF2B5EF4-FFF2-40B4-BE49-F238E27FC236}">
                <a16:creationId xmlns:a16="http://schemas.microsoft.com/office/drawing/2014/main" id="{0EEF6F47-1955-7000-35B4-9C28D0596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0" r="12268" b="10339"/>
          <a:stretch/>
        </p:blipFill>
        <p:spPr bwMode="auto">
          <a:xfrm>
            <a:off x="4782289" y="80804"/>
            <a:ext cx="4507524" cy="108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oup of blue and orange shapes&#10;&#10;AI-generated content may be incorrect.">
            <a:extLst>
              <a:ext uri="{FF2B5EF4-FFF2-40B4-BE49-F238E27FC236}">
                <a16:creationId xmlns:a16="http://schemas.microsoft.com/office/drawing/2014/main" id="{F9121EE5-2E72-85D3-A375-B2EC62ACE2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45" y="85730"/>
            <a:ext cx="2151122" cy="1214000"/>
          </a:xfrm>
          <a:prstGeom prst="rect">
            <a:avLst/>
          </a:prstGeom>
        </p:spPr>
      </p:pic>
      <p:pic>
        <p:nvPicPr>
          <p:cNvPr id="1026" name="Picture 2" descr="Home | College of Computing">
            <a:extLst>
              <a:ext uri="{FF2B5EF4-FFF2-40B4-BE49-F238E27FC236}">
                <a16:creationId xmlns:a16="http://schemas.microsoft.com/office/drawing/2014/main" id="{E59E46DE-C492-D31F-D0DA-507936DC4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1" y="34633"/>
            <a:ext cx="42386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D30B7-324B-4B6B-B86F-C41F07931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902" y="1551792"/>
            <a:ext cx="7964011" cy="50013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B02BD49-B3FD-412C-9327-2D5F92DDB7EA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160622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SVD</a:t>
            </a:r>
          </a:p>
        </p:txBody>
      </p:sp>
    </p:spTree>
    <p:extLst>
      <p:ext uri="{BB962C8B-B14F-4D97-AF65-F5344CB8AC3E}">
        <p14:creationId xmlns:p14="http://schemas.microsoft.com/office/powerpoint/2010/main" val="120451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10AF-B2FF-4721-A2D6-2BD10D6A0F68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160622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Complexity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448F2-085D-4BD1-8172-C36D2A5E6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23" y="1531043"/>
            <a:ext cx="781159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9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617C-C50F-4C70-88D0-96B5D2845AE2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160622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CP Decomposition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240C32-36CF-45C6-A379-9E62A8CC3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74" y="1738856"/>
            <a:ext cx="1705213" cy="362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4683C9-6787-42D8-BDE7-460380BEB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74" y="2321531"/>
            <a:ext cx="5039428" cy="762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D2AC53-0E9C-410E-B3CB-636CBD984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46" y="3429000"/>
            <a:ext cx="937390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4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617C-C50F-4C70-88D0-96B5D2845AE2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869675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Tucker Decomposition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21C46-789D-4F0C-A1BF-2AEF0CC8A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70" y="1410469"/>
            <a:ext cx="8627478" cy="510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3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617C-C50F-4C70-88D0-96B5D2845AE2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869675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Tucker Decomposition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5FAF4-807C-4A6A-8B38-FCBD39BA8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79" y="1181592"/>
            <a:ext cx="6573167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4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793DE-B818-42F4-8C06-CB039FDAF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72" y="1279879"/>
            <a:ext cx="9897856" cy="52680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F900FAE-9676-4C93-8A1C-2843F13EB812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869675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Tensor-Train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45599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900FAE-9676-4C93-8A1C-2843F13EB812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869675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Tensor-Train Decomposition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324B3-A744-4F79-A258-D535ABCD2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189" y="1298403"/>
            <a:ext cx="8799622" cy="52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8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900FAE-9676-4C93-8A1C-2843F13EB812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869675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Tensor-Train Decomposition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A1AC3-FE19-4CE5-AA04-4BC674667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89" y="1244469"/>
            <a:ext cx="7720622" cy="52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29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39900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DBFFA6-BA27-4D05-A656-D005C3815A7E}"/>
              </a:ext>
            </a:extLst>
          </p:cNvPr>
          <p:cNvSpPr txBox="1">
            <a:spLocks/>
          </p:cNvSpPr>
          <p:nvPr/>
        </p:nvSpPr>
        <p:spPr>
          <a:xfrm>
            <a:off x="1206066" y="2498913"/>
            <a:ext cx="10382186" cy="2975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Quantization and Universal Approximation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Tensor Decomposition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Low-rank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87805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E162F6-8544-4092-B922-62BCAE89AD88}"/>
              </a:ext>
            </a:extLst>
          </p:cNvPr>
          <p:cNvSpPr txBox="1"/>
          <p:nvPr/>
        </p:nvSpPr>
        <p:spPr>
          <a:xfrm>
            <a:off x="2549237" y="6413165"/>
            <a:ext cx="7529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SGD and Weight Decay Secretly Minimize the Rank of Your Neural Network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181725-C816-4C09-8673-B51EBE91BA50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63639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4400" dirty="0"/>
              <a:t>Are Weight Matrices Low-rank?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89A58-22EA-421F-ADBD-D5ED83847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1094233"/>
            <a:ext cx="10011163" cy="525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6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23272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Acknowledgement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8B28D-059B-4B96-A4FE-AC45810EFBBA}"/>
              </a:ext>
            </a:extLst>
          </p:cNvPr>
          <p:cNvSpPr/>
          <p:nvPr/>
        </p:nvSpPr>
        <p:spPr>
          <a:xfrm>
            <a:off x="1126038" y="5133996"/>
            <a:ext cx="10177605" cy="10239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7" name="TextBox 121">
            <a:extLst>
              <a:ext uri="{FF2B5EF4-FFF2-40B4-BE49-F238E27FC236}">
                <a16:creationId xmlns:a16="http://schemas.microsoft.com/office/drawing/2014/main" id="{AF6E04E4-2483-4CD0-82AF-532C2BFE3354}"/>
              </a:ext>
            </a:extLst>
          </p:cNvPr>
          <p:cNvSpPr txBox="1"/>
          <p:nvPr/>
        </p:nvSpPr>
        <p:spPr>
          <a:xfrm>
            <a:off x="348833" y="1483654"/>
            <a:ext cx="1173201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These slides contain materials developed by 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Bei Yu: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https://www.cse.cuhk.edu.hk/~byu/CMSC5743/2021Fall/slides/Lec04-decomp.pdf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Anton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Rodomanov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https://bayesgroup.github.io/team/arodomanov/tt_hse16_slides.pdf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https://www.youtube.com/watch?v=V_ugq2iIjxE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9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E162F6-8544-4092-B922-62BCAE89AD88}"/>
              </a:ext>
            </a:extLst>
          </p:cNvPr>
          <p:cNvSpPr txBox="1"/>
          <p:nvPr/>
        </p:nvSpPr>
        <p:spPr>
          <a:xfrm>
            <a:off x="4391891" y="6264719"/>
            <a:ext cx="3976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https://arxiv.org/pdf/2405.18886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181725-C816-4C09-8673-B51EBE91BA50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63639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4400" dirty="0"/>
              <a:t>Model Compression via Decomposition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294AD-F319-4352-9028-DF75A42EF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3" y="1710781"/>
            <a:ext cx="1146017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39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E162F6-8544-4092-B922-62BCAE89AD88}"/>
              </a:ext>
            </a:extLst>
          </p:cNvPr>
          <p:cNvSpPr txBox="1"/>
          <p:nvPr/>
        </p:nvSpPr>
        <p:spPr>
          <a:xfrm>
            <a:off x="4391891" y="6264719"/>
            <a:ext cx="3976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https://arxiv.org/pdf/2405.18886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181725-C816-4C09-8673-B51EBE91BA50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63639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4400" dirty="0"/>
              <a:t>Model Compression via Decomposition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56C46-6545-4ADF-B6A4-69430A1C3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2" y="1752366"/>
            <a:ext cx="1164117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53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6A41A3-F4A9-49FD-88EF-5FB088367DF7}"/>
              </a:ext>
            </a:extLst>
          </p:cNvPr>
          <p:cNvSpPr txBox="1"/>
          <p:nvPr/>
        </p:nvSpPr>
        <p:spPr>
          <a:xfrm>
            <a:off x="5029200" y="6278572"/>
            <a:ext cx="375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https://arxiv.org/pdf/2207.00112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B168D2-0B23-47AC-8703-81ED3DE8C1E5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63639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4400" dirty="0"/>
              <a:t>Weighted Low-rank Decomposition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DBB6B-CFA3-40CC-BFAA-A57794F8A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0" y="1621321"/>
            <a:ext cx="11641175" cy="2295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C7CC64-AB39-4FD6-97F7-73FF8F911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43" y="4273427"/>
            <a:ext cx="8287907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2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B6CB-0755-4B15-8B73-5270FBC11405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063639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4400" dirty="0"/>
              <a:t>Low-rank Adaptation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7FA00-DEA7-42BA-8039-0D074451A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72" y="1482436"/>
            <a:ext cx="4407483" cy="465375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7875C-24CD-4B64-8DBF-DFE4DE9B0FA5}"/>
              </a:ext>
            </a:extLst>
          </p:cNvPr>
          <p:cNvSpPr txBox="1">
            <a:spLocks/>
          </p:cNvSpPr>
          <p:nvPr/>
        </p:nvSpPr>
        <p:spPr>
          <a:xfrm>
            <a:off x="730183" y="2517378"/>
            <a:ext cx="4793546" cy="258387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Task-switching</a:t>
            </a:r>
          </a:p>
          <a:p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efficient</a:t>
            </a:r>
          </a:p>
          <a:p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latency when deployed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E0CD9-312C-4A7E-96D5-8B24EACFF7A4}"/>
              </a:ext>
            </a:extLst>
          </p:cNvPr>
          <p:cNvSpPr txBox="1"/>
          <p:nvPr/>
        </p:nvSpPr>
        <p:spPr>
          <a:xfrm>
            <a:off x="4336473" y="64855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https://arxiv.org/abs/2106.09685</a:t>
            </a:r>
          </a:p>
        </p:txBody>
      </p:sp>
    </p:spTree>
    <p:extLst>
      <p:ext uri="{BB962C8B-B14F-4D97-AF65-F5344CB8AC3E}">
        <p14:creationId xmlns:p14="http://schemas.microsoft.com/office/powerpoint/2010/main" val="563125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1C51-5E58-6573-4643-F8239B800DD0}"/>
              </a:ext>
            </a:extLst>
          </p:cNvPr>
          <p:cNvSpPr txBox="1"/>
          <p:nvPr/>
        </p:nvSpPr>
        <p:spPr>
          <a:xfrm>
            <a:off x="0" y="3161"/>
            <a:ext cx="12192000" cy="1051918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4400" dirty="0"/>
              <a:t>Model Compression via Task Arithmetic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omparison of a diagram&#10;&#10;AI-generated content may be incorrect.">
            <a:extLst>
              <a:ext uri="{FF2B5EF4-FFF2-40B4-BE49-F238E27FC236}">
                <a16:creationId xmlns:a16="http://schemas.microsoft.com/office/drawing/2014/main" id="{8A0D78B0-0AC5-F801-44FE-E2B4C0A69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0" y="2586840"/>
            <a:ext cx="11522439" cy="3467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90A703-ABD8-F73D-4B3A-DADAEF88C8B4}"/>
              </a:ext>
            </a:extLst>
          </p:cNvPr>
          <p:cNvSpPr/>
          <p:nvPr/>
        </p:nvSpPr>
        <p:spPr>
          <a:xfrm>
            <a:off x="1897380" y="6398309"/>
            <a:ext cx="7063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 dirty="0" err="1">
                <a:solidFill>
                  <a:srgbClr val="3B3BFB"/>
                </a:solidFill>
                <a:latin typeface="Arial" panose="020B0604020202020204" pitchFamily="34" charset="0"/>
              </a:rPr>
              <a:t>Ilharco</a:t>
            </a:r>
            <a:r>
              <a:rPr lang="en-US" altLang="zh-CN" sz="1400" b="1" dirty="0">
                <a:solidFill>
                  <a:srgbClr val="3B3BFB"/>
                </a:solidFill>
                <a:latin typeface="Arial" panose="020B0604020202020204" pitchFamily="34" charset="0"/>
              </a:rPr>
              <a:t> et al. EDITING MODELS WITH TASK ARITHMETIC, ICLR 2023.</a:t>
            </a:r>
            <a:endParaRPr lang="zh-CN" altLang="en-US" sz="1400" b="1" dirty="0">
              <a:solidFill>
                <a:srgbClr val="3B3BFB"/>
              </a:solidFill>
              <a:latin typeface="Arial" panose="020B0604020202020204" pitchFamily="34" charset="0"/>
            </a:endParaRPr>
          </a:p>
        </p:txBody>
      </p:sp>
      <p:pic>
        <p:nvPicPr>
          <p:cNvPr id="7" name="Graphic 6" descr="Network with solid fill">
            <a:extLst>
              <a:ext uri="{FF2B5EF4-FFF2-40B4-BE49-F238E27FC236}">
                <a16:creationId xmlns:a16="http://schemas.microsoft.com/office/drawing/2014/main" id="{C9E14F71-AC97-6566-9C67-A53FB8895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1360" y="1158019"/>
            <a:ext cx="914400" cy="914400"/>
          </a:xfrm>
          <a:prstGeom prst="rect">
            <a:avLst/>
          </a:prstGeom>
        </p:spPr>
      </p:pic>
      <p:pic>
        <p:nvPicPr>
          <p:cNvPr id="8" name="Graphic 7" descr="Network with solid fill">
            <a:extLst>
              <a:ext uri="{FF2B5EF4-FFF2-40B4-BE49-F238E27FC236}">
                <a16:creationId xmlns:a16="http://schemas.microsoft.com/office/drawing/2014/main" id="{7A1BB8B8-F7FA-2D1E-36D0-341655FFD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9480" y="1264700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7E5A13-567A-3AE5-EA8A-1E5762A8A9E3}"/>
              </a:ext>
            </a:extLst>
          </p:cNvPr>
          <p:cNvSpPr/>
          <p:nvPr/>
        </p:nvSpPr>
        <p:spPr>
          <a:xfrm>
            <a:off x="3158490" y="2122104"/>
            <a:ext cx="101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b="1" dirty="0">
                <a:solidFill>
                  <a:srgbClr val="00B0F0"/>
                </a:solidFill>
                <a:latin typeface="Arial" panose="020B0604020202020204" pitchFamily="34" charset="0"/>
              </a:rPr>
              <a:t>Task A</a:t>
            </a:r>
            <a:endParaRPr lang="zh-CN" altLang="en-US" b="1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0ED751-0D49-9731-4325-625EF2548849}"/>
              </a:ext>
            </a:extLst>
          </p:cNvPr>
          <p:cNvSpPr/>
          <p:nvPr/>
        </p:nvSpPr>
        <p:spPr>
          <a:xfrm>
            <a:off x="4986410" y="2116414"/>
            <a:ext cx="101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Task B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0EB71B56-8E01-10E2-AC9E-C5E017F20164}"/>
              </a:ext>
            </a:extLst>
          </p:cNvPr>
          <p:cNvSpPr/>
          <p:nvPr/>
        </p:nvSpPr>
        <p:spPr>
          <a:xfrm>
            <a:off x="4248150" y="1399148"/>
            <a:ext cx="651510" cy="592726"/>
          </a:xfrm>
          <a:prstGeom prst="mathPlus">
            <a:avLst>
              <a:gd name="adj1" fmla="val 1357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102DF02D-BF71-0AB4-21B6-7660947AA2A6}"/>
              </a:ext>
            </a:extLst>
          </p:cNvPr>
          <p:cNvSpPr/>
          <p:nvPr/>
        </p:nvSpPr>
        <p:spPr>
          <a:xfrm>
            <a:off x="6095999" y="1441736"/>
            <a:ext cx="914400" cy="507550"/>
          </a:xfrm>
          <a:prstGeom prst="mathEqual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Graphic 12" descr="Network with solid fill">
            <a:extLst>
              <a:ext uri="{FF2B5EF4-FFF2-40B4-BE49-F238E27FC236}">
                <a16:creationId xmlns:a16="http://schemas.microsoft.com/office/drawing/2014/main" id="{D8B5738D-29EB-6007-57F5-8BFCA3AE42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4450" y="126470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39B17D-3D70-09F0-EF73-C37EEF3E9AFE}"/>
              </a:ext>
            </a:extLst>
          </p:cNvPr>
          <p:cNvSpPr/>
          <p:nvPr/>
        </p:nvSpPr>
        <p:spPr>
          <a:xfrm>
            <a:off x="7082201" y="2104691"/>
            <a:ext cx="1264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Task A+B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0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39900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DBFFA6-BA27-4D05-A656-D005C3815A7E}"/>
              </a:ext>
            </a:extLst>
          </p:cNvPr>
          <p:cNvSpPr txBox="1">
            <a:spLocks/>
          </p:cNvSpPr>
          <p:nvPr/>
        </p:nvSpPr>
        <p:spPr>
          <a:xfrm>
            <a:off x="1206066" y="2498913"/>
            <a:ext cx="10382186" cy="2975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Quantization and Universal Approximation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Tensor Decomposition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Low-rank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44125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23272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Universal Approximation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8B28D-059B-4B96-A4FE-AC45810EFBBA}"/>
              </a:ext>
            </a:extLst>
          </p:cNvPr>
          <p:cNvSpPr/>
          <p:nvPr/>
        </p:nvSpPr>
        <p:spPr>
          <a:xfrm>
            <a:off x="1126038" y="5133996"/>
            <a:ext cx="10177605" cy="10239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345D79-3298-4B2A-8CC1-F1EE828A9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867" y="3063591"/>
            <a:ext cx="7101693" cy="309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21">
            <a:extLst>
              <a:ext uri="{FF2B5EF4-FFF2-40B4-BE49-F238E27FC236}">
                <a16:creationId xmlns:a16="http://schemas.microsoft.com/office/drawing/2014/main" id="{11281B2C-8FED-469E-8079-082656EC5D3B}"/>
              </a:ext>
            </a:extLst>
          </p:cNvPr>
          <p:cNvSpPr txBox="1"/>
          <p:nvPr/>
        </p:nvSpPr>
        <p:spPr>
          <a:xfrm>
            <a:off x="459987" y="1374074"/>
            <a:ext cx="117320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800" b="1" dirty="0">
                <a:latin typeface="Arial" panose="020B0604020202020204" pitchFamily="34" charset="0"/>
                <a:cs typeface="Arial" panose="020B0604020202020204" pitchFamily="34" charset="0"/>
                <a:hlinkClick r:id="rId3" tooltip="Artificial neural netwo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Neural networks</a:t>
            </a:r>
            <a:r>
              <a:rPr lang="en-HK" sz="2800" b="1" dirty="0">
                <a:latin typeface="Arial" panose="020B0604020202020204" pitchFamily="34" charset="0"/>
                <a:cs typeface="Arial" panose="020B0604020202020204" pitchFamily="34" charset="0"/>
              </a:rPr>
              <a:t> with a certain structure can, in principle, approximate any </a:t>
            </a:r>
            <a:r>
              <a:rPr lang="en-HK" sz="2800" b="1" dirty="0">
                <a:latin typeface="Arial" panose="020B0604020202020204" pitchFamily="34" charset="0"/>
                <a:cs typeface="Arial" panose="020B0604020202020204" pitchFamily="34" charset="0"/>
                <a:hlinkClick r:id="rId4" tooltip="Continuous fun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continuous function</a:t>
            </a:r>
            <a:r>
              <a:rPr lang="en-HK" sz="2800" b="1" dirty="0">
                <a:latin typeface="Arial" panose="020B0604020202020204" pitchFamily="34" charset="0"/>
                <a:cs typeface="Arial" panose="020B0604020202020204" pitchFamily="34" charset="0"/>
              </a:rPr>
              <a:t> to any desired degree of accuracy.</a:t>
            </a:r>
          </a:p>
        </p:txBody>
      </p:sp>
    </p:spTree>
    <p:extLst>
      <p:ext uri="{BB962C8B-B14F-4D97-AF65-F5344CB8AC3E}">
        <p14:creationId xmlns:p14="http://schemas.microsoft.com/office/powerpoint/2010/main" val="366718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9740D0-DE45-46D0-9880-660F218DCF9E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23272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Encoder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E8598-3C2D-42D3-92E1-E1F8ED7E6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8961"/>
            <a:ext cx="12192000" cy="26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3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9740D0-DE45-46D0-9880-660F218DCF9E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23272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Memorizer</a:t>
            </a:r>
          </a:p>
        </p:txBody>
      </p:sp>
      <p:pic>
        <p:nvPicPr>
          <p:cNvPr id="2050" name="Picture 2" descr="Path in the ky-plane">
            <a:extLst>
              <a:ext uri="{FF2B5EF4-FFF2-40B4-BE49-F238E27FC236}">
                <a16:creationId xmlns:a16="http://schemas.microsoft.com/office/drawing/2014/main" id="{33B86556-8B4E-4252-A592-575DD22F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178" y="2347479"/>
            <a:ext cx="6077888" cy="265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5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39900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DBFFA6-BA27-4D05-A656-D005C3815A7E}"/>
              </a:ext>
            </a:extLst>
          </p:cNvPr>
          <p:cNvSpPr txBox="1">
            <a:spLocks/>
          </p:cNvSpPr>
          <p:nvPr/>
        </p:nvSpPr>
        <p:spPr>
          <a:xfrm>
            <a:off x="1206066" y="2498913"/>
            <a:ext cx="10382186" cy="2975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Quantization and Universal Approximation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Decomposition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Low-rank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72000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4350-CDE8-4719-9998-91858B656EE0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160622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Reducing Matrix Dimension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EDCED-142B-4E7C-8133-CBA0F489E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87" y="1346564"/>
            <a:ext cx="8192643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7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648B2F0-6F75-4892-B81C-AF710F845848}"/>
              </a:ext>
            </a:extLst>
          </p:cNvPr>
          <p:cNvSpPr txBox="1">
            <a:spLocks/>
          </p:cNvSpPr>
          <p:nvPr/>
        </p:nvSpPr>
        <p:spPr>
          <a:xfrm>
            <a:off x="1164502" y="2332659"/>
            <a:ext cx="10382186" cy="2975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SVD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CP Decomposition for Tensors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Tucker Decomposition for Tensors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Tensor Train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E704C5-937F-481C-9488-146384AF046D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1160622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Different Decomposition Methods</a:t>
            </a:r>
          </a:p>
        </p:txBody>
      </p:sp>
    </p:spTree>
    <p:extLst>
      <p:ext uri="{BB962C8B-B14F-4D97-AF65-F5344CB8AC3E}">
        <p14:creationId xmlns:p14="http://schemas.microsoft.com/office/powerpoint/2010/main" val="32930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297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Corbel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FAN Fenglei</dc:creator>
  <cp:lastModifiedBy>Prof. FAN Fenglei</cp:lastModifiedBy>
  <cp:revision>108</cp:revision>
  <dcterms:created xsi:type="dcterms:W3CDTF">2025-09-01T00:18:25Z</dcterms:created>
  <dcterms:modified xsi:type="dcterms:W3CDTF">2025-10-11T10:39:32Z</dcterms:modified>
</cp:coreProperties>
</file>