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43891200" cy="32918400"/>
  <p:notesSz cx="6953250" cy="9239250"/>
  <p:defaultTextStyle>
    <a:defPPr>
      <a:defRPr lang="en-US"/>
    </a:defPPr>
    <a:lvl1pPr algn="ctr" rtl="0" fontAlgn="base">
      <a:spcBef>
        <a:spcPct val="0"/>
      </a:spcBef>
      <a:spcAft>
        <a:spcPct val="0"/>
      </a:spcAft>
      <a:defRPr sz="4300" b="1" kern="1200">
        <a:solidFill>
          <a:srgbClr val="FF9900"/>
        </a:solidFill>
        <a:latin typeface="Arial" charset="0"/>
        <a:ea typeface="+mn-ea"/>
        <a:cs typeface="+mn-cs"/>
      </a:defRPr>
    </a:lvl1pPr>
    <a:lvl2pPr marL="457200" algn="ctr" rtl="0" fontAlgn="base">
      <a:spcBef>
        <a:spcPct val="0"/>
      </a:spcBef>
      <a:spcAft>
        <a:spcPct val="0"/>
      </a:spcAft>
      <a:defRPr sz="4300" b="1" kern="1200">
        <a:solidFill>
          <a:srgbClr val="FF9900"/>
        </a:solidFill>
        <a:latin typeface="Arial" charset="0"/>
        <a:ea typeface="+mn-ea"/>
        <a:cs typeface="+mn-cs"/>
      </a:defRPr>
    </a:lvl2pPr>
    <a:lvl3pPr marL="914400" algn="ctr" rtl="0" fontAlgn="base">
      <a:spcBef>
        <a:spcPct val="0"/>
      </a:spcBef>
      <a:spcAft>
        <a:spcPct val="0"/>
      </a:spcAft>
      <a:defRPr sz="4300" b="1" kern="1200">
        <a:solidFill>
          <a:srgbClr val="FF9900"/>
        </a:solidFill>
        <a:latin typeface="Arial" charset="0"/>
        <a:ea typeface="+mn-ea"/>
        <a:cs typeface="+mn-cs"/>
      </a:defRPr>
    </a:lvl3pPr>
    <a:lvl4pPr marL="1371600" algn="ctr" rtl="0" fontAlgn="base">
      <a:spcBef>
        <a:spcPct val="0"/>
      </a:spcBef>
      <a:spcAft>
        <a:spcPct val="0"/>
      </a:spcAft>
      <a:defRPr sz="4300" b="1" kern="1200">
        <a:solidFill>
          <a:srgbClr val="FF9900"/>
        </a:solidFill>
        <a:latin typeface="Arial" charset="0"/>
        <a:ea typeface="+mn-ea"/>
        <a:cs typeface="+mn-cs"/>
      </a:defRPr>
    </a:lvl4pPr>
    <a:lvl5pPr marL="1828800" algn="ctr" rtl="0" fontAlgn="base">
      <a:spcBef>
        <a:spcPct val="0"/>
      </a:spcBef>
      <a:spcAft>
        <a:spcPct val="0"/>
      </a:spcAft>
      <a:defRPr sz="4300" b="1" kern="1200">
        <a:solidFill>
          <a:srgbClr val="FF9900"/>
        </a:solidFill>
        <a:latin typeface="Arial" charset="0"/>
        <a:ea typeface="+mn-ea"/>
        <a:cs typeface="+mn-cs"/>
      </a:defRPr>
    </a:lvl5pPr>
    <a:lvl6pPr marL="2286000" algn="l" defTabSz="914400" rtl="0" eaLnBrk="1" latinLnBrk="0" hangingPunct="1">
      <a:defRPr sz="4300" b="1" kern="1200">
        <a:solidFill>
          <a:srgbClr val="FF9900"/>
        </a:solidFill>
        <a:latin typeface="Arial" charset="0"/>
        <a:ea typeface="+mn-ea"/>
        <a:cs typeface="+mn-cs"/>
      </a:defRPr>
    </a:lvl6pPr>
    <a:lvl7pPr marL="2743200" algn="l" defTabSz="914400" rtl="0" eaLnBrk="1" latinLnBrk="0" hangingPunct="1">
      <a:defRPr sz="4300" b="1" kern="1200">
        <a:solidFill>
          <a:srgbClr val="FF9900"/>
        </a:solidFill>
        <a:latin typeface="Arial" charset="0"/>
        <a:ea typeface="+mn-ea"/>
        <a:cs typeface="+mn-cs"/>
      </a:defRPr>
    </a:lvl7pPr>
    <a:lvl8pPr marL="3200400" algn="l" defTabSz="914400" rtl="0" eaLnBrk="1" latinLnBrk="0" hangingPunct="1">
      <a:defRPr sz="4300" b="1" kern="1200">
        <a:solidFill>
          <a:srgbClr val="FF9900"/>
        </a:solidFill>
        <a:latin typeface="Arial" charset="0"/>
        <a:ea typeface="+mn-ea"/>
        <a:cs typeface="+mn-cs"/>
      </a:defRPr>
    </a:lvl8pPr>
    <a:lvl9pPr marL="3657600" algn="l" defTabSz="914400" rtl="0" eaLnBrk="1" latinLnBrk="0" hangingPunct="1">
      <a:defRPr sz="4300" b="1" kern="1200">
        <a:solidFill>
          <a:srgbClr val="FF9900"/>
        </a:solidFill>
        <a:latin typeface="Arial" charset="0"/>
        <a:ea typeface="+mn-ea"/>
        <a:cs typeface="+mn-cs"/>
      </a:defRPr>
    </a:lvl9pPr>
  </p:defaultTextStyle>
  <p:extLst>
    <p:ext uri="{EFAFB233-063F-42B5-8137-9DF3F51BA10A}">
      <p15:sldGuideLst xmlns="" xmlns:p15="http://schemas.microsoft.com/office/powerpoint/2012/main">
        <p15:guide id="1" orient="horz" pos="10368" userDrawn="1">
          <p15:clr>
            <a:srgbClr val="A4A3A4"/>
          </p15:clr>
        </p15:guide>
        <p15:guide id="2" pos="14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D Boyce" initials="RDB" lastIdx="3" clrIdx="0"/>
  <p:cmAuthor id="1" name="Mathias Brochhause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4F84"/>
    <a:srgbClr val="314A6B"/>
    <a:srgbClr val="082E7A"/>
    <a:srgbClr val="051C4B"/>
    <a:srgbClr val="05234B"/>
    <a:srgbClr val="070268"/>
    <a:srgbClr val="00126A"/>
    <a:srgbClr val="FF9900"/>
    <a:srgbClr val="990000"/>
    <a:srgbClr val="000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05" autoAdjust="0"/>
    <p:restoredTop sz="94575" autoAdjust="0"/>
  </p:normalViewPr>
  <p:slideViewPr>
    <p:cSldViewPr>
      <p:cViewPr>
        <p:scale>
          <a:sx n="25" d="100"/>
          <a:sy n="25" d="100"/>
        </p:scale>
        <p:origin x="-1504" y="-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7" y="18653125"/>
            <a:ext cx="30724475" cy="8413750"/>
          </a:xfrm>
        </p:spPr>
        <p:txBody>
          <a:bodyPr/>
          <a:lstStyle>
            <a:lvl1pPr marL="0" indent="0" algn="ctr">
              <a:buNone/>
              <a:defRPr/>
            </a:lvl1pPr>
            <a:lvl2pPr marL="363879" indent="0" algn="ctr">
              <a:buNone/>
              <a:defRPr/>
            </a:lvl2pPr>
            <a:lvl3pPr marL="727758" indent="0" algn="ctr">
              <a:buNone/>
              <a:defRPr/>
            </a:lvl3pPr>
            <a:lvl4pPr marL="1091638" indent="0" algn="ctr">
              <a:buNone/>
              <a:defRPr/>
            </a:lvl4pPr>
            <a:lvl5pPr marL="1455516" indent="0" algn="ctr">
              <a:buNone/>
              <a:defRPr/>
            </a:lvl5pPr>
            <a:lvl6pPr marL="1819396" indent="0" algn="ctr">
              <a:buNone/>
              <a:defRPr/>
            </a:lvl6pPr>
            <a:lvl7pPr marL="2183274" indent="0" algn="ctr">
              <a:buNone/>
              <a:defRPr/>
            </a:lvl7pPr>
            <a:lvl8pPr marL="2547154" indent="0" algn="ctr">
              <a:buNone/>
              <a:defRPr/>
            </a:lvl8pPr>
            <a:lvl9pPr marL="291103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2" y="1317634"/>
            <a:ext cx="9875838"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8" y="1317634"/>
            <a:ext cx="29475114"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193931" y="7680335"/>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6" y="7680335"/>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193931"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2021806"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51"/>
            <a:ext cx="37307838" cy="6537325"/>
          </a:xfrm>
        </p:spPr>
        <p:txBody>
          <a:bodyPr anchor="t"/>
          <a:lstStyle>
            <a:lvl1pPr algn="l">
              <a:defRPr sz="3183"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7838" cy="7200900"/>
          </a:xfrm>
        </p:spPr>
        <p:txBody>
          <a:bodyPr anchor="b"/>
          <a:lstStyle>
            <a:lvl1pPr marL="0" indent="0">
              <a:buNone/>
              <a:defRPr sz="1592"/>
            </a:lvl1pPr>
            <a:lvl2pPr marL="363879" indent="0">
              <a:buNone/>
              <a:defRPr sz="1433"/>
            </a:lvl2pPr>
            <a:lvl3pPr marL="727758" indent="0">
              <a:buNone/>
              <a:defRPr sz="1273"/>
            </a:lvl3pPr>
            <a:lvl4pPr marL="1091638" indent="0">
              <a:buNone/>
              <a:defRPr sz="1114"/>
            </a:lvl4pPr>
            <a:lvl5pPr marL="1455516" indent="0">
              <a:buNone/>
              <a:defRPr sz="1114"/>
            </a:lvl5pPr>
            <a:lvl6pPr marL="1819396" indent="0">
              <a:buNone/>
              <a:defRPr sz="1114"/>
            </a:lvl6pPr>
            <a:lvl7pPr marL="2183274" indent="0">
              <a:buNone/>
              <a:defRPr sz="1114"/>
            </a:lvl7pPr>
            <a:lvl8pPr marL="2547154" indent="0">
              <a:buNone/>
              <a:defRPr sz="1114"/>
            </a:lvl8pPr>
            <a:lvl9pPr marL="2911033" indent="0">
              <a:buNone/>
              <a:defRPr sz="1114"/>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31" y="7680334"/>
            <a:ext cx="19675475" cy="21726525"/>
          </a:xfrm>
        </p:spPr>
        <p:txBody>
          <a:bodyPr/>
          <a:lstStyle>
            <a:lvl1pPr>
              <a:defRPr sz="2229"/>
            </a:lvl1pPr>
            <a:lvl2pPr>
              <a:defRPr sz="1910"/>
            </a:lvl2pPr>
            <a:lvl3pPr>
              <a:defRPr sz="1592"/>
            </a:lvl3pPr>
            <a:lvl4pPr>
              <a:defRPr sz="1433"/>
            </a:lvl4pPr>
            <a:lvl5pPr>
              <a:defRPr sz="1433"/>
            </a:lvl5pPr>
            <a:lvl6pPr>
              <a:defRPr sz="1433"/>
            </a:lvl6pPr>
            <a:lvl7pPr>
              <a:defRPr sz="1433"/>
            </a:lvl7pPr>
            <a:lvl8pPr>
              <a:defRPr sz="1433"/>
            </a:lvl8pPr>
            <a:lvl9pPr>
              <a:defRPr sz="14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6" y="7680334"/>
            <a:ext cx="19675475" cy="21726525"/>
          </a:xfrm>
        </p:spPr>
        <p:txBody>
          <a:bodyPr/>
          <a:lstStyle>
            <a:lvl1pPr>
              <a:defRPr sz="2229"/>
            </a:lvl1pPr>
            <a:lvl2pPr>
              <a:defRPr sz="1910"/>
            </a:lvl2pPr>
            <a:lvl3pPr>
              <a:defRPr sz="1592"/>
            </a:lvl3pPr>
            <a:lvl4pPr>
              <a:defRPr sz="1433"/>
            </a:lvl4pPr>
            <a:lvl5pPr>
              <a:defRPr sz="1433"/>
            </a:lvl5pPr>
            <a:lvl6pPr>
              <a:defRPr sz="1433"/>
            </a:lvl6pPr>
            <a:lvl7pPr>
              <a:defRPr sz="1433"/>
            </a:lvl7pPr>
            <a:lvl8pPr>
              <a:defRPr sz="1433"/>
            </a:lvl8pPr>
            <a:lvl9pPr>
              <a:defRPr sz="14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87"/>
            <a:ext cx="19392900" cy="3070225"/>
          </a:xfrm>
        </p:spPr>
        <p:txBody>
          <a:bodyPr anchor="b"/>
          <a:lstStyle>
            <a:lvl1pPr marL="0" indent="0">
              <a:buNone/>
              <a:defRPr sz="1910" b="1"/>
            </a:lvl1pPr>
            <a:lvl2pPr marL="363879" indent="0">
              <a:buNone/>
              <a:defRPr sz="1592" b="1"/>
            </a:lvl2pPr>
            <a:lvl3pPr marL="727758" indent="0">
              <a:buNone/>
              <a:defRPr sz="1433" b="1"/>
            </a:lvl3pPr>
            <a:lvl4pPr marL="1091638" indent="0">
              <a:buNone/>
              <a:defRPr sz="1273" b="1"/>
            </a:lvl4pPr>
            <a:lvl5pPr marL="1455516" indent="0">
              <a:buNone/>
              <a:defRPr sz="1273" b="1"/>
            </a:lvl5pPr>
            <a:lvl6pPr marL="1819396" indent="0">
              <a:buNone/>
              <a:defRPr sz="1273" b="1"/>
            </a:lvl6pPr>
            <a:lvl7pPr marL="2183274" indent="0">
              <a:buNone/>
              <a:defRPr sz="1273" b="1"/>
            </a:lvl7pPr>
            <a:lvl8pPr marL="2547154" indent="0">
              <a:buNone/>
              <a:defRPr sz="1273" b="1"/>
            </a:lvl8pPr>
            <a:lvl9pPr marL="2911033" indent="0">
              <a:buNone/>
              <a:defRPr sz="1273" b="1"/>
            </a:lvl9pPr>
          </a:lstStyle>
          <a:p>
            <a:pPr lvl="0"/>
            <a:r>
              <a:rPr lang="en-US" smtClean="0"/>
              <a:t>Click to edit Master text styles</a:t>
            </a:r>
          </a:p>
        </p:txBody>
      </p:sp>
      <p:sp>
        <p:nvSpPr>
          <p:cNvPr id="4" name="Content Placeholder 3"/>
          <p:cNvSpPr>
            <a:spLocks noGrp="1"/>
          </p:cNvSpPr>
          <p:nvPr>
            <p:ph sz="half" idx="2"/>
          </p:nvPr>
        </p:nvSpPr>
        <p:spPr>
          <a:xfrm>
            <a:off x="2193925" y="10439409"/>
            <a:ext cx="19392900" cy="18965863"/>
          </a:xfrm>
        </p:spPr>
        <p:txBody>
          <a:bodyPr/>
          <a:lstStyle>
            <a:lvl1pPr>
              <a:defRPr sz="1910"/>
            </a:lvl1pPr>
            <a:lvl2pPr>
              <a:defRPr sz="1592"/>
            </a:lvl2pPr>
            <a:lvl3pPr>
              <a:defRPr sz="1433"/>
            </a:lvl3pPr>
            <a:lvl4pPr>
              <a:defRPr sz="1273"/>
            </a:lvl4pPr>
            <a:lvl5pPr>
              <a:defRPr sz="1273"/>
            </a:lvl5pPr>
            <a:lvl6pPr>
              <a:defRPr sz="1273"/>
            </a:lvl6pPr>
            <a:lvl7pPr>
              <a:defRPr sz="1273"/>
            </a:lvl7pPr>
            <a:lvl8pPr>
              <a:defRPr sz="1273"/>
            </a:lvl8pPr>
            <a:lvl9pPr>
              <a:defRPr sz="12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9187"/>
            <a:ext cx="19400838" cy="3070225"/>
          </a:xfrm>
        </p:spPr>
        <p:txBody>
          <a:bodyPr anchor="b"/>
          <a:lstStyle>
            <a:lvl1pPr marL="0" indent="0">
              <a:buNone/>
              <a:defRPr sz="1910" b="1"/>
            </a:lvl1pPr>
            <a:lvl2pPr marL="363879" indent="0">
              <a:buNone/>
              <a:defRPr sz="1592" b="1"/>
            </a:lvl2pPr>
            <a:lvl3pPr marL="727758" indent="0">
              <a:buNone/>
              <a:defRPr sz="1433" b="1"/>
            </a:lvl3pPr>
            <a:lvl4pPr marL="1091638" indent="0">
              <a:buNone/>
              <a:defRPr sz="1273" b="1"/>
            </a:lvl4pPr>
            <a:lvl5pPr marL="1455516" indent="0">
              <a:buNone/>
              <a:defRPr sz="1273" b="1"/>
            </a:lvl5pPr>
            <a:lvl6pPr marL="1819396" indent="0">
              <a:buNone/>
              <a:defRPr sz="1273" b="1"/>
            </a:lvl6pPr>
            <a:lvl7pPr marL="2183274" indent="0">
              <a:buNone/>
              <a:defRPr sz="1273" b="1"/>
            </a:lvl7pPr>
            <a:lvl8pPr marL="2547154" indent="0">
              <a:buNone/>
              <a:defRPr sz="1273" b="1"/>
            </a:lvl8pPr>
            <a:lvl9pPr marL="2911033" indent="0">
              <a:buNone/>
              <a:defRPr sz="1273" b="1"/>
            </a:lvl9pPr>
          </a:lstStyle>
          <a:p>
            <a:pPr lvl="0"/>
            <a:r>
              <a:rPr lang="en-US" smtClean="0"/>
              <a:t>Click to edit Master text styles</a:t>
            </a:r>
          </a:p>
        </p:txBody>
      </p:sp>
      <p:sp>
        <p:nvSpPr>
          <p:cNvPr id="6" name="Content Placeholder 5"/>
          <p:cNvSpPr>
            <a:spLocks noGrp="1"/>
          </p:cNvSpPr>
          <p:nvPr>
            <p:ph sz="quarter" idx="4"/>
          </p:nvPr>
        </p:nvSpPr>
        <p:spPr>
          <a:xfrm>
            <a:off x="22296441" y="10439409"/>
            <a:ext cx="19400838" cy="18965863"/>
          </a:xfrm>
        </p:spPr>
        <p:txBody>
          <a:bodyPr/>
          <a:lstStyle>
            <a:lvl1pPr>
              <a:defRPr sz="1910"/>
            </a:lvl1pPr>
            <a:lvl2pPr>
              <a:defRPr sz="1592"/>
            </a:lvl2pPr>
            <a:lvl3pPr>
              <a:defRPr sz="1433"/>
            </a:lvl3pPr>
            <a:lvl4pPr>
              <a:defRPr sz="1273"/>
            </a:lvl4pPr>
            <a:lvl5pPr>
              <a:defRPr sz="1273"/>
            </a:lvl5pPr>
            <a:lvl6pPr>
              <a:defRPr sz="1273"/>
            </a:lvl6pPr>
            <a:lvl7pPr>
              <a:defRPr sz="1273"/>
            </a:lvl7pPr>
            <a:lvl8pPr>
              <a:defRPr sz="1273"/>
            </a:lvl8pPr>
            <a:lvl9pPr>
              <a:defRPr sz="12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1592"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2547"/>
            </a:lvl1pPr>
            <a:lvl2pPr>
              <a:defRPr sz="2229"/>
            </a:lvl2pPr>
            <a:lvl3pPr>
              <a:defRPr sz="1910"/>
            </a:lvl3pPr>
            <a:lvl4pPr>
              <a:defRPr sz="1592"/>
            </a:lvl4pPr>
            <a:lvl5pPr>
              <a:defRPr sz="1592"/>
            </a:lvl5pPr>
            <a:lvl6pPr>
              <a:defRPr sz="1592"/>
            </a:lvl6pPr>
            <a:lvl7pPr>
              <a:defRPr sz="1592"/>
            </a:lvl7pPr>
            <a:lvl8pPr>
              <a:defRPr sz="1592"/>
            </a:lvl8pPr>
            <a:lvl9pPr>
              <a:defRPr sz="15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114"/>
            </a:lvl1pPr>
            <a:lvl2pPr marL="363879" indent="0">
              <a:buNone/>
              <a:defRPr sz="956"/>
            </a:lvl2pPr>
            <a:lvl3pPr marL="727758" indent="0">
              <a:buNone/>
              <a:defRPr sz="796"/>
            </a:lvl3pPr>
            <a:lvl4pPr marL="1091638" indent="0">
              <a:buNone/>
              <a:defRPr sz="716"/>
            </a:lvl4pPr>
            <a:lvl5pPr marL="1455516" indent="0">
              <a:buNone/>
              <a:defRPr sz="716"/>
            </a:lvl5pPr>
            <a:lvl6pPr marL="1819396" indent="0">
              <a:buNone/>
              <a:defRPr sz="716"/>
            </a:lvl6pPr>
            <a:lvl7pPr marL="2183274" indent="0">
              <a:buNone/>
              <a:defRPr sz="716"/>
            </a:lvl7pPr>
            <a:lvl8pPr marL="2547154" indent="0">
              <a:buNone/>
              <a:defRPr sz="716"/>
            </a:lvl8pPr>
            <a:lvl9pPr marL="2911033" indent="0">
              <a:buNone/>
              <a:defRPr sz="716"/>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76"/>
            <a:ext cx="26335038" cy="2720975"/>
          </a:xfrm>
        </p:spPr>
        <p:txBody>
          <a:bodyPr anchor="b"/>
          <a:lstStyle>
            <a:lvl1pPr algn="l">
              <a:defRPr sz="1592"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7"/>
            <a:ext cx="26335038" cy="19750087"/>
          </a:xfrm>
        </p:spPr>
        <p:txBody>
          <a:bodyPr/>
          <a:lstStyle>
            <a:lvl1pPr marL="0" indent="0">
              <a:buNone/>
              <a:defRPr sz="2547"/>
            </a:lvl1pPr>
            <a:lvl2pPr marL="363879" indent="0">
              <a:buNone/>
              <a:defRPr sz="2229"/>
            </a:lvl2pPr>
            <a:lvl3pPr marL="727758" indent="0">
              <a:buNone/>
              <a:defRPr sz="1910"/>
            </a:lvl3pPr>
            <a:lvl4pPr marL="1091638" indent="0">
              <a:buNone/>
              <a:defRPr sz="1592"/>
            </a:lvl4pPr>
            <a:lvl5pPr marL="1455516" indent="0">
              <a:buNone/>
              <a:defRPr sz="1592"/>
            </a:lvl5pPr>
            <a:lvl6pPr marL="1819396" indent="0">
              <a:buNone/>
              <a:defRPr sz="1592"/>
            </a:lvl6pPr>
            <a:lvl7pPr marL="2183274" indent="0">
              <a:buNone/>
              <a:defRPr sz="1592"/>
            </a:lvl7pPr>
            <a:lvl8pPr marL="2547154" indent="0">
              <a:buNone/>
              <a:defRPr sz="1592"/>
            </a:lvl8pPr>
            <a:lvl9pPr marL="2911033" indent="0">
              <a:buNone/>
              <a:defRPr sz="1592"/>
            </a:lvl9pPr>
          </a:lstStyle>
          <a:p>
            <a:pPr lvl="0"/>
            <a:endParaRPr lang="en-US" noProof="0" smtClean="0"/>
          </a:p>
        </p:txBody>
      </p:sp>
      <p:sp>
        <p:nvSpPr>
          <p:cNvPr id="4" name="Text Placeholder 3"/>
          <p:cNvSpPr>
            <a:spLocks noGrp="1"/>
          </p:cNvSpPr>
          <p:nvPr>
            <p:ph type="body" sz="half" idx="2"/>
          </p:nvPr>
        </p:nvSpPr>
        <p:spPr>
          <a:xfrm>
            <a:off x="8602666" y="25763551"/>
            <a:ext cx="26335038" cy="3862387"/>
          </a:xfrm>
        </p:spPr>
        <p:txBody>
          <a:bodyPr/>
          <a:lstStyle>
            <a:lvl1pPr marL="0" indent="0">
              <a:buNone/>
              <a:defRPr sz="1114"/>
            </a:lvl1pPr>
            <a:lvl2pPr marL="363879" indent="0">
              <a:buNone/>
              <a:defRPr sz="956"/>
            </a:lvl2pPr>
            <a:lvl3pPr marL="727758" indent="0">
              <a:buNone/>
              <a:defRPr sz="796"/>
            </a:lvl3pPr>
            <a:lvl4pPr marL="1091638" indent="0">
              <a:buNone/>
              <a:defRPr sz="716"/>
            </a:lvl4pPr>
            <a:lvl5pPr marL="1455516" indent="0">
              <a:buNone/>
              <a:defRPr sz="716"/>
            </a:lvl5pPr>
            <a:lvl6pPr marL="1819396" indent="0">
              <a:buNone/>
              <a:defRPr sz="716"/>
            </a:lvl6pPr>
            <a:lvl7pPr marL="2183274" indent="0">
              <a:buNone/>
              <a:defRPr sz="716"/>
            </a:lvl7pPr>
            <a:lvl8pPr marL="2547154" indent="0">
              <a:buNone/>
              <a:defRPr sz="716"/>
            </a:lvl8pPr>
            <a:lvl9pPr marL="2911033" indent="0">
              <a:buNone/>
              <a:defRPr sz="716"/>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5" y="7680334"/>
            <a:ext cx="39503350" cy="2172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numCol="1" anchor="t" anchorCtr="0" compatLnSpc="1">
            <a:prstTxWarp prst="textNoShape">
              <a:avLst/>
            </a:prstTxWarp>
          </a:bodyPr>
          <a:lstStyle>
            <a:lvl1pPr algn="l" defTabSz="2994421">
              <a:defRPr sz="4536"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numCol="1" anchor="t" anchorCtr="0" compatLnSpc="1">
            <a:prstTxWarp prst="textNoShape">
              <a:avLst/>
            </a:prstTxWarp>
          </a:bodyPr>
          <a:lstStyle>
            <a:lvl1pPr defTabSz="2994421">
              <a:defRPr sz="4536"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numCol="1" anchor="t" anchorCtr="0" compatLnSpc="1">
            <a:prstTxWarp prst="textNoShape">
              <a:avLst/>
            </a:prstTxWarp>
          </a:bodyPr>
          <a:lstStyle>
            <a:lvl1pPr algn="r" defTabSz="2994421">
              <a:defRPr sz="4536" b="0">
                <a:solidFill>
                  <a:schemeClr val="tx1"/>
                </a:solidFill>
                <a:latin typeface="Arial" pitchFamily="34" charset="0"/>
              </a:defRPr>
            </a:lvl1pPr>
          </a:lstStyle>
          <a:p>
            <a:pPr>
              <a:defRPr/>
            </a:pPr>
            <a:fld id="{B42DBB13-E718-4C9A-AC99-89A36AFA8F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94421" rtl="0" eaLnBrk="0" fontAlgn="base" hangingPunct="0">
        <a:spcBef>
          <a:spcPct val="0"/>
        </a:spcBef>
        <a:spcAft>
          <a:spcPct val="0"/>
        </a:spcAft>
        <a:defRPr sz="14485">
          <a:solidFill>
            <a:schemeClr val="tx2"/>
          </a:solidFill>
          <a:latin typeface="+mj-lt"/>
          <a:ea typeface="+mj-ea"/>
          <a:cs typeface="+mj-cs"/>
        </a:defRPr>
      </a:lvl1pPr>
      <a:lvl2pPr algn="ctr" defTabSz="2994421" rtl="0" eaLnBrk="0" fontAlgn="base" hangingPunct="0">
        <a:spcBef>
          <a:spcPct val="0"/>
        </a:spcBef>
        <a:spcAft>
          <a:spcPct val="0"/>
        </a:spcAft>
        <a:defRPr sz="14485">
          <a:solidFill>
            <a:schemeClr val="tx2"/>
          </a:solidFill>
          <a:latin typeface="Arial" pitchFamily="34" charset="0"/>
        </a:defRPr>
      </a:lvl2pPr>
      <a:lvl3pPr algn="ctr" defTabSz="2994421" rtl="0" eaLnBrk="0" fontAlgn="base" hangingPunct="0">
        <a:spcBef>
          <a:spcPct val="0"/>
        </a:spcBef>
        <a:spcAft>
          <a:spcPct val="0"/>
        </a:spcAft>
        <a:defRPr sz="14485">
          <a:solidFill>
            <a:schemeClr val="tx2"/>
          </a:solidFill>
          <a:latin typeface="Arial" pitchFamily="34" charset="0"/>
        </a:defRPr>
      </a:lvl3pPr>
      <a:lvl4pPr algn="ctr" defTabSz="2994421" rtl="0" eaLnBrk="0" fontAlgn="base" hangingPunct="0">
        <a:spcBef>
          <a:spcPct val="0"/>
        </a:spcBef>
        <a:spcAft>
          <a:spcPct val="0"/>
        </a:spcAft>
        <a:defRPr sz="14485">
          <a:solidFill>
            <a:schemeClr val="tx2"/>
          </a:solidFill>
          <a:latin typeface="Arial" pitchFamily="34" charset="0"/>
        </a:defRPr>
      </a:lvl4pPr>
      <a:lvl5pPr algn="ctr" defTabSz="2994421" rtl="0" eaLnBrk="0" fontAlgn="base" hangingPunct="0">
        <a:spcBef>
          <a:spcPct val="0"/>
        </a:spcBef>
        <a:spcAft>
          <a:spcPct val="0"/>
        </a:spcAft>
        <a:defRPr sz="14485">
          <a:solidFill>
            <a:schemeClr val="tx2"/>
          </a:solidFill>
          <a:latin typeface="Arial" pitchFamily="34" charset="0"/>
        </a:defRPr>
      </a:lvl5pPr>
      <a:lvl6pPr marL="363879" algn="ctr" defTabSz="2994421" rtl="0" fontAlgn="base">
        <a:spcBef>
          <a:spcPct val="0"/>
        </a:spcBef>
        <a:spcAft>
          <a:spcPct val="0"/>
        </a:spcAft>
        <a:defRPr sz="14485">
          <a:solidFill>
            <a:schemeClr val="tx2"/>
          </a:solidFill>
          <a:latin typeface="Arial" pitchFamily="34" charset="0"/>
        </a:defRPr>
      </a:lvl6pPr>
      <a:lvl7pPr marL="727758" algn="ctr" defTabSz="2994421" rtl="0" fontAlgn="base">
        <a:spcBef>
          <a:spcPct val="0"/>
        </a:spcBef>
        <a:spcAft>
          <a:spcPct val="0"/>
        </a:spcAft>
        <a:defRPr sz="14485">
          <a:solidFill>
            <a:schemeClr val="tx2"/>
          </a:solidFill>
          <a:latin typeface="Arial" pitchFamily="34" charset="0"/>
        </a:defRPr>
      </a:lvl7pPr>
      <a:lvl8pPr marL="1091638" algn="ctr" defTabSz="2994421" rtl="0" fontAlgn="base">
        <a:spcBef>
          <a:spcPct val="0"/>
        </a:spcBef>
        <a:spcAft>
          <a:spcPct val="0"/>
        </a:spcAft>
        <a:defRPr sz="14485">
          <a:solidFill>
            <a:schemeClr val="tx2"/>
          </a:solidFill>
          <a:latin typeface="Arial" pitchFamily="34" charset="0"/>
        </a:defRPr>
      </a:lvl8pPr>
      <a:lvl9pPr marL="1455516" algn="ctr" defTabSz="2994421" rtl="0" fontAlgn="base">
        <a:spcBef>
          <a:spcPct val="0"/>
        </a:spcBef>
        <a:spcAft>
          <a:spcPct val="0"/>
        </a:spcAft>
        <a:defRPr sz="14485">
          <a:solidFill>
            <a:schemeClr val="tx2"/>
          </a:solidFill>
          <a:latin typeface="Arial" pitchFamily="34" charset="0"/>
        </a:defRPr>
      </a:lvl9pPr>
    </p:titleStyle>
    <p:bodyStyle>
      <a:lvl1pPr marL="1121961" indent="-1121961" algn="l" defTabSz="2994421" rtl="0" eaLnBrk="0" fontAlgn="base" hangingPunct="0">
        <a:spcBef>
          <a:spcPct val="20000"/>
        </a:spcBef>
        <a:spcAft>
          <a:spcPct val="0"/>
        </a:spcAft>
        <a:buChar char="•"/>
        <a:defRPr sz="10505">
          <a:solidFill>
            <a:schemeClr val="tx1"/>
          </a:solidFill>
          <a:latin typeface="+mn-lt"/>
          <a:ea typeface="+mn-ea"/>
          <a:cs typeface="+mn-cs"/>
        </a:defRPr>
      </a:lvl1pPr>
      <a:lvl2pPr marL="2433441" indent="-936231" algn="l" defTabSz="2994421" rtl="0" eaLnBrk="0" fontAlgn="base" hangingPunct="0">
        <a:spcBef>
          <a:spcPct val="20000"/>
        </a:spcBef>
        <a:spcAft>
          <a:spcPct val="0"/>
        </a:spcAft>
        <a:buChar char="–"/>
        <a:defRPr sz="9153">
          <a:solidFill>
            <a:schemeClr val="tx1"/>
          </a:solidFill>
          <a:latin typeface="+mn-lt"/>
        </a:defRPr>
      </a:lvl2pPr>
      <a:lvl3pPr marL="3742395" indent="-747973" algn="l" defTabSz="2994421" rtl="0" eaLnBrk="0" fontAlgn="base" hangingPunct="0">
        <a:spcBef>
          <a:spcPct val="20000"/>
        </a:spcBef>
        <a:spcAft>
          <a:spcPct val="0"/>
        </a:spcAft>
        <a:buChar char="•"/>
        <a:defRPr sz="7879">
          <a:solidFill>
            <a:schemeClr val="tx1"/>
          </a:solidFill>
          <a:latin typeface="+mn-lt"/>
        </a:defRPr>
      </a:lvl3pPr>
      <a:lvl4pPr marL="5239607" indent="-747973" algn="l" defTabSz="2994421" rtl="0" eaLnBrk="0" fontAlgn="base" hangingPunct="0">
        <a:spcBef>
          <a:spcPct val="20000"/>
        </a:spcBef>
        <a:spcAft>
          <a:spcPct val="0"/>
        </a:spcAft>
        <a:buChar char="–"/>
        <a:defRPr sz="6526">
          <a:solidFill>
            <a:schemeClr val="tx1"/>
          </a:solidFill>
          <a:latin typeface="+mn-lt"/>
        </a:defRPr>
      </a:lvl4pPr>
      <a:lvl5pPr marL="6738080" indent="-749238" algn="l" defTabSz="2994421" rtl="0" eaLnBrk="0" fontAlgn="base" hangingPunct="0">
        <a:spcBef>
          <a:spcPct val="20000"/>
        </a:spcBef>
        <a:spcAft>
          <a:spcPct val="0"/>
        </a:spcAft>
        <a:buChar char="»"/>
        <a:defRPr sz="6526">
          <a:solidFill>
            <a:schemeClr val="tx1"/>
          </a:solidFill>
          <a:latin typeface="+mn-lt"/>
        </a:defRPr>
      </a:lvl5pPr>
      <a:lvl6pPr marL="7101959" indent="-749238" algn="l" defTabSz="2994421" rtl="0" fontAlgn="base">
        <a:spcBef>
          <a:spcPct val="20000"/>
        </a:spcBef>
        <a:spcAft>
          <a:spcPct val="0"/>
        </a:spcAft>
        <a:buChar char="»"/>
        <a:defRPr sz="6526">
          <a:solidFill>
            <a:schemeClr val="tx1"/>
          </a:solidFill>
          <a:latin typeface="+mn-lt"/>
        </a:defRPr>
      </a:lvl6pPr>
      <a:lvl7pPr marL="7465839" indent="-749238" algn="l" defTabSz="2994421" rtl="0" fontAlgn="base">
        <a:spcBef>
          <a:spcPct val="20000"/>
        </a:spcBef>
        <a:spcAft>
          <a:spcPct val="0"/>
        </a:spcAft>
        <a:buChar char="»"/>
        <a:defRPr sz="6526">
          <a:solidFill>
            <a:schemeClr val="tx1"/>
          </a:solidFill>
          <a:latin typeface="+mn-lt"/>
        </a:defRPr>
      </a:lvl7pPr>
      <a:lvl8pPr marL="7829717" indent="-749238" algn="l" defTabSz="2994421" rtl="0" fontAlgn="base">
        <a:spcBef>
          <a:spcPct val="20000"/>
        </a:spcBef>
        <a:spcAft>
          <a:spcPct val="0"/>
        </a:spcAft>
        <a:buChar char="»"/>
        <a:defRPr sz="6526">
          <a:solidFill>
            <a:schemeClr val="tx1"/>
          </a:solidFill>
          <a:latin typeface="+mn-lt"/>
        </a:defRPr>
      </a:lvl8pPr>
      <a:lvl9pPr marL="8193597" indent="-749238" algn="l" defTabSz="2994421" rtl="0" fontAlgn="base">
        <a:spcBef>
          <a:spcPct val="20000"/>
        </a:spcBef>
        <a:spcAft>
          <a:spcPct val="0"/>
        </a:spcAft>
        <a:buChar char="»"/>
        <a:defRPr sz="6526">
          <a:solidFill>
            <a:schemeClr val="tx1"/>
          </a:solidFill>
          <a:latin typeface="+mn-lt"/>
        </a:defRPr>
      </a:lvl9pPr>
    </p:bodyStyle>
    <p:otherStyle>
      <a:defPPr>
        <a:defRPr lang="en-US"/>
      </a:defPPr>
      <a:lvl1pPr marL="0" algn="l" defTabSz="727758" rtl="0" eaLnBrk="1" latinLnBrk="0" hangingPunct="1">
        <a:defRPr sz="1433" kern="1200">
          <a:solidFill>
            <a:schemeClr val="tx1"/>
          </a:solidFill>
          <a:latin typeface="+mn-lt"/>
          <a:ea typeface="+mn-ea"/>
          <a:cs typeface="+mn-cs"/>
        </a:defRPr>
      </a:lvl1pPr>
      <a:lvl2pPr marL="363879" algn="l" defTabSz="727758" rtl="0" eaLnBrk="1" latinLnBrk="0" hangingPunct="1">
        <a:defRPr sz="1433" kern="1200">
          <a:solidFill>
            <a:schemeClr val="tx1"/>
          </a:solidFill>
          <a:latin typeface="+mn-lt"/>
          <a:ea typeface="+mn-ea"/>
          <a:cs typeface="+mn-cs"/>
        </a:defRPr>
      </a:lvl2pPr>
      <a:lvl3pPr marL="727758" algn="l" defTabSz="727758" rtl="0" eaLnBrk="1" latinLnBrk="0" hangingPunct="1">
        <a:defRPr sz="1433" kern="1200">
          <a:solidFill>
            <a:schemeClr val="tx1"/>
          </a:solidFill>
          <a:latin typeface="+mn-lt"/>
          <a:ea typeface="+mn-ea"/>
          <a:cs typeface="+mn-cs"/>
        </a:defRPr>
      </a:lvl3pPr>
      <a:lvl4pPr marL="1091638" algn="l" defTabSz="727758" rtl="0" eaLnBrk="1" latinLnBrk="0" hangingPunct="1">
        <a:defRPr sz="1433" kern="1200">
          <a:solidFill>
            <a:schemeClr val="tx1"/>
          </a:solidFill>
          <a:latin typeface="+mn-lt"/>
          <a:ea typeface="+mn-ea"/>
          <a:cs typeface="+mn-cs"/>
        </a:defRPr>
      </a:lvl4pPr>
      <a:lvl5pPr marL="1455516" algn="l" defTabSz="727758" rtl="0" eaLnBrk="1" latinLnBrk="0" hangingPunct="1">
        <a:defRPr sz="1433" kern="1200">
          <a:solidFill>
            <a:schemeClr val="tx1"/>
          </a:solidFill>
          <a:latin typeface="+mn-lt"/>
          <a:ea typeface="+mn-ea"/>
          <a:cs typeface="+mn-cs"/>
        </a:defRPr>
      </a:lvl5pPr>
      <a:lvl6pPr marL="1819396" algn="l" defTabSz="727758" rtl="0" eaLnBrk="1" latinLnBrk="0" hangingPunct="1">
        <a:defRPr sz="1433" kern="1200">
          <a:solidFill>
            <a:schemeClr val="tx1"/>
          </a:solidFill>
          <a:latin typeface="+mn-lt"/>
          <a:ea typeface="+mn-ea"/>
          <a:cs typeface="+mn-cs"/>
        </a:defRPr>
      </a:lvl6pPr>
      <a:lvl7pPr marL="2183274" algn="l" defTabSz="727758" rtl="0" eaLnBrk="1" latinLnBrk="0" hangingPunct="1">
        <a:defRPr sz="1433" kern="1200">
          <a:solidFill>
            <a:schemeClr val="tx1"/>
          </a:solidFill>
          <a:latin typeface="+mn-lt"/>
          <a:ea typeface="+mn-ea"/>
          <a:cs typeface="+mn-cs"/>
        </a:defRPr>
      </a:lvl7pPr>
      <a:lvl8pPr marL="2547154" algn="l" defTabSz="727758" rtl="0" eaLnBrk="1" latinLnBrk="0" hangingPunct="1">
        <a:defRPr sz="1433" kern="1200">
          <a:solidFill>
            <a:schemeClr val="tx1"/>
          </a:solidFill>
          <a:latin typeface="+mn-lt"/>
          <a:ea typeface="+mn-ea"/>
          <a:cs typeface="+mn-cs"/>
        </a:defRPr>
      </a:lvl8pPr>
      <a:lvl9pPr marL="2911033" algn="l" defTabSz="727758" rtl="0" eaLnBrk="1" latinLnBrk="0" hangingPunct="1">
        <a:defRPr sz="14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838200" y="304800"/>
            <a:ext cx="42068262" cy="4740729"/>
          </a:xfrm>
          <a:noFill/>
          <a:ln>
            <a:noFill/>
            <a:miter lim="800000"/>
            <a:headEnd/>
            <a:tailEnd/>
          </a:ln>
        </p:spPr>
        <p:txBody>
          <a:bodyPr/>
          <a:lstStyle/>
          <a:p>
            <a:pPr eaLnBrk="1" hangingPunct="1">
              <a:spcAft>
                <a:spcPts val="1200"/>
              </a:spcAft>
            </a:pPr>
            <a:r>
              <a:rPr lang="en-US" sz="7000" b="1" dirty="0">
                <a:solidFill>
                  <a:schemeClr val="tx1"/>
                </a:solidFill>
              </a:rPr>
              <a:t>Using Semantic Web technology to link potential drug-drug interaction information to biological and biomedical </a:t>
            </a:r>
            <a:r>
              <a:rPr lang="en-US" sz="7000" b="1" dirty="0" smtClean="0">
                <a:solidFill>
                  <a:schemeClr val="tx1"/>
                </a:solidFill>
              </a:rPr>
              <a:t>data</a:t>
            </a:r>
            <a:br>
              <a:rPr lang="en-US" sz="7000" b="1" dirty="0" smtClean="0">
                <a:solidFill>
                  <a:schemeClr val="tx1"/>
                </a:solidFill>
              </a:rPr>
            </a:br>
            <a:r>
              <a:rPr lang="en-US" sz="3000" b="1" dirty="0">
                <a:solidFill>
                  <a:schemeClr val="tx1"/>
                </a:solidFill>
              </a:rPr>
              <a:t/>
            </a:r>
            <a:br>
              <a:rPr lang="en-US" sz="3000" b="1" dirty="0">
                <a:solidFill>
                  <a:schemeClr val="tx1"/>
                </a:solidFill>
              </a:rPr>
            </a:br>
            <a:r>
              <a:rPr lang="en-US" sz="4776" b="1" dirty="0">
                <a:solidFill>
                  <a:schemeClr val="tx1"/>
                </a:solidFill>
              </a:rPr>
              <a:t> </a:t>
            </a:r>
            <a:r>
              <a:rPr lang="en-US" sz="4776" b="1" dirty="0" smtClean="0">
                <a:solidFill>
                  <a:schemeClr val="tx1"/>
                </a:solidFill>
              </a:rPr>
              <a:t>Mathias Brochhausen</a:t>
            </a:r>
            <a:r>
              <a:rPr lang="en-US" sz="4776" b="1" baseline="30000" dirty="0" smtClean="0">
                <a:solidFill>
                  <a:schemeClr val="tx1"/>
                </a:solidFill>
              </a:rPr>
              <a:t>1</a:t>
            </a:r>
            <a:r>
              <a:rPr lang="en-US" sz="4776" b="1" dirty="0">
                <a:solidFill>
                  <a:schemeClr val="tx1"/>
                </a:solidFill>
              </a:rPr>
              <a:t>, </a:t>
            </a:r>
            <a:r>
              <a:rPr lang="en-US" sz="4776" b="1" dirty="0" smtClean="0">
                <a:solidFill>
                  <a:schemeClr val="tx1"/>
                </a:solidFill>
              </a:rPr>
              <a:t>William R. Hogan</a:t>
            </a:r>
            <a:r>
              <a:rPr lang="en-US" sz="4776" b="1" baseline="30000" dirty="0" smtClean="0">
                <a:solidFill>
                  <a:schemeClr val="tx1"/>
                </a:solidFill>
              </a:rPr>
              <a:t>2</a:t>
            </a:r>
            <a:r>
              <a:rPr lang="en-US" sz="4776" b="1" dirty="0">
                <a:solidFill>
                  <a:schemeClr val="tx1"/>
                </a:solidFill>
              </a:rPr>
              <a:t>, </a:t>
            </a:r>
            <a:r>
              <a:rPr lang="en-US" sz="4776" b="1" dirty="0" smtClean="0">
                <a:solidFill>
                  <a:schemeClr val="tx1"/>
                </a:solidFill>
              </a:rPr>
              <a:t>Philip E. Empey</a:t>
            </a:r>
            <a:r>
              <a:rPr lang="en-US" sz="4776" b="1" baseline="30000" dirty="0" smtClean="0">
                <a:solidFill>
                  <a:schemeClr val="tx1"/>
                </a:solidFill>
              </a:rPr>
              <a:t>3</a:t>
            </a:r>
            <a:r>
              <a:rPr lang="en-US" sz="4776" b="1" dirty="0">
                <a:solidFill>
                  <a:schemeClr val="tx1"/>
                </a:solidFill>
              </a:rPr>
              <a:t>, </a:t>
            </a:r>
            <a:r>
              <a:rPr lang="en-US" sz="4776" b="1" dirty="0" smtClean="0">
                <a:solidFill>
                  <a:schemeClr val="tx1"/>
                </a:solidFill>
              </a:rPr>
              <a:t>Daniel C. Malone</a:t>
            </a:r>
            <a:r>
              <a:rPr lang="en-US" sz="4776" b="1" baseline="30000" dirty="0" smtClean="0">
                <a:solidFill>
                  <a:schemeClr val="tx1"/>
                </a:solidFill>
              </a:rPr>
              <a:t>4</a:t>
            </a:r>
            <a:r>
              <a:rPr lang="en-US" sz="4776" b="1" dirty="0">
                <a:solidFill>
                  <a:schemeClr val="tx1"/>
                </a:solidFill>
              </a:rPr>
              <a:t>, </a:t>
            </a:r>
            <a:r>
              <a:rPr lang="en-US" sz="4776" b="1" dirty="0" smtClean="0">
                <a:solidFill>
                  <a:schemeClr val="tx1"/>
                </a:solidFill>
              </a:rPr>
              <a:t>Richard </a:t>
            </a:r>
            <a:r>
              <a:rPr lang="en-US" sz="4776" b="1" dirty="0">
                <a:solidFill>
                  <a:schemeClr val="tx1"/>
                </a:solidFill>
              </a:rPr>
              <a:t>D. </a:t>
            </a:r>
            <a:r>
              <a:rPr lang="en-US" sz="4776" b="1" dirty="0" smtClean="0">
                <a:solidFill>
                  <a:schemeClr val="tx1"/>
                </a:solidFill>
              </a:rPr>
              <a:t>Boyce</a:t>
            </a:r>
            <a:r>
              <a:rPr lang="en-US" sz="4776" b="1" baseline="30000" dirty="0" smtClean="0">
                <a:solidFill>
                  <a:schemeClr val="tx1"/>
                </a:solidFill>
              </a:rPr>
              <a:t>3</a:t>
            </a:r>
            <a:r>
              <a:rPr lang="en-US" sz="3183" b="1" dirty="0">
                <a:solidFill>
                  <a:schemeClr val="tx1"/>
                </a:solidFill>
              </a:rPr>
              <a:t/>
            </a:r>
            <a:br>
              <a:rPr lang="en-US" sz="3183" b="1" dirty="0">
                <a:solidFill>
                  <a:schemeClr val="tx1"/>
                </a:solidFill>
              </a:rPr>
            </a:br>
            <a:r>
              <a:rPr lang="en-US" sz="3183" i="1" baseline="30000" dirty="0" smtClean="0">
                <a:solidFill>
                  <a:schemeClr val="tx1"/>
                </a:solidFill>
              </a:rPr>
              <a:t>1</a:t>
            </a:r>
            <a:r>
              <a:rPr lang="en-US" sz="3183" i="1" dirty="0" smtClean="0">
                <a:solidFill>
                  <a:schemeClr val="tx1"/>
                </a:solidFill>
              </a:rPr>
              <a:t>University of Arkansas for Medical Sciences, Little Rock, AR; </a:t>
            </a:r>
            <a:r>
              <a:rPr lang="en-US" sz="3183" i="1" baseline="30000" dirty="0" smtClean="0">
                <a:solidFill>
                  <a:schemeClr val="tx1"/>
                </a:solidFill>
              </a:rPr>
              <a:t>2</a:t>
            </a:r>
            <a:r>
              <a:rPr lang="en-US" sz="3183" i="1" dirty="0" smtClean="0">
                <a:solidFill>
                  <a:schemeClr val="tx1"/>
                </a:solidFill>
              </a:rPr>
              <a:t>University of Florida, Gainesville, FL; </a:t>
            </a:r>
            <a:r>
              <a:rPr lang="en-US" sz="3183" i="1" baseline="30000" dirty="0">
                <a:solidFill>
                  <a:schemeClr val="tx1"/>
                </a:solidFill>
              </a:rPr>
              <a:t>3</a:t>
            </a:r>
            <a:r>
              <a:rPr lang="en-US" sz="3183" i="1" dirty="0">
                <a:solidFill>
                  <a:schemeClr val="tx1"/>
                </a:solidFill>
              </a:rPr>
              <a:t>University of Pittsburgh, Pittsburgh, PA</a:t>
            </a:r>
            <a:r>
              <a:rPr lang="en-US" sz="3183" i="1" dirty="0" smtClean="0">
                <a:solidFill>
                  <a:schemeClr val="tx1"/>
                </a:solidFill>
              </a:rPr>
              <a:t>;</a:t>
            </a:r>
            <a:r>
              <a:rPr lang="en-US" sz="3183" i="1" baseline="30000" dirty="0">
                <a:solidFill>
                  <a:schemeClr val="tx1"/>
                </a:solidFill>
              </a:rPr>
              <a:t> </a:t>
            </a:r>
            <a:r>
              <a:rPr lang="en-US" sz="3183" i="1" baseline="30000" dirty="0" smtClean="0">
                <a:solidFill>
                  <a:schemeClr val="tx1"/>
                </a:solidFill>
              </a:rPr>
              <a:t> 4</a:t>
            </a:r>
            <a:r>
              <a:rPr lang="en-US" sz="3183" i="1" dirty="0" smtClean="0">
                <a:solidFill>
                  <a:schemeClr val="tx1"/>
                </a:solidFill>
              </a:rPr>
              <a:t>University of </a:t>
            </a:r>
            <a:r>
              <a:rPr lang="en-US" sz="3183" i="1" dirty="0" err="1" smtClean="0">
                <a:solidFill>
                  <a:schemeClr val="tx1"/>
                </a:solidFill>
              </a:rPr>
              <a:t>Arizona,Tucson</a:t>
            </a:r>
            <a:r>
              <a:rPr lang="en-US" sz="3183" i="1" dirty="0" smtClean="0">
                <a:solidFill>
                  <a:schemeClr val="tx1"/>
                </a:solidFill>
              </a:rPr>
              <a:t>, AZ </a:t>
            </a:r>
            <a:endParaRPr lang="en-US" sz="3183" i="1" dirty="0">
              <a:solidFill>
                <a:schemeClr val="tx1"/>
              </a:solidFill>
            </a:endParaRPr>
          </a:p>
        </p:txBody>
      </p:sp>
      <p:sp>
        <p:nvSpPr>
          <p:cNvPr id="2150" name="Text Box 161"/>
          <p:cNvSpPr txBox="1">
            <a:spLocks noChangeArrowheads="1"/>
          </p:cNvSpPr>
          <p:nvPr/>
        </p:nvSpPr>
        <p:spPr bwMode="auto">
          <a:xfrm>
            <a:off x="32746502" y="7890773"/>
            <a:ext cx="2239347" cy="45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endParaRPr lang="en-US" sz="2387" b="0">
              <a:solidFill>
                <a:schemeClr val="tx1"/>
              </a:solidFill>
            </a:endParaRPr>
          </a:p>
        </p:txBody>
      </p:sp>
      <p:sp>
        <p:nvSpPr>
          <p:cNvPr id="2155" name="Rectangle 167"/>
          <p:cNvSpPr>
            <a:spLocks noChangeArrowheads="1"/>
          </p:cNvSpPr>
          <p:nvPr/>
        </p:nvSpPr>
        <p:spPr bwMode="auto">
          <a:xfrm>
            <a:off x="1281646" y="5410200"/>
            <a:ext cx="9113061" cy="1091682"/>
          </a:xfrm>
          <a:prstGeom prst="rect">
            <a:avLst/>
          </a:prstGeom>
          <a:gradFill>
            <a:gsLst>
              <a:gs pos="0">
                <a:schemeClr val="bg1">
                  <a:lumMod val="85000"/>
                </a:schemeClr>
              </a:gs>
              <a:gs pos="50000">
                <a:schemeClr val="bg1">
                  <a:lumMod val="85000"/>
                </a:schemeClr>
              </a:gs>
              <a:gs pos="100000">
                <a:schemeClr val="bg1">
                  <a:lumMod val="85000"/>
                </a:schemeClr>
              </a:gs>
            </a:gsLst>
            <a:lin ang="5400000" scaled="1"/>
          </a:gradFill>
          <a:ln w="9525">
            <a:solidFill>
              <a:schemeClr val="tx1"/>
            </a:solidFill>
            <a:miter lim="800000"/>
            <a:headEnd/>
            <a:tailEnd/>
          </a:ln>
          <a:effectLst/>
        </p:spPr>
        <p:txBody>
          <a:bodyPr wrap="none" lIns="109168" tIns="54584" rIns="109168" bIns="54584" anchor="ctr"/>
          <a:lstStyle/>
          <a:p>
            <a:pPr defTabSz="2994421"/>
            <a:r>
              <a:rPr lang="en-US" sz="3423" dirty="0">
                <a:solidFill>
                  <a:schemeClr val="tx1"/>
                </a:solidFill>
              </a:rPr>
              <a:t>Introduction</a:t>
            </a:r>
          </a:p>
        </p:txBody>
      </p:sp>
      <p:sp>
        <p:nvSpPr>
          <p:cNvPr id="2156" name="Text Box 168"/>
          <p:cNvSpPr txBox="1">
            <a:spLocks noChangeArrowheads="1"/>
          </p:cNvSpPr>
          <p:nvPr/>
        </p:nvSpPr>
        <p:spPr bwMode="auto">
          <a:xfrm>
            <a:off x="1281645" y="6835097"/>
            <a:ext cx="8919166" cy="13960179"/>
          </a:xfrm>
          <a:prstGeom prst="rect">
            <a:avLst/>
          </a:prstGeom>
          <a:noFill/>
          <a:ln>
            <a:noFill/>
          </a:ln>
          <a:effectLst/>
          <a:extLst>
            <a:ext uri="{909E8E84-426E-40dd-AFC4-6F175D3DCCD1}">
              <a14:hiddenFill xmlns:a14="http://schemas.microsoft.com/office/drawing/2010/main">
                <a:gradFill rotWithShape="1">
                  <a:gsLst>
                    <a:gs pos="0">
                      <a:srgbClr val="800000"/>
                    </a:gs>
                    <a:gs pos="50000">
                      <a:srgbClr val="A14343"/>
                    </a:gs>
                    <a:gs pos="100000">
                      <a:srgbClr val="8000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9168" tIns="54584" rIns="109168" bIns="54584">
            <a:spAutoFit/>
          </a:bodyPr>
          <a:lstStyle>
            <a:lvl1pPr defTabSz="3762375" eaLnBrk="0" hangingPunct="0">
              <a:defRPr sz="4300" b="1">
                <a:solidFill>
                  <a:srgbClr val="FF9900"/>
                </a:solidFill>
                <a:latin typeface="Arial" charset="0"/>
              </a:defRPr>
            </a:lvl1pPr>
            <a:lvl2pPr marL="742950" indent="-285750" defTabSz="3762375" eaLnBrk="0" hangingPunct="0">
              <a:defRPr sz="4300" b="1">
                <a:solidFill>
                  <a:srgbClr val="FF9900"/>
                </a:solidFill>
                <a:latin typeface="Arial" charset="0"/>
              </a:defRPr>
            </a:lvl2pPr>
            <a:lvl3pPr marL="1143000" indent="-228600" defTabSz="3762375" eaLnBrk="0" hangingPunct="0">
              <a:defRPr sz="4300" b="1">
                <a:solidFill>
                  <a:srgbClr val="FF9900"/>
                </a:solidFill>
                <a:latin typeface="Arial" charset="0"/>
              </a:defRPr>
            </a:lvl3pPr>
            <a:lvl4pPr marL="1600200" indent="-228600" defTabSz="3762375" eaLnBrk="0" hangingPunct="0">
              <a:defRPr sz="4300" b="1">
                <a:solidFill>
                  <a:srgbClr val="FF9900"/>
                </a:solidFill>
                <a:latin typeface="Arial" charset="0"/>
              </a:defRPr>
            </a:lvl4pPr>
            <a:lvl5pPr marL="2057400" indent="-228600" defTabSz="3762375" eaLnBrk="0" hangingPunct="0">
              <a:defRPr sz="4300" b="1">
                <a:solidFill>
                  <a:srgbClr val="FF9900"/>
                </a:solidFill>
                <a:latin typeface="Arial" charset="0"/>
              </a:defRPr>
            </a:lvl5pPr>
            <a:lvl6pPr marL="2514600" indent="-228600" algn="ctr" defTabSz="3762375" eaLnBrk="0" fontAlgn="base" hangingPunct="0">
              <a:spcBef>
                <a:spcPct val="0"/>
              </a:spcBef>
              <a:spcAft>
                <a:spcPct val="0"/>
              </a:spcAft>
              <a:defRPr sz="4300" b="1">
                <a:solidFill>
                  <a:srgbClr val="FF9900"/>
                </a:solidFill>
                <a:latin typeface="Arial" charset="0"/>
              </a:defRPr>
            </a:lvl6pPr>
            <a:lvl7pPr marL="2971800" indent="-228600" algn="ctr" defTabSz="3762375" eaLnBrk="0" fontAlgn="base" hangingPunct="0">
              <a:spcBef>
                <a:spcPct val="0"/>
              </a:spcBef>
              <a:spcAft>
                <a:spcPct val="0"/>
              </a:spcAft>
              <a:defRPr sz="4300" b="1">
                <a:solidFill>
                  <a:srgbClr val="FF9900"/>
                </a:solidFill>
                <a:latin typeface="Arial" charset="0"/>
              </a:defRPr>
            </a:lvl7pPr>
            <a:lvl8pPr marL="3429000" indent="-228600" algn="ctr" defTabSz="3762375" eaLnBrk="0" fontAlgn="base" hangingPunct="0">
              <a:spcBef>
                <a:spcPct val="0"/>
              </a:spcBef>
              <a:spcAft>
                <a:spcPct val="0"/>
              </a:spcAft>
              <a:defRPr sz="4300" b="1">
                <a:solidFill>
                  <a:srgbClr val="FF9900"/>
                </a:solidFill>
                <a:latin typeface="Arial" charset="0"/>
              </a:defRPr>
            </a:lvl8pPr>
            <a:lvl9pPr marL="3886200" indent="-228600" algn="ctr" defTabSz="3762375" eaLnBrk="0" fontAlgn="base" hangingPunct="0">
              <a:spcBef>
                <a:spcPct val="0"/>
              </a:spcBef>
              <a:spcAft>
                <a:spcPct val="0"/>
              </a:spcAft>
              <a:defRPr sz="4300" b="1">
                <a:solidFill>
                  <a:srgbClr val="FF9900"/>
                </a:solidFill>
                <a:latin typeface="Arial" charset="0"/>
              </a:defRPr>
            </a:lvl9pPr>
          </a:lstStyle>
          <a:p>
            <a:pPr algn="just"/>
            <a:r>
              <a:rPr lang="en-US" sz="3000" b="0" dirty="0">
                <a:solidFill>
                  <a:srgbClr val="000000"/>
                </a:solidFill>
              </a:rPr>
              <a:t>Potential drug-drug interactions (PDDIs) are a significant cause of preventable drug related harm [1]. Current information resources designed for clinicians are incomplete and lack agreement [2]. To address these limitations, we propose a new PDDI knowledge representation paradigm. The new foundational representation focuses on the actual material entities and processes referenced by PDDI evidence and claims. It is designed to enable integration of clinically-oriented PDDI information with basic biological information about chemical and pharmacological mechanisms. </a:t>
            </a:r>
            <a:r>
              <a:rPr lang="en-US" sz="3000" b="0" dirty="0" smtClean="0">
                <a:solidFill>
                  <a:srgbClr val="000000"/>
                </a:solidFill>
              </a:rPr>
              <a:t>The goal of the representation is to </a:t>
            </a:r>
            <a:r>
              <a:rPr lang="en-US" sz="3000" b="0" dirty="0">
                <a:solidFill>
                  <a:srgbClr val="000000"/>
                </a:solidFill>
              </a:rPr>
              <a:t>help information systems to better meet the information needs of persons who synthesize PDDI information into knowledge resources</a:t>
            </a:r>
            <a:r>
              <a:rPr lang="en-US" sz="3000" b="0" dirty="0" smtClean="0">
                <a:solidFill>
                  <a:srgbClr val="000000"/>
                </a:solidFill>
              </a:rPr>
              <a:t>.</a:t>
            </a:r>
          </a:p>
          <a:p>
            <a:pPr algn="just"/>
            <a:endParaRPr lang="en-US" sz="3000" b="0" dirty="0">
              <a:solidFill>
                <a:srgbClr val="000000"/>
              </a:solidFill>
            </a:endParaRPr>
          </a:p>
          <a:p>
            <a:pPr algn="just"/>
            <a:r>
              <a:rPr lang="en-US" sz="3000" b="0" dirty="0" smtClean="0">
                <a:solidFill>
                  <a:srgbClr val="000000"/>
                </a:solidFill>
              </a:rPr>
              <a:t>The </a:t>
            </a:r>
            <a:r>
              <a:rPr lang="en-US" sz="3000" b="0" dirty="0">
                <a:solidFill>
                  <a:srgbClr val="000000"/>
                </a:solidFill>
              </a:rPr>
              <a:t>new ontology is called the Drug-drug Interaction and Drug-drug Evidence Ontology (DIDEO</a:t>
            </a:r>
            <a:r>
              <a:rPr lang="en-US" sz="3000" b="0" dirty="0" smtClean="0">
                <a:solidFill>
                  <a:srgbClr val="000000"/>
                </a:solidFill>
              </a:rPr>
              <a:t>) and is implemented </a:t>
            </a:r>
            <a:r>
              <a:rPr lang="en-US" sz="3000" b="0" dirty="0">
                <a:solidFill>
                  <a:srgbClr val="000000"/>
                </a:solidFill>
              </a:rPr>
              <a:t>in Web Ontology Language (OWL2) [http://www.w3.org/TR/owl2-primer]. The basic ontological commitments and main features of DIDEO have been described in Brochhausen </a:t>
            </a:r>
            <a:r>
              <a:rPr lang="en-US" sz="3000" b="0" i="1" dirty="0">
                <a:solidFill>
                  <a:srgbClr val="000000"/>
                </a:solidFill>
              </a:rPr>
              <a:t>et al.</a:t>
            </a:r>
            <a:r>
              <a:rPr lang="en-US" sz="3000" b="0" dirty="0">
                <a:solidFill>
                  <a:srgbClr val="000000"/>
                </a:solidFill>
              </a:rPr>
              <a:t> [3]. </a:t>
            </a:r>
            <a:r>
              <a:rPr lang="en-US" sz="3000" b="0" dirty="0" smtClean="0">
                <a:solidFill>
                  <a:srgbClr val="000000"/>
                </a:solidFill>
              </a:rPr>
              <a:t>This </a:t>
            </a:r>
            <a:r>
              <a:rPr lang="en-US" sz="3000" b="0" dirty="0">
                <a:solidFill>
                  <a:srgbClr val="000000"/>
                </a:solidFill>
              </a:rPr>
              <a:t>poster shows how DIDEO enables linking drug-drug interaction information to biological and biomedical data annotated with widely used biomedical ontologies, such as the Protein Ontology (PRO) [4] in a way that is highly relevant to the use cases underlying our project. </a:t>
            </a:r>
          </a:p>
        </p:txBody>
      </p:sp>
      <p:sp>
        <p:nvSpPr>
          <p:cNvPr id="2157" name="Text Box 170"/>
          <p:cNvSpPr txBox="1">
            <a:spLocks noChangeArrowheads="1"/>
          </p:cNvSpPr>
          <p:nvPr/>
        </p:nvSpPr>
        <p:spPr bwMode="auto">
          <a:xfrm>
            <a:off x="11125200" y="5410200"/>
            <a:ext cx="9067800" cy="9805196"/>
          </a:xfrm>
          <a:prstGeom prst="rect">
            <a:avLst/>
          </a:prstGeom>
          <a:noFill/>
          <a:ln>
            <a:noFill/>
          </a:ln>
          <a:effectLst/>
          <a:extLst>
            <a:ext uri="{909E8E84-426E-40dd-AFC4-6F175D3DCCD1}">
              <a14:hiddenFill xmlns:a14="http://schemas.microsoft.com/office/drawing/2010/main">
                <a:gradFill rotWithShape="1">
                  <a:gsLst>
                    <a:gs pos="0">
                      <a:srgbClr val="800000"/>
                    </a:gs>
                    <a:gs pos="50000">
                      <a:srgbClr val="A14343"/>
                    </a:gs>
                    <a:gs pos="100000">
                      <a:srgbClr val="800000"/>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9168" tIns="54584" rIns="109168" bIns="54584">
            <a:spAutoFit/>
          </a:bodyPr>
          <a:lstStyle>
            <a:lvl1pPr defTabSz="3762375" eaLnBrk="0" hangingPunct="0">
              <a:defRPr sz="4300" b="1">
                <a:solidFill>
                  <a:srgbClr val="FF9900"/>
                </a:solidFill>
                <a:latin typeface="Arial" charset="0"/>
              </a:defRPr>
            </a:lvl1pPr>
            <a:lvl2pPr marL="742950" indent="-285750" defTabSz="3762375" eaLnBrk="0" hangingPunct="0">
              <a:defRPr sz="4300" b="1">
                <a:solidFill>
                  <a:srgbClr val="FF9900"/>
                </a:solidFill>
                <a:latin typeface="Arial" charset="0"/>
              </a:defRPr>
            </a:lvl2pPr>
            <a:lvl3pPr marL="1143000" indent="-228600" defTabSz="3762375" eaLnBrk="0" hangingPunct="0">
              <a:defRPr sz="4300" b="1">
                <a:solidFill>
                  <a:srgbClr val="FF9900"/>
                </a:solidFill>
                <a:latin typeface="Arial" charset="0"/>
              </a:defRPr>
            </a:lvl3pPr>
            <a:lvl4pPr marL="1600200" indent="-228600" defTabSz="3762375" eaLnBrk="0" hangingPunct="0">
              <a:defRPr sz="4300" b="1">
                <a:solidFill>
                  <a:srgbClr val="FF9900"/>
                </a:solidFill>
                <a:latin typeface="Arial" charset="0"/>
              </a:defRPr>
            </a:lvl4pPr>
            <a:lvl5pPr marL="2057400" indent="-228600" defTabSz="3762375" eaLnBrk="0" hangingPunct="0">
              <a:defRPr sz="4300" b="1">
                <a:solidFill>
                  <a:srgbClr val="FF9900"/>
                </a:solidFill>
                <a:latin typeface="Arial" charset="0"/>
              </a:defRPr>
            </a:lvl5pPr>
            <a:lvl6pPr marL="2514600" indent="-228600" algn="ctr" defTabSz="3762375" eaLnBrk="0" fontAlgn="base" hangingPunct="0">
              <a:spcBef>
                <a:spcPct val="0"/>
              </a:spcBef>
              <a:spcAft>
                <a:spcPct val="0"/>
              </a:spcAft>
              <a:defRPr sz="4300" b="1">
                <a:solidFill>
                  <a:srgbClr val="FF9900"/>
                </a:solidFill>
                <a:latin typeface="Arial" charset="0"/>
              </a:defRPr>
            </a:lvl6pPr>
            <a:lvl7pPr marL="2971800" indent="-228600" algn="ctr" defTabSz="3762375" eaLnBrk="0" fontAlgn="base" hangingPunct="0">
              <a:spcBef>
                <a:spcPct val="0"/>
              </a:spcBef>
              <a:spcAft>
                <a:spcPct val="0"/>
              </a:spcAft>
              <a:defRPr sz="4300" b="1">
                <a:solidFill>
                  <a:srgbClr val="FF9900"/>
                </a:solidFill>
                <a:latin typeface="Arial" charset="0"/>
              </a:defRPr>
            </a:lvl7pPr>
            <a:lvl8pPr marL="3429000" indent="-228600" algn="ctr" defTabSz="3762375" eaLnBrk="0" fontAlgn="base" hangingPunct="0">
              <a:spcBef>
                <a:spcPct val="0"/>
              </a:spcBef>
              <a:spcAft>
                <a:spcPct val="0"/>
              </a:spcAft>
              <a:defRPr sz="4300" b="1">
                <a:solidFill>
                  <a:srgbClr val="FF9900"/>
                </a:solidFill>
                <a:latin typeface="Arial" charset="0"/>
              </a:defRPr>
            </a:lvl8pPr>
            <a:lvl9pPr marL="3886200" indent="-228600" algn="ctr" defTabSz="3762375" eaLnBrk="0" fontAlgn="base" hangingPunct="0">
              <a:spcBef>
                <a:spcPct val="0"/>
              </a:spcBef>
              <a:spcAft>
                <a:spcPct val="0"/>
              </a:spcAft>
              <a:defRPr sz="4300" b="1">
                <a:solidFill>
                  <a:srgbClr val="FF9900"/>
                </a:solidFill>
                <a:latin typeface="Arial" charset="0"/>
              </a:defRPr>
            </a:lvl9pPr>
          </a:lstStyle>
          <a:p>
            <a:pPr marL="514350" indent="-514350" algn="just">
              <a:buFont typeface="Wingdings" charset="2"/>
              <a:buAutoNum type="arabicPlain" startAt="2"/>
            </a:pPr>
            <a:r>
              <a:rPr lang="en-US" sz="3000" b="0" i="1" dirty="0" smtClean="0">
                <a:solidFill>
                  <a:schemeClr val="tx1"/>
                </a:solidFill>
              </a:rPr>
              <a:t>Does </a:t>
            </a:r>
            <a:r>
              <a:rPr lang="en-US" sz="3000" b="0" i="1" dirty="0">
                <a:solidFill>
                  <a:schemeClr val="tx1"/>
                </a:solidFill>
              </a:rPr>
              <a:t>the medication, in the intended form of administration, inhibit or induce the action of one or more proteins responsible for the membrane-transport of any drug, d, and does d have a Narrow Therapeutic Index (NTI)?</a:t>
            </a:r>
            <a:r>
              <a:rPr lang="en-US" sz="3000" b="0" i="1" dirty="0"/>
              <a:t> </a:t>
            </a:r>
            <a:endParaRPr lang="en-US" sz="3000" b="0" i="1" dirty="0" smtClean="0"/>
          </a:p>
          <a:p>
            <a:pPr marL="514350" indent="-514350" algn="just">
              <a:buFont typeface="Wingdings" charset="2"/>
              <a:buAutoNum type="arabicPlain" startAt="2"/>
            </a:pPr>
            <a:r>
              <a:rPr lang="en-US" sz="3000" b="0" i="1" dirty="0" smtClean="0">
                <a:solidFill>
                  <a:schemeClr val="tx1"/>
                </a:solidFill>
              </a:rPr>
              <a:t>If </a:t>
            </a:r>
            <a:r>
              <a:rPr lang="en-US" sz="3000" b="0" i="1" dirty="0">
                <a:solidFill>
                  <a:schemeClr val="tx1"/>
                </a:solidFill>
              </a:rPr>
              <a:t>a PDDI is possible based on physiological and biological mechanisms, is there evidence of PDDIs occurring for other drugs by similar mechanisms? In other words, is there evidence that drugs which undergo similar metabolic or physiologic processes (e.g. metabolized to the same degree by the same enzyme which is being modulated) were involved in PDDIs?</a:t>
            </a:r>
            <a:r>
              <a:rPr lang="en-US" sz="3000" b="0" i="1" dirty="0"/>
              <a:t> </a:t>
            </a:r>
          </a:p>
          <a:p>
            <a:pPr algn="l"/>
            <a:endParaRPr lang="en-US" sz="3000" b="0" dirty="0"/>
          </a:p>
          <a:p>
            <a:pPr algn="just"/>
            <a:r>
              <a:rPr lang="en-US" sz="3000" b="0" dirty="0" smtClean="0">
                <a:solidFill>
                  <a:srgbClr val="000000"/>
                </a:solidFill>
              </a:rPr>
              <a:t>For examples of target PDDIs, we </a:t>
            </a:r>
            <a:r>
              <a:rPr lang="en-US" sz="3000" b="0" dirty="0">
                <a:solidFill>
                  <a:srgbClr val="000000"/>
                </a:solidFill>
              </a:rPr>
              <a:t>annotate </a:t>
            </a:r>
            <a:r>
              <a:rPr lang="en-US" sz="3000" b="0" dirty="0" smtClean="0">
                <a:solidFill>
                  <a:srgbClr val="000000"/>
                </a:solidFill>
              </a:rPr>
              <a:t>all </a:t>
            </a:r>
            <a:r>
              <a:rPr lang="en-US" sz="3000" b="0" dirty="0">
                <a:solidFill>
                  <a:srgbClr val="000000"/>
                </a:solidFill>
              </a:rPr>
              <a:t>drug ingredients and their families with </a:t>
            </a:r>
            <a:r>
              <a:rPr lang="en-US" sz="3000" b="0" dirty="0" err="1">
                <a:solidFill>
                  <a:srgbClr val="000000"/>
                </a:solidFill>
              </a:rPr>
              <a:t>ChEBI</a:t>
            </a:r>
            <a:r>
              <a:rPr lang="en-US" sz="3000" b="0" dirty="0">
                <a:solidFill>
                  <a:srgbClr val="000000"/>
                </a:solidFill>
              </a:rPr>
              <a:t> [7] URIs and the proteins with its PRO URI. While these annotations have been done manually at first; the development of scripts to automate this process is underway. In addition, each PDDI alert gets assigned a </a:t>
            </a:r>
            <a:r>
              <a:rPr lang="en-US" sz="3000" b="0" dirty="0" smtClean="0">
                <a:solidFill>
                  <a:srgbClr val="000000"/>
                </a:solidFill>
              </a:rPr>
              <a:t>URI</a:t>
            </a:r>
            <a:r>
              <a:rPr lang="en-US" sz="3000" b="0" dirty="0">
                <a:solidFill>
                  <a:srgbClr val="000000"/>
                </a:solidFill>
              </a:rPr>
              <a:t>.</a:t>
            </a:r>
          </a:p>
        </p:txBody>
      </p:sp>
      <p:cxnSp>
        <p:nvCxnSpPr>
          <p:cNvPr id="2048" name="Straight Connector 2047"/>
          <p:cNvCxnSpPr/>
          <p:nvPr/>
        </p:nvCxnSpPr>
        <p:spPr bwMode="auto">
          <a:xfrm flipV="1">
            <a:off x="0" y="4876800"/>
            <a:ext cx="43891200" cy="54037"/>
          </a:xfrm>
          <a:prstGeom prst="line">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163"/>
          <p:cNvSpPr>
            <a:spLocks noChangeArrowheads="1"/>
          </p:cNvSpPr>
          <p:nvPr/>
        </p:nvSpPr>
        <p:spPr bwMode="auto">
          <a:xfrm>
            <a:off x="1143000" y="21412200"/>
            <a:ext cx="9067800" cy="1091682"/>
          </a:xfrm>
          <a:prstGeom prst="rect">
            <a:avLst/>
          </a:prstGeom>
          <a:gradFill>
            <a:gsLst>
              <a:gs pos="0">
                <a:schemeClr val="bg1">
                  <a:lumMod val="85000"/>
                </a:schemeClr>
              </a:gs>
              <a:gs pos="50000">
                <a:schemeClr val="bg1">
                  <a:lumMod val="85000"/>
                </a:schemeClr>
              </a:gs>
              <a:gs pos="100000">
                <a:schemeClr val="bg1">
                  <a:lumMod val="85000"/>
                </a:schemeClr>
              </a:gs>
            </a:gsLst>
            <a:lin ang="5400000" scaled="1"/>
          </a:gradFill>
          <a:ln w="9525">
            <a:solidFill>
              <a:schemeClr val="tx1"/>
            </a:solidFill>
            <a:miter lim="800000"/>
            <a:headEnd/>
            <a:tailEnd/>
          </a:ln>
          <a:effectLst/>
        </p:spPr>
        <p:txBody>
          <a:bodyPr wrap="none" lIns="109168" tIns="54584" rIns="109168" bIns="54584" anchor="ctr"/>
          <a:lstStyle/>
          <a:p>
            <a:pPr defTabSz="2994421"/>
            <a:r>
              <a:rPr lang="en-US" sz="3423" dirty="0">
                <a:solidFill>
                  <a:schemeClr val="tx1"/>
                </a:solidFill>
              </a:rPr>
              <a:t>Methods</a:t>
            </a:r>
          </a:p>
        </p:txBody>
      </p:sp>
      <p:graphicFrame>
        <p:nvGraphicFramePr>
          <p:cNvPr id="15" name="Table 14"/>
          <p:cNvGraphicFramePr>
            <a:graphicFrameLocks noGrp="1"/>
          </p:cNvGraphicFramePr>
          <p:nvPr>
            <p:extLst>
              <p:ext uri="{D42A27DB-BD31-4B8C-83A1-F6EECF244321}">
                <p14:modId xmlns:p14="http://schemas.microsoft.com/office/powerpoint/2010/main" val="1472954800"/>
              </p:ext>
            </p:extLst>
          </p:nvPr>
        </p:nvGraphicFramePr>
        <p:xfrm>
          <a:off x="20650200" y="6629400"/>
          <a:ext cx="22479000" cy="8397249"/>
        </p:xfrm>
        <a:graphic>
          <a:graphicData uri="http://schemas.openxmlformats.org/drawingml/2006/table">
            <a:tbl>
              <a:tblPr firstRow="1" bandRow="1">
                <a:tableStyleId>{9DCAF9ED-07DC-4A11-8D7F-57B35C25682E}</a:tableStyleId>
              </a:tblPr>
              <a:tblGrid>
                <a:gridCol w="4495800"/>
                <a:gridCol w="3871382"/>
                <a:gridCol w="4345661"/>
                <a:gridCol w="5270357"/>
                <a:gridCol w="4495800"/>
              </a:tblGrid>
              <a:tr h="1030401">
                <a:tc>
                  <a:txBody>
                    <a:bodyPr/>
                    <a:lstStyle/>
                    <a:p>
                      <a:pPr algn="ctr"/>
                      <a:endParaRPr lang="en-US" sz="4000" dirty="0">
                        <a:solidFill>
                          <a:schemeClr val="bg1"/>
                        </a:solidFill>
                      </a:endParaRPr>
                    </a:p>
                  </a:txBody>
                  <a:tcPr anchor="ctr"/>
                </a:tc>
                <a:tc>
                  <a:txBody>
                    <a:bodyPr/>
                    <a:lstStyle/>
                    <a:p>
                      <a:pPr algn="ctr"/>
                      <a:r>
                        <a:rPr lang="en-US" sz="3000" dirty="0" smtClean="0">
                          <a:solidFill>
                            <a:schemeClr val="bg1"/>
                          </a:solidFill>
                        </a:rPr>
                        <a:t>Object</a:t>
                      </a:r>
                      <a:endParaRPr lang="en-US" sz="3000" dirty="0">
                        <a:solidFill>
                          <a:schemeClr val="bg1"/>
                        </a:solidFill>
                      </a:endParaRPr>
                    </a:p>
                  </a:txBody>
                  <a:tcPr anchor="ctr"/>
                </a:tc>
                <a:tc>
                  <a:txBody>
                    <a:bodyPr/>
                    <a:lstStyle/>
                    <a:p>
                      <a:pPr algn="ctr"/>
                      <a:r>
                        <a:rPr lang="en-US" sz="3000" dirty="0" smtClean="0"/>
                        <a:t>Precipitant</a:t>
                      </a:r>
                      <a:endParaRPr lang="en-US" sz="3000" dirty="0"/>
                    </a:p>
                  </a:txBody>
                  <a:tcPr anchor="ctr"/>
                </a:tc>
                <a:tc>
                  <a:txBody>
                    <a:bodyPr/>
                    <a:lstStyle/>
                    <a:p>
                      <a:pPr algn="ctr"/>
                      <a:r>
                        <a:rPr lang="en-US" sz="3000" dirty="0" smtClean="0"/>
                        <a:t>Mechanism</a:t>
                      </a:r>
                      <a:endParaRPr lang="en-US" sz="3000" dirty="0"/>
                    </a:p>
                  </a:txBody>
                  <a:tcPr anchor="ctr"/>
                </a:tc>
                <a:tc>
                  <a:txBody>
                    <a:bodyPr/>
                    <a:lstStyle/>
                    <a:p>
                      <a:pPr algn="ctr"/>
                      <a:r>
                        <a:rPr lang="en-US" sz="3000" dirty="0" smtClean="0"/>
                        <a:t>Protein</a:t>
                      </a:r>
                      <a:endParaRPr lang="en-US" sz="3000" dirty="0"/>
                    </a:p>
                  </a:txBody>
                  <a:tcPr anchor="ctr"/>
                </a:tc>
              </a:tr>
              <a:tr h="2456595">
                <a:tc>
                  <a:txBody>
                    <a:bodyPr/>
                    <a:lstStyle/>
                    <a:p>
                      <a:pPr algn="l"/>
                      <a:r>
                        <a:rPr lang="en-US" sz="3000" dirty="0" smtClean="0"/>
                        <a:t>Target Competency Question 1</a:t>
                      </a:r>
                      <a:endParaRPr lang="en-US" sz="3000" dirty="0"/>
                    </a:p>
                  </a:txBody>
                  <a:tcPr anchor="ctr"/>
                </a:tc>
                <a:tc>
                  <a:txBody>
                    <a:bodyPr/>
                    <a:lstStyle/>
                    <a:p>
                      <a:pPr algn="l"/>
                      <a:r>
                        <a:rPr lang="en-US" sz="3000" dirty="0" smtClean="0"/>
                        <a:t>Simvastatin</a:t>
                      </a:r>
                      <a:endParaRPr lang="en-US" sz="3000" dirty="0"/>
                    </a:p>
                  </a:txBody>
                  <a:tcPr anchor="ctr"/>
                </a:tc>
                <a:tc>
                  <a:txBody>
                    <a:bodyPr/>
                    <a:lstStyle/>
                    <a:p>
                      <a:pPr algn="l"/>
                      <a:r>
                        <a:rPr lang="en-US" sz="3000" dirty="0" err="1" smtClean="0"/>
                        <a:t>Amiodarone</a:t>
                      </a:r>
                      <a:endParaRPr lang="en-US" sz="3000" dirty="0"/>
                    </a:p>
                  </a:txBody>
                  <a:tcPr anchor="ctr"/>
                </a:tc>
                <a:tc>
                  <a:txBody>
                    <a:bodyPr/>
                    <a:lstStyle/>
                    <a:p>
                      <a:pPr algn="l"/>
                      <a:r>
                        <a:rPr lang="en-US" sz="3000" kern="1200" dirty="0" smtClean="0">
                          <a:solidFill>
                            <a:schemeClr val="dk1"/>
                          </a:solidFill>
                          <a:effectLst/>
                          <a:latin typeface="+mn-lt"/>
                          <a:ea typeface="+mn-ea"/>
                          <a:cs typeface="+mn-cs"/>
                        </a:rPr>
                        <a:t>Inhibition of metabolism of simvastatin/ lovastatin by CYP3A4</a:t>
                      </a:r>
                      <a:r>
                        <a:rPr lang="en-US" sz="3000" dirty="0" smtClean="0">
                          <a:effectLst/>
                        </a:rPr>
                        <a:t> </a:t>
                      </a:r>
                    </a:p>
                  </a:txBody>
                  <a:tcPr anchor="ctr"/>
                </a:tc>
                <a:tc>
                  <a:txBody>
                    <a:bodyPr/>
                    <a:lstStyle/>
                    <a:p>
                      <a:pPr algn="l"/>
                      <a:r>
                        <a:rPr lang="en-US" sz="3000" dirty="0" smtClean="0"/>
                        <a:t>CYP3A4</a:t>
                      </a:r>
                      <a:endParaRPr lang="en-US" sz="3000" dirty="0"/>
                    </a:p>
                  </a:txBody>
                  <a:tcPr anchor="ctr"/>
                </a:tc>
              </a:tr>
              <a:tr h="1984173">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dirty="0" smtClean="0"/>
                        <a:t>Target Competency Question </a:t>
                      </a:r>
                      <a:r>
                        <a:rPr lang="en-US" sz="3000" dirty="0" smtClean="0"/>
                        <a:t>2</a:t>
                      </a:r>
                      <a:endParaRPr lang="en-US" sz="3000" dirty="0" smtClean="0"/>
                    </a:p>
                    <a:p>
                      <a:pPr algn="l"/>
                      <a:endParaRPr lang="en-US" sz="3000" dirty="0"/>
                    </a:p>
                  </a:txBody>
                  <a:tcPr anchor="ctr"/>
                </a:tc>
                <a:tc>
                  <a:txBody>
                    <a:bodyPr/>
                    <a:lstStyle/>
                    <a:p>
                      <a:pPr algn="l"/>
                      <a:r>
                        <a:rPr lang="en-US" sz="3000" dirty="0" err="1" smtClean="0"/>
                        <a:t>Rosuvastatin</a:t>
                      </a:r>
                      <a:endParaRPr lang="en-US" sz="3000" dirty="0"/>
                    </a:p>
                  </a:txBody>
                  <a:tcPr anchor="ctr"/>
                </a:tc>
                <a:tc>
                  <a:txBody>
                    <a:bodyPr/>
                    <a:lstStyle/>
                    <a:p>
                      <a:pPr algn="l"/>
                      <a:r>
                        <a:rPr lang="en-US" sz="3000" dirty="0" err="1" smtClean="0"/>
                        <a:t>Gemfibrozil</a:t>
                      </a:r>
                      <a:endParaRPr lang="en-US" sz="3000" dirty="0"/>
                    </a:p>
                  </a:txBody>
                  <a:tcPr anchor="ctr"/>
                </a:tc>
                <a:tc>
                  <a:txBody>
                    <a:bodyPr/>
                    <a:lstStyle/>
                    <a:p>
                      <a:pPr algn="l"/>
                      <a:r>
                        <a:rPr lang="en-US" sz="3000" kern="1200" dirty="0" smtClean="0">
                          <a:solidFill>
                            <a:schemeClr val="dk1"/>
                          </a:solidFill>
                          <a:effectLst/>
                          <a:latin typeface="+mn-lt"/>
                          <a:ea typeface="+mn-ea"/>
                          <a:cs typeface="+mn-cs"/>
                        </a:rPr>
                        <a:t>Inhibition of hepatic transport of </a:t>
                      </a:r>
                      <a:r>
                        <a:rPr lang="en-US" sz="3000" kern="1200" dirty="0" err="1" smtClean="0">
                          <a:solidFill>
                            <a:schemeClr val="dk1"/>
                          </a:solidFill>
                          <a:effectLst/>
                          <a:latin typeface="+mn-lt"/>
                          <a:ea typeface="+mn-ea"/>
                          <a:cs typeface="+mn-cs"/>
                        </a:rPr>
                        <a:t>rosuvastatin</a:t>
                      </a:r>
                      <a:r>
                        <a:rPr lang="en-US" sz="3000" kern="1200" dirty="0" smtClean="0">
                          <a:solidFill>
                            <a:schemeClr val="dk1"/>
                          </a:solidFill>
                          <a:effectLst/>
                          <a:latin typeface="+mn-lt"/>
                          <a:ea typeface="+mn-ea"/>
                          <a:cs typeface="+mn-cs"/>
                        </a:rPr>
                        <a:t> by OATP2B1</a:t>
                      </a:r>
                      <a:r>
                        <a:rPr lang="en-US" sz="3000" dirty="0" smtClean="0">
                          <a:effectLst/>
                        </a:rPr>
                        <a:t> </a:t>
                      </a:r>
                      <a:endParaRPr lang="en-US" sz="3000" dirty="0"/>
                    </a:p>
                  </a:txBody>
                  <a:tcPr anchor="ctr"/>
                </a:tc>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kern="1200" dirty="0" smtClean="0">
                          <a:solidFill>
                            <a:schemeClr val="dk1"/>
                          </a:solidFill>
                          <a:effectLst/>
                          <a:latin typeface="+mn-lt"/>
                          <a:ea typeface="+mn-ea"/>
                          <a:cs typeface="+mn-cs"/>
                        </a:rPr>
                        <a:t>OATP2B1</a:t>
                      </a:r>
                      <a:r>
                        <a:rPr lang="en-US" sz="3000" dirty="0" smtClean="0">
                          <a:effectLst/>
                        </a:rPr>
                        <a:t> </a:t>
                      </a:r>
                      <a:endParaRPr lang="en-US" sz="3000" dirty="0" smtClean="0"/>
                    </a:p>
                    <a:p>
                      <a:pPr algn="l"/>
                      <a:endParaRPr lang="en-US" sz="3000" dirty="0"/>
                    </a:p>
                  </a:txBody>
                  <a:tcPr anchor="ctr"/>
                </a:tc>
              </a:tr>
              <a:tr h="1436800">
                <a:tc>
                  <a:txBody>
                    <a:bodyPr/>
                    <a:lstStyle/>
                    <a:p>
                      <a:pPr algn="l"/>
                      <a:r>
                        <a:rPr lang="en-US" sz="3000" dirty="0" smtClean="0"/>
                        <a:t>Transformation Row 1</a:t>
                      </a:r>
                      <a:endParaRPr lang="en-US" sz="3000" dirty="0"/>
                    </a:p>
                  </a:txBody>
                  <a:tcPr anchor="ctr"/>
                </a:tc>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/obo/CHEBI_9150</a:t>
                      </a:r>
                    </a:p>
                  </a:txBody>
                  <a:tcPr anchor="ctr"/>
                </a:tc>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/obo/CHEBI_2663</a:t>
                      </a:r>
                    </a:p>
                  </a:txBody>
                  <a:tcPr anchor="ctr"/>
                </a:tc>
                <a:tc>
                  <a:txBody>
                    <a:bodyPr/>
                    <a:lstStyle/>
                    <a:p>
                      <a:pPr algn="l"/>
                      <a:r>
                        <a:rPr lang="en-US" sz="3000" b="0" u="none" kern="1200" dirty="0" smtClean="0">
                          <a:solidFill>
                            <a:schemeClr val="dk1"/>
                          </a:solidFill>
                          <a:latin typeface="+mn-lt"/>
                          <a:ea typeface="+mn-ea"/>
                          <a:cs typeface="+mn-cs"/>
                        </a:rPr>
                        <a:t>http://</a:t>
                      </a:r>
                      <a:r>
                        <a:rPr lang="en-US" sz="3000" b="0" u="none" kern="1200" dirty="0" err="1" smtClean="0">
                          <a:solidFill>
                            <a:schemeClr val="dk1"/>
                          </a:solidFill>
                          <a:latin typeface="+mn-lt"/>
                          <a:ea typeface="+mn-ea"/>
                          <a:cs typeface="+mn-cs"/>
                        </a:rPr>
                        <a:t>purl.obolibrary.org</a:t>
                      </a:r>
                      <a:r>
                        <a:rPr lang="en-US" sz="3000" b="0" u="none" kern="1200" dirty="0" smtClean="0">
                          <a:solidFill>
                            <a:schemeClr val="dk1"/>
                          </a:solidFill>
                          <a:latin typeface="+mn-lt"/>
                          <a:ea typeface="+mn-ea"/>
                          <a:cs typeface="+mn-cs"/>
                        </a:rPr>
                        <a:t>/obo/GO_0009892</a:t>
                      </a:r>
                      <a:endParaRPr lang="en-US" sz="3000" b="0" u="none" dirty="0"/>
                    </a:p>
                  </a:txBody>
                  <a:tcPr anchor="ctr"/>
                </a:tc>
                <a:tc>
                  <a:txBody>
                    <a:bodyPr/>
                    <a:lstStyle/>
                    <a:p>
                      <a:pPr algn="l"/>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a:t>
                      </a:r>
                      <a:r>
                        <a:rPr lang="en-US" sz="3000" kern="1200" dirty="0" smtClean="0">
                          <a:solidFill>
                            <a:schemeClr val="dk1"/>
                          </a:solidFill>
                          <a:effectLst/>
                          <a:latin typeface="+mn-lt"/>
                          <a:ea typeface="+mn-ea"/>
                          <a:cs typeface="+mn-cs"/>
                        </a:rPr>
                        <a:t>PRO_000006130</a:t>
                      </a:r>
                      <a:r>
                        <a:rPr lang="en-US" sz="3000" dirty="0" smtClean="0">
                          <a:effectLst/>
                        </a:rPr>
                        <a:t> </a:t>
                      </a:r>
                      <a:endParaRPr lang="en-US" sz="3000" dirty="0"/>
                    </a:p>
                  </a:txBody>
                  <a:tcPr anchor="ctr"/>
                </a:tc>
              </a:tr>
              <a:tr h="1436800">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dirty="0" smtClean="0"/>
                        <a:t>Transformation Row 2</a:t>
                      </a:r>
                    </a:p>
                  </a:txBody>
                  <a:tcPr anchor="ctr"/>
                </a:tc>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/obo/CHEBI_38545</a:t>
                      </a:r>
                    </a:p>
                  </a:txBody>
                  <a:tcPr anchor="ctr"/>
                </a:tc>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/obo/CHEBI_5296</a:t>
                      </a:r>
                    </a:p>
                  </a:txBody>
                  <a:tcPr anchor="ctr"/>
                </a:tc>
                <a:tc>
                  <a:txBody>
                    <a:bodyPr/>
                    <a:lstStyle/>
                    <a:p>
                      <a:pPr algn="l"/>
                      <a:r>
                        <a:rPr lang="en-US" sz="3000" b="0" u="none" kern="1200" dirty="0" smtClean="0">
                          <a:solidFill>
                            <a:schemeClr val="dk1"/>
                          </a:solidFill>
                          <a:latin typeface="+mn-lt"/>
                          <a:ea typeface="+mn-ea"/>
                          <a:cs typeface="+mn-cs"/>
                        </a:rPr>
                        <a:t>http://</a:t>
                      </a:r>
                      <a:r>
                        <a:rPr lang="en-US" sz="3000" b="0" u="none" kern="1200" dirty="0" err="1" smtClean="0">
                          <a:solidFill>
                            <a:schemeClr val="dk1"/>
                          </a:solidFill>
                          <a:latin typeface="+mn-lt"/>
                          <a:ea typeface="+mn-ea"/>
                          <a:cs typeface="+mn-cs"/>
                        </a:rPr>
                        <a:t>purl.obolibrary.org</a:t>
                      </a:r>
                      <a:r>
                        <a:rPr lang="en-US" sz="3000" b="0" u="none" kern="1200" dirty="0" smtClean="0">
                          <a:solidFill>
                            <a:schemeClr val="dk1"/>
                          </a:solidFill>
                          <a:latin typeface="+mn-lt"/>
                          <a:ea typeface="+mn-ea"/>
                          <a:cs typeface="+mn-cs"/>
                        </a:rPr>
                        <a:t>/obo/GO_0009892</a:t>
                      </a:r>
                      <a:endParaRPr lang="en-US" sz="3000" b="0" u="none" dirty="0"/>
                    </a:p>
                  </a:txBody>
                  <a:tcPr anchor="ctr"/>
                </a:tc>
                <a:tc>
                  <a:txBody>
                    <a:bodyPr/>
                    <a:lstStyle/>
                    <a:p>
                      <a:pPr algn="l"/>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a:t>
                      </a:r>
                      <a:r>
                        <a:rPr lang="en-US" sz="3000" kern="1200" dirty="0" smtClean="0">
                          <a:solidFill>
                            <a:schemeClr val="dk1"/>
                          </a:solidFill>
                          <a:effectLst/>
                          <a:latin typeface="+mn-lt"/>
                          <a:ea typeface="+mn-ea"/>
                          <a:cs typeface="+mn-cs"/>
                        </a:rPr>
                        <a:t>PRO_000015227</a:t>
                      </a:r>
                      <a:r>
                        <a:rPr lang="en-US" sz="3000" dirty="0" smtClean="0">
                          <a:effectLst/>
                        </a:rPr>
                        <a:t> </a:t>
                      </a:r>
                      <a:endParaRPr lang="en-US" sz="3000" dirty="0"/>
                    </a:p>
                  </a:txBody>
                  <a:tcPr anchor="ctr"/>
                </a:tc>
              </a:tr>
            </a:tbl>
          </a:graphicData>
        </a:graphic>
      </p:graphicFrame>
      <p:sp>
        <p:nvSpPr>
          <p:cNvPr id="36" name="Rectangle 164"/>
          <p:cNvSpPr>
            <a:spLocks noChangeArrowheads="1"/>
          </p:cNvSpPr>
          <p:nvPr/>
        </p:nvSpPr>
        <p:spPr bwMode="auto">
          <a:xfrm>
            <a:off x="11125201" y="15215118"/>
            <a:ext cx="9067800" cy="1091682"/>
          </a:xfrm>
          <a:prstGeom prst="rect">
            <a:avLst/>
          </a:prstGeom>
          <a:gradFill>
            <a:gsLst>
              <a:gs pos="0">
                <a:schemeClr val="bg1">
                  <a:lumMod val="85000"/>
                </a:schemeClr>
              </a:gs>
              <a:gs pos="50000">
                <a:schemeClr val="bg1">
                  <a:lumMod val="85000"/>
                </a:schemeClr>
              </a:gs>
              <a:gs pos="100000">
                <a:schemeClr val="bg1">
                  <a:lumMod val="85000"/>
                </a:schemeClr>
              </a:gs>
            </a:gsLst>
            <a:lin ang="5400000" scaled="1"/>
          </a:gradFill>
          <a:ln w="9525">
            <a:solidFill>
              <a:schemeClr val="tx1"/>
            </a:solidFill>
            <a:miter lim="800000"/>
            <a:headEnd/>
            <a:tailEnd/>
          </a:ln>
          <a:effectLst/>
        </p:spPr>
        <p:txBody>
          <a:bodyPr wrap="none" lIns="109168" tIns="54584" rIns="109168" bIns="54584" anchor="ctr"/>
          <a:lstStyle/>
          <a:p>
            <a:pPr defTabSz="2994421"/>
            <a:r>
              <a:rPr lang="en-US" sz="3423" dirty="0">
                <a:solidFill>
                  <a:schemeClr val="tx1"/>
                </a:solidFill>
              </a:rPr>
              <a:t>Results</a:t>
            </a:r>
          </a:p>
        </p:txBody>
      </p:sp>
      <p:sp>
        <p:nvSpPr>
          <p:cNvPr id="20" name="TextBox 19"/>
          <p:cNvSpPr txBox="1"/>
          <p:nvPr/>
        </p:nvSpPr>
        <p:spPr>
          <a:xfrm>
            <a:off x="1066801" y="22767516"/>
            <a:ext cx="9144000" cy="7940635"/>
          </a:xfrm>
          <a:prstGeom prst="rect">
            <a:avLst/>
          </a:prstGeom>
          <a:noFill/>
        </p:spPr>
        <p:txBody>
          <a:bodyPr wrap="square" rtlCol="0">
            <a:spAutoFit/>
          </a:bodyPr>
          <a:lstStyle/>
          <a:p>
            <a:pPr algn="just"/>
            <a:r>
              <a:rPr lang="en-US" sz="3000" b="0" dirty="0">
                <a:solidFill>
                  <a:srgbClr val="000000"/>
                </a:solidFill>
              </a:rPr>
              <a:t>The identification of use cases and the definition of queries that the ontology is meant to support is a crucial activity in ontology development. The formulations of such queries in natural language are called “competency questions”. Competency questions are a key method for validating the result of an ontology development process. We elicited competency questions from clinical experts [5] with significant experience managing PDDI resources. The competency questions related to the underlying drug-drug interaction mechanisms are</a:t>
            </a:r>
            <a:r>
              <a:rPr lang="en-US" sz="3000" b="0" dirty="0" smtClean="0">
                <a:solidFill>
                  <a:srgbClr val="000000"/>
                </a:solidFill>
              </a:rPr>
              <a:t>:</a:t>
            </a:r>
          </a:p>
          <a:p>
            <a:pPr algn="l"/>
            <a:endParaRPr lang="en-US" sz="3000" b="0" dirty="0" smtClean="0">
              <a:solidFill>
                <a:srgbClr val="000000"/>
              </a:solidFill>
            </a:endParaRPr>
          </a:p>
          <a:p>
            <a:pPr marL="514350" indent="-514350" algn="just">
              <a:buFont typeface="Wingdings" charset="2"/>
              <a:buAutoNum type="arabicPlain"/>
            </a:pPr>
            <a:r>
              <a:rPr lang="en-US" sz="3000" b="0" i="1" dirty="0">
                <a:solidFill>
                  <a:schemeClr val="tx1"/>
                </a:solidFill>
              </a:rPr>
              <a:t>Does the medication, in the intended form of administration, inhibit or induce the action of one or more metabolic pathways (enzymes or </a:t>
            </a:r>
            <a:r>
              <a:rPr lang="en-US" sz="3000" b="0" i="1" dirty="0" err="1">
                <a:solidFill>
                  <a:schemeClr val="tx1"/>
                </a:solidFill>
              </a:rPr>
              <a:t>glucuronidation</a:t>
            </a:r>
            <a:r>
              <a:rPr lang="en-US" sz="3000" b="0" i="1" dirty="0">
                <a:solidFill>
                  <a:schemeClr val="tx1"/>
                </a:solidFill>
              </a:rPr>
              <a:t>) that metabolize any drug, d and does d have a Narrow Therapeutic Index (NTI)?</a:t>
            </a:r>
            <a:r>
              <a:rPr lang="en-US" sz="3000" b="0" i="1" dirty="0"/>
              <a:t> </a:t>
            </a:r>
            <a:endParaRPr lang="en-US" sz="3000" b="0" dirty="0">
              <a:solidFill>
                <a:srgbClr val="000000"/>
              </a:solidFill>
            </a:endParaRPr>
          </a:p>
        </p:txBody>
      </p:sp>
      <p:sp>
        <p:nvSpPr>
          <p:cNvPr id="21" name="TextBox 20"/>
          <p:cNvSpPr txBox="1"/>
          <p:nvPr/>
        </p:nvSpPr>
        <p:spPr>
          <a:xfrm>
            <a:off x="11125201" y="16306800"/>
            <a:ext cx="9067800" cy="9325630"/>
          </a:xfrm>
          <a:prstGeom prst="rect">
            <a:avLst/>
          </a:prstGeom>
          <a:noFill/>
        </p:spPr>
        <p:txBody>
          <a:bodyPr wrap="square" rtlCol="0">
            <a:spAutoFit/>
          </a:bodyPr>
          <a:lstStyle/>
          <a:p>
            <a:pPr algn="just"/>
            <a:r>
              <a:rPr lang="en-US" sz="3000" b="0" dirty="0" smtClean="0">
                <a:solidFill>
                  <a:srgbClr val="000000"/>
                </a:solidFill>
              </a:rPr>
              <a:t>Tables 1 and 2 display drug information, drug interaction and mechanism information </a:t>
            </a:r>
            <a:r>
              <a:rPr lang="en-US" sz="3000" b="0" dirty="0">
                <a:solidFill>
                  <a:srgbClr val="000000"/>
                </a:solidFill>
              </a:rPr>
              <a:t>and the protein involved </a:t>
            </a:r>
            <a:r>
              <a:rPr lang="en-US" sz="3000" b="0" dirty="0" smtClean="0">
                <a:solidFill>
                  <a:srgbClr val="000000"/>
                </a:solidFill>
              </a:rPr>
              <a:t>in examples for </a:t>
            </a:r>
            <a:r>
              <a:rPr lang="en-US" sz="3000" b="0" dirty="0">
                <a:solidFill>
                  <a:srgbClr val="000000"/>
                </a:solidFill>
              </a:rPr>
              <a:t>target PDDIs for </a:t>
            </a:r>
            <a:r>
              <a:rPr lang="en-US" sz="3000" b="0" dirty="0" smtClean="0">
                <a:solidFill>
                  <a:srgbClr val="000000"/>
                </a:solidFill>
              </a:rPr>
              <a:t>the competency questions. The tables also show the result of transforming the information using pre-existing identifiers from PRO and </a:t>
            </a:r>
            <a:r>
              <a:rPr lang="en-US" sz="3000" b="0" dirty="0" err="1" smtClean="0">
                <a:solidFill>
                  <a:srgbClr val="000000"/>
                </a:solidFill>
              </a:rPr>
              <a:t>ChEBI</a:t>
            </a:r>
            <a:r>
              <a:rPr lang="en-US" sz="3000" b="0" dirty="0" smtClean="0">
                <a:solidFill>
                  <a:srgbClr val="000000"/>
                </a:solidFill>
              </a:rPr>
              <a:t>.</a:t>
            </a:r>
          </a:p>
          <a:p>
            <a:pPr algn="just"/>
            <a:endParaRPr lang="en-US" sz="3000" b="0" dirty="0" smtClean="0">
              <a:solidFill>
                <a:srgbClr val="000000"/>
              </a:solidFill>
            </a:endParaRPr>
          </a:p>
          <a:p>
            <a:pPr algn="just"/>
            <a:r>
              <a:rPr lang="en-US" sz="3000" b="0" dirty="0" smtClean="0">
                <a:solidFill>
                  <a:srgbClr val="000000"/>
                </a:solidFill>
              </a:rPr>
              <a:t>The </a:t>
            </a:r>
            <a:r>
              <a:rPr lang="en-US" sz="3000" b="0" dirty="0" err="1">
                <a:solidFill>
                  <a:srgbClr val="000000"/>
                </a:solidFill>
              </a:rPr>
              <a:t>ChEBI</a:t>
            </a:r>
            <a:r>
              <a:rPr lang="en-US" sz="3000" b="0" dirty="0">
                <a:solidFill>
                  <a:srgbClr val="000000"/>
                </a:solidFill>
              </a:rPr>
              <a:t> annotation of the drug ingredients links the PDDI alert to the Drug Ontology [8]. </a:t>
            </a:r>
            <a:r>
              <a:rPr lang="en-US" sz="3000" b="0" dirty="0" smtClean="0">
                <a:solidFill>
                  <a:srgbClr val="000000"/>
                </a:solidFill>
              </a:rPr>
              <a:t>Since </a:t>
            </a:r>
            <a:r>
              <a:rPr lang="en-US" sz="3000" b="0" dirty="0">
                <a:solidFill>
                  <a:srgbClr val="000000"/>
                </a:solidFill>
              </a:rPr>
              <a:t>DIDEO shares the </a:t>
            </a:r>
            <a:r>
              <a:rPr lang="en-US" sz="3000" b="0" dirty="0" smtClean="0">
                <a:solidFill>
                  <a:srgbClr val="000000"/>
                </a:solidFill>
              </a:rPr>
              <a:t>DRON developers' aim </a:t>
            </a:r>
            <a:r>
              <a:rPr lang="en-US" sz="3000" b="0" dirty="0">
                <a:solidFill>
                  <a:srgbClr val="000000"/>
                </a:solidFill>
              </a:rPr>
              <a:t>of scientific accuracy and logical consistency </a:t>
            </a:r>
            <a:r>
              <a:rPr lang="en-US" sz="3000" b="0" dirty="0" smtClean="0">
                <a:solidFill>
                  <a:srgbClr val="000000"/>
                </a:solidFill>
              </a:rPr>
              <a:t>[9] it re</a:t>
            </a:r>
            <a:r>
              <a:rPr lang="en-US" sz="3000" b="0" dirty="0">
                <a:solidFill>
                  <a:srgbClr val="000000"/>
                </a:solidFill>
              </a:rPr>
              <a:t>-uses the representation of drugs from </a:t>
            </a:r>
            <a:r>
              <a:rPr lang="en-US" sz="3000" b="0" dirty="0" smtClean="0">
                <a:solidFill>
                  <a:srgbClr val="000000"/>
                </a:solidFill>
              </a:rPr>
              <a:t>DRON. In </a:t>
            </a:r>
            <a:r>
              <a:rPr lang="en-US" sz="3000" b="0" dirty="0">
                <a:solidFill>
                  <a:srgbClr val="000000"/>
                </a:solidFill>
              </a:rPr>
              <a:t>addition </a:t>
            </a:r>
            <a:r>
              <a:rPr lang="en-US" sz="3000" b="0" dirty="0" err="1">
                <a:solidFill>
                  <a:srgbClr val="000000"/>
                </a:solidFill>
              </a:rPr>
              <a:t>ChEBI</a:t>
            </a:r>
            <a:r>
              <a:rPr lang="en-US" sz="3000" b="0" dirty="0">
                <a:solidFill>
                  <a:srgbClr val="000000"/>
                </a:solidFill>
              </a:rPr>
              <a:t> identifiers are cross-referenced with relevant databases such </a:t>
            </a:r>
            <a:r>
              <a:rPr lang="en-US" sz="3000" b="0" dirty="0" err="1" smtClean="0">
                <a:solidFill>
                  <a:srgbClr val="000000"/>
                </a:solidFill>
              </a:rPr>
              <a:t>UniProt</a:t>
            </a:r>
            <a:r>
              <a:rPr lang="en-US" sz="3000" b="0" dirty="0" smtClean="0">
                <a:solidFill>
                  <a:srgbClr val="000000"/>
                </a:solidFill>
              </a:rPr>
              <a:t> KB, </a:t>
            </a:r>
            <a:r>
              <a:rPr lang="en-US" sz="3000" b="0" dirty="0" err="1" smtClean="0">
                <a:solidFill>
                  <a:srgbClr val="000000"/>
                </a:solidFill>
              </a:rPr>
              <a:t>Reactome</a:t>
            </a:r>
            <a:r>
              <a:rPr lang="en-US" sz="3000" b="0" dirty="0" smtClean="0">
                <a:solidFill>
                  <a:srgbClr val="000000"/>
                </a:solidFill>
              </a:rPr>
              <a:t>, BRENDA.</a:t>
            </a:r>
          </a:p>
          <a:p>
            <a:pPr algn="l"/>
            <a:endParaRPr lang="en-US" sz="3000" b="0" dirty="0">
              <a:solidFill>
                <a:srgbClr val="000000"/>
              </a:solidFill>
            </a:endParaRPr>
          </a:p>
          <a:p>
            <a:pPr algn="just"/>
            <a:r>
              <a:rPr lang="en-US" sz="3000" b="0" dirty="0" smtClean="0">
                <a:solidFill>
                  <a:srgbClr val="000000"/>
                </a:solidFill>
              </a:rPr>
              <a:t>Figure 1 shows how using PRO identifiers allows linking to information found in the PIR's </a:t>
            </a:r>
            <a:r>
              <a:rPr lang="en-US" sz="3000" b="0" dirty="0" err="1" smtClean="0">
                <a:solidFill>
                  <a:srgbClr val="000000"/>
                </a:solidFill>
              </a:rPr>
              <a:t>iProClass</a:t>
            </a:r>
            <a:r>
              <a:rPr lang="en-US" sz="3000" b="0" dirty="0" smtClean="0">
                <a:solidFill>
                  <a:srgbClr val="000000"/>
                </a:solidFill>
              </a:rPr>
              <a:t> </a:t>
            </a:r>
            <a:r>
              <a:rPr lang="en-US" sz="3000" b="0" dirty="0">
                <a:solidFill>
                  <a:srgbClr val="000000"/>
                </a:solidFill>
              </a:rPr>
              <a:t>database </a:t>
            </a:r>
            <a:r>
              <a:rPr lang="en-US" sz="3000" b="0" dirty="0" smtClean="0">
                <a:solidFill>
                  <a:srgbClr val="000000"/>
                </a:solidFill>
              </a:rPr>
              <a:t>[http</a:t>
            </a:r>
            <a:r>
              <a:rPr lang="en-US" sz="3000" b="0" dirty="0">
                <a:solidFill>
                  <a:srgbClr val="000000"/>
                </a:solidFill>
              </a:rPr>
              <a:t>://pir.georgetown.edu/pirwww/dbinfo/</a:t>
            </a:r>
            <a:r>
              <a:rPr lang="en-US" sz="3000" b="0" dirty="0" smtClean="0">
                <a:solidFill>
                  <a:srgbClr val="000000"/>
                </a:solidFill>
              </a:rPr>
              <a:t>iproclass.shtml</a:t>
            </a:r>
            <a:r>
              <a:rPr lang="en-US" sz="3000" b="0" dirty="0">
                <a:solidFill>
                  <a:srgbClr val="000000"/>
                </a:solidFill>
              </a:rPr>
              <a:t>]</a:t>
            </a:r>
            <a:r>
              <a:rPr lang="en-US" sz="3000" b="0" dirty="0" smtClean="0">
                <a:solidFill>
                  <a:srgbClr val="000000"/>
                </a:solidFill>
              </a:rPr>
              <a:t>.</a:t>
            </a:r>
            <a:endParaRPr lang="en-US" sz="3000" b="0" dirty="0">
              <a:solidFill>
                <a:srgbClr val="000000"/>
              </a:solidFill>
            </a:endParaRPr>
          </a:p>
        </p:txBody>
      </p:sp>
      <p:graphicFrame>
        <p:nvGraphicFramePr>
          <p:cNvPr id="22" name="Table 21"/>
          <p:cNvGraphicFramePr>
            <a:graphicFrameLocks noGrp="1"/>
          </p:cNvGraphicFramePr>
          <p:nvPr>
            <p:extLst>
              <p:ext uri="{D42A27DB-BD31-4B8C-83A1-F6EECF244321}">
                <p14:modId xmlns:p14="http://schemas.microsoft.com/office/powerpoint/2010/main" val="1990538041"/>
              </p:ext>
            </p:extLst>
          </p:nvPr>
        </p:nvGraphicFramePr>
        <p:xfrm>
          <a:off x="20726399" y="16083280"/>
          <a:ext cx="22479000" cy="4643120"/>
        </p:xfrm>
        <a:graphic>
          <a:graphicData uri="http://schemas.openxmlformats.org/drawingml/2006/table">
            <a:tbl>
              <a:tblPr firstRow="1" bandRow="1">
                <a:tableStyleId>{9DCAF9ED-07DC-4A11-8D7F-57B35C25682E}</a:tableStyleId>
              </a:tblPr>
              <a:tblGrid>
                <a:gridCol w="3746500"/>
                <a:gridCol w="3746500"/>
                <a:gridCol w="3746500"/>
                <a:gridCol w="3746500"/>
                <a:gridCol w="3746500"/>
                <a:gridCol w="3746500"/>
              </a:tblGrid>
              <a:tr h="1361440">
                <a:tc>
                  <a:txBody>
                    <a:bodyPr/>
                    <a:lstStyle/>
                    <a:p>
                      <a:endParaRPr lang="en-US" sz="3000" dirty="0"/>
                    </a:p>
                  </a:txBody>
                  <a:tcPr anchor="ctr"/>
                </a:tc>
                <a:tc>
                  <a:txBody>
                    <a:bodyPr/>
                    <a:lstStyle/>
                    <a:p>
                      <a:pPr algn="ctr"/>
                      <a:r>
                        <a:rPr lang="en-US" sz="3000" dirty="0" smtClean="0"/>
                        <a:t>Object</a:t>
                      </a:r>
                      <a:endParaRPr lang="en-US" sz="3000" dirty="0"/>
                    </a:p>
                  </a:txBody>
                  <a:tcPr anchor="ctr"/>
                </a:tc>
                <a:tc>
                  <a:txBody>
                    <a:bodyPr/>
                    <a:lstStyle/>
                    <a:p>
                      <a:r>
                        <a:rPr lang="en-US" sz="3000" dirty="0" smtClean="0"/>
                        <a:t>Precipitant</a:t>
                      </a:r>
                      <a:endParaRPr lang="en-US" sz="3000" dirty="0"/>
                    </a:p>
                  </a:txBody>
                  <a:tcPr anchor="ctr"/>
                </a:tc>
                <a:tc>
                  <a:txBody>
                    <a:bodyPr/>
                    <a:lstStyle/>
                    <a:p>
                      <a:r>
                        <a:rPr lang="en-US" sz="3000" dirty="0" smtClean="0"/>
                        <a:t>Evidence</a:t>
                      </a:r>
                      <a:endParaRPr lang="en-US" sz="3000" dirty="0"/>
                    </a:p>
                  </a:txBody>
                  <a:tcPr anchor="ctr"/>
                </a:tc>
                <a:tc>
                  <a:txBody>
                    <a:bodyPr/>
                    <a:lstStyle/>
                    <a:p>
                      <a:r>
                        <a:rPr lang="en-US" sz="3000" dirty="0" smtClean="0"/>
                        <a:t>Shared chemical</a:t>
                      </a:r>
                      <a:r>
                        <a:rPr lang="en-US" sz="3000" baseline="0" dirty="0" smtClean="0"/>
                        <a:t> </a:t>
                      </a:r>
                      <a:r>
                        <a:rPr lang="en-US" sz="3000" dirty="0" smtClean="0"/>
                        <a:t>structure</a:t>
                      </a:r>
                      <a:endParaRPr lang="en-US" sz="3000" dirty="0"/>
                    </a:p>
                  </a:txBody>
                  <a:tcPr anchor="ctr"/>
                </a:tc>
                <a:tc>
                  <a:txBody>
                    <a:bodyPr/>
                    <a:lstStyle/>
                    <a:p>
                      <a:r>
                        <a:rPr lang="en-US" sz="3000" dirty="0" smtClean="0"/>
                        <a:t>Protein</a:t>
                      </a:r>
                      <a:endParaRPr lang="en-US" sz="3000" dirty="0"/>
                    </a:p>
                  </a:txBody>
                  <a:tcPr anchor="ctr"/>
                </a:tc>
              </a:tr>
              <a:tr h="1361440">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dirty="0" smtClean="0"/>
                        <a:t>Target Competency Question 3</a:t>
                      </a:r>
                    </a:p>
                  </a:txBody>
                  <a:tcPr anchor="ctr"/>
                </a:tc>
                <a:tc>
                  <a:txBody>
                    <a:bodyPr/>
                    <a:lstStyle/>
                    <a:p>
                      <a:r>
                        <a:rPr lang="en-US" sz="3000" dirty="0" smtClean="0"/>
                        <a:t>Alprazolam</a:t>
                      </a:r>
                      <a:endParaRPr lang="en-US" sz="3000" dirty="0"/>
                    </a:p>
                  </a:txBody>
                  <a:tcPr anchor="ctr"/>
                </a:tc>
                <a:tc>
                  <a:txBody>
                    <a:bodyPr/>
                    <a:lstStyle/>
                    <a:p>
                      <a:r>
                        <a:rPr lang="en-US" sz="3000" dirty="0" smtClean="0"/>
                        <a:t>Isoniazid</a:t>
                      </a:r>
                      <a:endParaRPr lang="en-US" sz="3000" dirty="0"/>
                    </a:p>
                  </a:txBody>
                  <a:tcPr anchor="ctr"/>
                </a:tc>
                <a:tc>
                  <a:txBody>
                    <a:bodyPr/>
                    <a:lstStyle/>
                    <a:p>
                      <a:r>
                        <a:rPr lang="en-US" sz="3000" dirty="0" smtClean="0"/>
                        <a:t>Diazepam – Isoniazid Interaction</a:t>
                      </a:r>
                      <a:endParaRPr lang="en-US" sz="3000" dirty="0"/>
                    </a:p>
                  </a:txBody>
                  <a:tcPr anchor="ctr"/>
                </a:tc>
                <a:tc>
                  <a:txBody>
                    <a:bodyPr/>
                    <a:lstStyle/>
                    <a:p>
                      <a:r>
                        <a:rPr lang="en-US" sz="3000" dirty="0" smtClean="0"/>
                        <a:t>Benzodiazepine</a:t>
                      </a:r>
                      <a:endParaRPr lang="en-US" sz="3000" dirty="0"/>
                    </a:p>
                  </a:txBody>
                  <a:tcPr anchor="ctr"/>
                </a:tc>
                <a:tc>
                  <a:txBody>
                    <a:bodyPr/>
                    <a:lstStyle/>
                    <a:p>
                      <a:r>
                        <a:rPr lang="en-US" sz="3000" dirty="0" smtClean="0"/>
                        <a:t>CYP3A4</a:t>
                      </a:r>
                      <a:endParaRPr lang="en-US" sz="3000" dirty="0"/>
                    </a:p>
                  </a:txBody>
                  <a:tcPr anchor="ctr"/>
                </a:tc>
              </a:tr>
              <a:tr h="1361440">
                <a:tc>
                  <a:txBody>
                    <a:bodyPr/>
                    <a:lstStyle/>
                    <a:p>
                      <a:pPr marL="0" marR="0" indent="0" algn="l" defTabSz="727758" rtl="0" eaLnBrk="1" fontAlgn="auto" latinLnBrk="0" hangingPunct="1">
                        <a:lnSpc>
                          <a:spcPct val="100000"/>
                        </a:lnSpc>
                        <a:spcBef>
                          <a:spcPts val="0"/>
                        </a:spcBef>
                        <a:spcAft>
                          <a:spcPts val="0"/>
                        </a:spcAft>
                        <a:buClrTx/>
                        <a:buSzTx/>
                        <a:buFontTx/>
                        <a:buNone/>
                        <a:tabLst/>
                        <a:defRPr/>
                      </a:pPr>
                      <a:r>
                        <a:rPr lang="en-US" sz="3000" dirty="0" smtClean="0"/>
                        <a:t>Transformation Row 1</a:t>
                      </a:r>
                    </a:p>
                  </a:txBody>
                  <a:tcPr anchor="ctr"/>
                </a:tc>
                <a:tc>
                  <a:txBody>
                    <a:bodyPr/>
                    <a:lstStyle/>
                    <a:p>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/obo/CHEBI_2611</a:t>
                      </a:r>
                      <a:r>
                        <a:rPr lang="en-US" sz="3000" dirty="0" smtClean="0">
                          <a:effectLst/>
                        </a:rPr>
                        <a:t> </a:t>
                      </a:r>
                      <a:endParaRPr lang="en-US" sz="3000" dirty="0"/>
                    </a:p>
                  </a:txBody>
                  <a:tcPr anchor="ctr"/>
                </a:tc>
                <a:tc>
                  <a:txBody>
                    <a:bodyPr/>
                    <a:lstStyle/>
                    <a:p>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/obo/CHEBI_6030</a:t>
                      </a:r>
                      <a:r>
                        <a:rPr lang="en-US" sz="3000" dirty="0" smtClean="0">
                          <a:effectLst/>
                        </a:rPr>
                        <a:t> </a:t>
                      </a:r>
                      <a:endParaRPr lang="en-US" sz="3000" dirty="0"/>
                    </a:p>
                  </a:txBody>
                  <a:tcPr anchor="ctr"/>
                </a:tc>
                <a:tc>
                  <a:txBody>
                    <a:bodyPr/>
                    <a:lstStyle/>
                    <a:p>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/obo/DIDEO_001023</a:t>
                      </a:r>
                      <a:endParaRPr lang="en-US" sz="3000" dirty="0" smtClean="0"/>
                    </a:p>
                  </a:txBody>
                  <a:tcPr anchor="ctr"/>
                </a:tc>
                <a:tc>
                  <a:txBody>
                    <a:bodyPr/>
                    <a:lstStyle/>
                    <a:p>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/obo/CHEBI_22720</a:t>
                      </a:r>
                      <a:r>
                        <a:rPr lang="en-US" sz="3000" dirty="0" smtClean="0">
                          <a:effectLst/>
                        </a:rPr>
                        <a:t> </a:t>
                      </a:r>
                      <a:endParaRPr lang="en-US" sz="3000" dirty="0"/>
                    </a:p>
                  </a:txBody>
                  <a:tcPr anchor="ctr"/>
                </a:tc>
                <a:tc>
                  <a:txBody>
                    <a:bodyPr/>
                    <a:lstStyle/>
                    <a:p>
                      <a:r>
                        <a:rPr lang="en-US" sz="3000" kern="1200" dirty="0" smtClean="0">
                          <a:solidFill>
                            <a:schemeClr val="dk1"/>
                          </a:solidFill>
                          <a:effectLst/>
                          <a:latin typeface="+mn-lt"/>
                          <a:ea typeface="+mn-ea"/>
                          <a:cs typeface="+mn-cs"/>
                        </a:rPr>
                        <a:t>http://</a:t>
                      </a:r>
                      <a:r>
                        <a:rPr lang="en-US" sz="3000" kern="1200" dirty="0" err="1" smtClean="0">
                          <a:solidFill>
                            <a:schemeClr val="dk1"/>
                          </a:solidFill>
                          <a:effectLst/>
                          <a:latin typeface="+mn-lt"/>
                          <a:ea typeface="+mn-ea"/>
                          <a:cs typeface="+mn-cs"/>
                        </a:rPr>
                        <a:t>purl.obolibrary.org</a:t>
                      </a:r>
                      <a:r>
                        <a:rPr lang="en-US" sz="3000" kern="1200" dirty="0" smtClean="0">
                          <a:solidFill>
                            <a:schemeClr val="dk1"/>
                          </a:solidFill>
                          <a:effectLst/>
                          <a:latin typeface="+mn-lt"/>
                          <a:ea typeface="+mn-ea"/>
                          <a:cs typeface="+mn-cs"/>
                        </a:rPr>
                        <a:t>/obo/</a:t>
                      </a:r>
                      <a:r>
                        <a:rPr lang="en-US" sz="3000" kern="1200" dirty="0" smtClean="0">
                          <a:solidFill>
                            <a:schemeClr val="dk1"/>
                          </a:solidFill>
                          <a:effectLst/>
                          <a:latin typeface="+mn-lt"/>
                          <a:ea typeface="+mn-ea"/>
                          <a:cs typeface="+mn-cs"/>
                        </a:rPr>
                        <a:t>PRO_000006130</a:t>
                      </a:r>
                      <a:r>
                        <a:rPr lang="en-US" sz="3000" dirty="0" smtClean="0">
                          <a:effectLst/>
                        </a:rPr>
                        <a:t> </a:t>
                      </a:r>
                      <a:endParaRPr lang="en-US" sz="3000" dirty="0"/>
                    </a:p>
                  </a:txBody>
                  <a:tcPr anchor="ctr"/>
                </a:tc>
              </a:tr>
            </a:tbl>
          </a:graphicData>
        </a:graphic>
      </p:graphicFrame>
      <p:sp>
        <p:nvSpPr>
          <p:cNvPr id="29" name="TextBox 28"/>
          <p:cNvSpPr txBox="1"/>
          <p:nvPr/>
        </p:nvSpPr>
        <p:spPr>
          <a:xfrm>
            <a:off x="20574000" y="5410200"/>
            <a:ext cx="22098000" cy="1015663"/>
          </a:xfrm>
          <a:prstGeom prst="rect">
            <a:avLst/>
          </a:prstGeom>
          <a:noFill/>
        </p:spPr>
        <p:txBody>
          <a:bodyPr wrap="square" rtlCol="0">
            <a:spAutoFit/>
          </a:bodyPr>
          <a:lstStyle/>
          <a:p>
            <a:pPr algn="l"/>
            <a:r>
              <a:rPr lang="en-US" sz="3000" dirty="0" smtClean="0">
                <a:solidFill>
                  <a:srgbClr val="000000"/>
                </a:solidFill>
              </a:rPr>
              <a:t>Table 1</a:t>
            </a:r>
            <a:r>
              <a:rPr lang="en-US" sz="3000" b="0" dirty="0" smtClean="0">
                <a:solidFill>
                  <a:srgbClr val="000000"/>
                </a:solidFill>
              </a:rPr>
              <a:t>: Examples </a:t>
            </a:r>
            <a:r>
              <a:rPr lang="en-US" sz="3000" b="0" dirty="0">
                <a:solidFill>
                  <a:srgbClr val="000000"/>
                </a:solidFill>
              </a:rPr>
              <a:t>of target PDDIs for competency question 1 (second row) and competency question 2 (third row</a:t>
            </a:r>
            <a:r>
              <a:rPr lang="en-US" sz="3000" b="0" dirty="0" smtClean="0">
                <a:solidFill>
                  <a:srgbClr val="000000"/>
                </a:solidFill>
              </a:rPr>
              <a:t>) and their transformation based on our methodology.  </a:t>
            </a:r>
            <a:endParaRPr lang="en-US" sz="3000" b="0" dirty="0">
              <a:solidFill>
                <a:srgbClr val="000000"/>
              </a:solidFill>
            </a:endParaRPr>
          </a:p>
        </p:txBody>
      </p:sp>
      <p:sp>
        <p:nvSpPr>
          <p:cNvPr id="41" name="TextBox 40"/>
          <p:cNvSpPr txBox="1"/>
          <p:nvPr/>
        </p:nvSpPr>
        <p:spPr>
          <a:xfrm>
            <a:off x="20650199" y="15422602"/>
            <a:ext cx="22098000" cy="553998"/>
          </a:xfrm>
          <a:prstGeom prst="rect">
            <a:avLst/>
          </a:prstGeom>
          <a:noFill/>
        </p:spPr>
        <p:txBody>
          <a:bodyPr wrap="square" rtlCol="0">
            <a:spAutoFit/>
          </a:bodyPr>
          <a:lstStyle/>
          <a:p>
            <a:pPr algn="l"/>
            <a:r>
              <a:rPr lang="en-US" sz="3000" dirty="0" smtClean="0">
                <a:solidFill>
                  <a:srgbClr val="000000"/>
                </a:solidFill>
              </a:rPr>
              <a:t>Table 2</a:t>
            </a:r>
            <a:r>
              <a:rPr lang="en-US" sz="3000" b="0" dirty="0" smtClean="0">
                <a:solidFill>
                  <a:srgbClr val="000000"/>
                </a:solidFill>
              </a:rPr>
              <a:t>: Example </a:t>
            </a:r>
            <a:r>
              <a:rPr lang="en-US" sz="3000" b="0" dirty="0">
                <a:solidFill>
                  <a:srgbClr val="000000"/>
                </a:solidFill>
              </a:rPr>
              <a:t>of target PDDIs for competency </a:t>
            </a:r>
            <a:r>
              <a:rPr lang="en-US" sz="3000" b="0" dirty="0" smtClean="0">
                <a:solidFill>
                  <a:srgbClr val="000000"/>
                </a:solidFill>
              </a:rPr>
              <a:t>3 and its transformation based on our methodology.  </a:t>
            </a:r>
            <a:endParaRPr lang="en-US" sz="3000" b="0" dirty="0">
              <a:solidFill>
                <a:srgbClr val="000000"/>
              </a:solidFill>
            </a:endParaRPr>
          </a:p>
        </p:txBody>
      </p:sp>
      <p:grpSp>
        <p:nvGrpSpPr>
          <p:cNvPr id="2052" name="Group 2051"/>
          <p:cNvGrpSpPr/>
          <p:nvPr/>
        </p:nvGrpSpPr>
        <p:grpSpPr>
          <a:xfrm>
            <a:off x="20726399" y="20574000"/>
            <a:ext cx="14630401" cy="11921192"/>
            <a:chOff x="20726399" y="20726400"/>
            <a:chExt cx="14630401" cy="11921192"/>
          </a:xfrm>
        </p:grpSpPr>
        <p:sp>
          <p:nvSpPr>
            <p:cNvPr id="31" name="TextBox 30"/>
            <p:cNvSpPr txBox="1"/>
            <p:nvPr/>
          </p:nvSpPr>
          <p:spPr>
            <a:xfrm>
              <a:off x="20726399" y="30708600"/>
              <a:ext cx="14630401" cy="1938992"/>
            </a:xfrm>
            <a:prstGeom prst="rect">
              <a:avLst/>
            </a:prstGeom>
            <a:noFill/>
          </p:spPr>
          <p:txBody>
            <a:bodyPr wrap="square" rtlCol="0">
              <a:spAutoFit/>
            </a:bodyPr>
            <a:lstStyle/>
            <a:p>
              <a:pPr algn="l"/>
              <a:r>
                <a:rPr lang="en-US" sz="3000" dirty="0" smtClean="0">
                  <a:solidFill>
                    <a:srgbClr val="000000"/>
                  </a:solidFill>
                </a:rPr>
                <a:t>Figure 1: </a:t>
              </a:r>
              <a:r>
                <a:rPr lang="en-US" sz="3000" b="0" dirty="0">
                  <a:solidFill>
                    <a:srgbClr val="000000"/>
                  </a:solidFill>
                </a:rPr>
                <a:t>Mechanism-related DIDEO representation for </a:t>
              </a:r>
              <a:r>
                <a:rPr lang="en-US" sz="3000" b="0" dirty="0" smtClean="0">
                  <a:solidFill>
                    <a:srgbClr val="000000"/>
                  </a:solidFill>
                </a:rPr>
                <a:t>the Simvastatin-Amiodarone </a:t>
              </a:r>
              <a:r>
                <a:rPr lang="en-US" sz="3000" b="0" dirty="0">
                  <a:solidFill>
                    <a:srgbClr val="000000"/>
                  </a:solidFill>
                </a:rPr>
                <a:t>PDDI, including example candidate </a:t>
              </a:r>
              <a:r>
                <a:rPr lang="en-US" sz="3000" b="0" dirty="0" smtClean="0">
                  <a:solidFill>
                    <a:srgbClr val="000000"/>
                  </a:solidFill>
                </a:rPr>
                <a:t>relations </a:t>
              </a:r>
              <a:r>
                <a:rPr lang="en-US" sz="3000" b="0" dirty="0">
                  <a:solidFill>
                    <a:srgbClr val="000000"/>
                  </a:solidFill>
                </a:rPr>
                <a:t>and </a:t>
              </a:r>
              <a:r>
                <a:rPr lang="en-US" sz="3000" b="0" dirty="0" smtClean="0">
                  <a:solidFill>
                    <a:srgbClr val="000000"/>
                  </a:solidFill>
                </a:rPr>
                <a:t>related GO classes (in red) </a:t>
              </a:r>
              <a:r>
                <a:rPr lang="en-US" sz="3000" b="0" dirty="0">
                  <a:solidFill>
                    <a:srgbClr val="000000"/>
                  </a:solidFill>
                </a:rPr>
                <a:t>found in </a:t>
              </a:r>
              <a:r>
                <a:rPr lang="en-US" sz="3000" b="0" dirty="0" err="1">
                  <a:solidFill>
                    <a:srgbClr val="000000"/>
                  </a:solidFill>
                </a:rPr>
                <a:t>iProClass</a:t>
              </a:r>
              <a:r>
                <a:rPr lang="en-US" sz="3000" b="0" dirty="0">
                  <a:solidFill>
                    <a:srgbClr val="000000"/>
                  </a:solidFill>
                </a:rPr>
                <a:t>. </a:t>
              </a:r>
              <a:r>
                <a:rPr lang="en-US" sz="3000" b="0" dirty="0" smtClean="0">
                  <a:solidFill>
                    <a:srgbClr val="000000"/>
                  </a:solidFill>
                </a:rPr>
                <a:t>The PDDI is inferred based on a simvastatin metabolism assay and evidence of </a:t>
              </a:r>
              <a:r>
                <a:rPr lang="en-US" sz="3000" b="0" dirty="0" err="1" smtClean="0">
                  <a:solidFill>
                    <a:srgbClr val="000000"/>
                  </a:solidFill>
                </a:rPr>
                <a:t>amiodarone’s</a:t>
              </a:r>
              <a:r>
                <a:rPr lang="en-US" sz="3000" b="0" dirty="0" smtClean="0">
                  <a:solidFill>
                    <a:srgbClr val="000000"/>
                  </a:solidFill>
                </a:rPr>
                <a:t> effect on the same metabolic pathway (not shown).</a:t>
              </a:r>
              <a:endParaRPr lang="en-US" sz="3000" b="0" dirty="0">
                <a:solidFill>
                  <a:srgbClr val="000000"/>
                </a:solidFill>
              </a:endParaRPr>
            </a:p>
          </p:txBody>
        </p:sp>
        <p:grpSp>
          <p:nvGrpSpPr>
            <p:cNvPr id="2051" name="Group 2050"/>
            <p:cNvGrpSpPr/>
            <p:nvPr/>
          </p:nvGrpSpPr>
          <p:grpSpPr>
            <a:xfrm>
              <a:off x="20726400" y="20726400"/>
              <a:ext cx="14630400" cy="10058400"/>
              <a:chOff x="20497800" y="20726400"/>
              <a:chExt cx="14630400" cy="10058400"/>
            </a:xfrm>
          </p:grpSpPr>
          <p:pic>
            <p:nvPicPr>
              <p:cNvPr id="30" name="Picture 29" descr="Figure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0200" y="20726400"/>
                <a:ext cx="14378378" cy="9867900"/>
              </a:xfrm>
              <a:prstGeom prst="rect">
                <a:avLst/>
              </a:prstGeom>
            </p:spPr>
          </p:pic>
          <p:sp>
            <p:nvSpPr>
              <p:cNvPr id="2049" name="Rectangle 2048"/>
              <p:cNvSpPr/>
              <p:nvPr/>
            </p:nvSpPr>
            <p:spPr bwMode="auto">
              <a:xfrm>
                <a:off x="20497800" y="20802600"/>
                <a:ext cx="14630400" cy="9982200"/>
              </a:xfrm>
              <a:prstGeom prst="rect">
                <a:avLst/>
              </a:prstGeom>
              <a:noFill/>
              <a:ln w="19050" cap="flat" cmpd="sng" algn="ctr">
                <a:solidFill>
                  <a:schemeClr val="tx1"/>
                </a:solidFill>
                <a:prstDash val="solid"/>
                <a:round/>
                <a:headEnd type="none" w="med" len="med"/>
                <a:tailEnd type="none" w="med" len="med"/>
              </a:ln>
              <a:effectLs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Arial" pitchFamily="34" charset="0"/>
                </a:endParaRPr>
              </a:p>
            </p:txBody>
          </p:sp>
        </p:grpSp>
      </p:grpSp>
      <p:sp>
        <p:nvSpPr>
          <p:cNvPr id="2053" name="TextBox 2052"/>
          <p:cNvSpPr txBox="1"/>
          <p:nvPr/>
        </p:nvSpPr>
        <p:spPr>
          <a:xfrm>
            <a:off x="35585401" y="20705624"/>
            <a:ext cx="7772400" cy="11603176"/>
          </a:xfrm>
          <a:prstGeom prst="rect">
            <a:avLst/>
          </a:prstGeom>
          <a:noFill/>
        </p:spPr>
        <p:txBody>
          <a:bodyPr wrap="square" rtlCol="0">
            <a:spAutoFit/>
          </a:bodyPr>
          <a:lstStyle/>
          <a:p>
            <a:pPr algn="just">
              <a:spcAft>
                <a:spcPts val="600"/>
              </a:spcAft>
            </a:pPr>
            <a:r>
              <a:rPr lang="en-US" sz="2400" dirty="0" smtClean="0">
                <a:solidFill>
                  <a:srgbClr val="000000"/>
                </a:solidFill>
              </a:rPr>
              <a:t>References</a:t>
            </a:r>
            <a:endParaRPr lang="en-US" sz="2400" dirty="0">
              <a:solidFill>
                <a:srgbClr val="000000"/>
              </a:solidFill>
            </a:endParaRPr>
          </a:p>
          <a:p>
            <a:pPr marL="457200" lvl="0" indent="-457200" algn="just">
              <a:buFont typeface="+mj-lt"/>
              <a:buAutoNum type="arabicPeriod"/>
            </a:pPr>
            <a:r>
              <a:rPr lang="en-US" sz="2000" b="0" dirty="0" err="1">
                <a:solidFill>
                  <a:srgbClr val="000000"/>
                </a:solidFill>
              </a:rPr>
              <a:t>Magro</a:t>
            </a:r>
            <a:r>
              <a:rPr lang="en-US" sz="2000" b="0" dirty="0">
                <a:solidFill>
                  <a:srgbClr val="000000"/>
                </a:solidFill>
              </a:rPr>
              <a:t> L, </a:t>
            </a:r>
            <a:r>
              <a:rPr lang="en-US" sz="2000" b="0" dirty="0" err="1">
                <a:solidFill>
                  <a:srgbClr val="000000"/>
                </a:solidFill>
              </a:rPr>
              <a:t>Moretti</a:t>
            </a:r>
            <a:r>
              <a:rPr lang="en-US" sz="2000" b="0" dirty="0">
                <a:solidFill>
                  <a:srgbClr val="000000"/>
                </a:solidFill>
              </a:rPr>
              <a:t> U, Leone R. Epidemiology and characteristics of adverse drug reactions caused by drug-drug interactions. </a:t>
            </a:r>
            <a:r>
              <a:rPr lang="en-US" sz="2000" b="0" i="1" dirty="0">
                <a:solidFill>
                  <a:srgbClr val="000000"/>
                </a:solidFill>
              </a:rPr>
              <a:t>Expert </a:t>
            </a:r>
            <a:r>
              <a:rPr lang="en-US" sz="2000" b="0" i="1" dirty="0" err="1">
                <a:solidFill>
                  <a:srgbClr val="000000"/>
                </a:solidFill>
              </a:rPr>
              <a:t>Opin</a:t>
            </a:r>
            <a:r>
              <a:rPr lang="en-US" sz="2000" b="0" i="1" dirty="0">
                <a:solidFill>
                  <a:srgbClr val="000000"/>
                </a:solidFill>
              </a:rPr>
              <a:t>. Drug </a:t>
            </a:r>
            <a:r>
              <a:rPr lang="en-US" sz="2000" b="0" i="1" dirty="0" err="1">
                <a:solidFill>
                  <a:srgbClr val="000000"/>
                </a:solidFill>
              </a:rPr>
              <a:t>Saf</a:t>
            </a:r>
            <a:r>
              <a:rPr lang="en-US" sz="2000" b="0" i="1" dirty="0">
                <a:solidFill>
                  <a:srgbClr val="000000"/>
                </a:solidFill>
              </a:rPr>
              <a:t>.</a:t>
            </a:r>
            <a:r>
              <a:rPr lang="en-US" sz="2000" b="0" dirty="0">
                <a:solidFill>
                  <a:srgbClr val="000000"/>
                </a:solidFill>
              </a:rPr>
              <a:t> 11, 83–94 (2012).</a:t>
            </a:r>
          </a:p>
          <a:p>
            <a:pPr marL="457200" lvl="0" indent="-457200" algn="just">
              <a:buFont typeface="+mj-lt"/>
              <a:buAutoNum type="arabicPeriod"/>
            </a:pPr>
            <a:r>
              <a:rPr lang="en-US" sz="2000" b="0" dirty="0">
                <a:solidFill>
                  <a:srgbClr val="000000"/>
                </a:solidFill>
              </a:rPr>
              <a:t>Hines LE, Murphy JE, Grizzle AJ, Malone DC. Critical issues associated with drug-drug interactions: highlights of a </a:t>
            </a:r>
            <a:r>
              <a:rPr lang="en-US" sz="2000" b="0" dirty="0" err="1">
                <a:solidFill>
                  <a:srgbClr val="000000"/>
                </a:solidFill>
              </a:rPr>
              <a:t>multistakeholder</a:t>
            </a:r>
            <a:r>
              <a:rPr lang="en-US" sz="2000" b="0" dirty="0">
                <a:solidFill>
                  <a:srgbClr val="000000"/>
                </a:solidFill>
              </a:rPr>
              <a:t> conference. </a:t>
            </a:r>
            <a:r>
              <a:rPr lang="en-US" sz="2000" b="0" i="1" dirty="0">
                <a:solidFill>
                  <a:srgbClr val="000000"/>
                </a:solidFill>
              </a:rPr>
              <a:t>Am. J. Health-Syst. Pharm. AJHP Off. J. Am. Soc. Health-Syst. Pharm.</a:t>
            </a:r>
            <a:r>
              <a:rPr lang="en-US" sz="2000" b="0" dirty="0">
                <a:solidFill>
                  <a:srgbClr val="000000"/>
                </a:solidFill>
              </a:rPr>
              <a:t> 68, 941–946 (2011).</a:t>
            </a:r>
          </a:p>
          <a:p>
            <a:pPr marL="457200" lvl="0" indent="-457200" algn="just">
              <a:buFont typeface="+mj-lt"/>
              <a:buAutoNum type="arabicPeriod"/>
            </a:pPr>
            <a:r>
              <a:rPr lang="en-US" sz="2000" b="0" dirty="0">
                <a:solidFill>
                  <a:srgbClr val="000000"/>
                </a:solidFill>
              </a:rPr>
              <a:t>Brochhausen M, Schneider J, Malone D, </a:t>
            </a:r>
            <a:r>
              <a:rPr lang="en-US" sz="2000" b="0" dirty="0" err="1">
                <a:solidFill>
                  <a:srgbClr val="000000"/>
                </a:solidFill>
              </a:rPr>
              <a:t>Empey</a:t>
            </a:r>
            <a:r>
              <a:rPr lang="en-US" sz="2000" b="0" dirty="0">
                <a:solidFill>
                  <a:srgbClr val="000000"/>
                </a:solidFill>
              </a:rPr>
              <a:t> PE, Hogan WR, Boyce RD. Towards a foundational representation of potential drug-drug interaction knowledge. In: Joint Proceedings of </a:t>
            </a:r>
            <a:r>
              <a:rPr lang="en-US" sz="2000" b="0" dirty="0" smtClean="0">
                <a:solidFill>
                  <a:srgbClr val="000000"/>
                </a:solidFill>
              </a:rPr>
              <a:t>Workshops </a:t>
            </a:r>
            <a:r>
              <a:rPr lang="en-US" sz="2000" b="0" dirty="0">
                <a:solidFill>
                  <a:srgbClr val="000000"/>
                </a:solidFill>
              </a:rPr>
              <a:t>co-located with the International Conference on Biomedical Ontologies 2014 (ICBO 2014), Houston, TX, USA, October 6-9, 2014. CEUR-</a:t>
            </a:r>
            <a:r>
              <a:rPr lang="en-US" sz="2000" b="0" dirty="0" err="1">
                <a:solidFill>
                  <a:srgbClr val="000000"/>
                </a:solidFill>
              </a:rPr>
              <a:t>WS.org</a:t>
            </a:r>
            <a:r>
              <a:rPr lang="en-US" sz="2000" b="0" dirty="0">
                <a:solidFill>
                  <a:srgbClr val="000000"/>
                </a:solidFill>
              </a:rPr>
              <a:t>, online http://ceur-ws.org/Vol-1309/paper2.pdf.</a:t>
            </a:r>
          </a:p>
          <a:p>
            <a:pPr marL="457200" lvl="0" indent="-457200" algn="just">
              <a:buFont typeface="+mj-lt"/>
              <a:buAutoNum type="arabicPeriod"/>
            </a:pPr>
            <a:r>
              <a:rPr lang="en-US" sz="2000" b="0" dirty="0" err="1">
                <a:solidFill>
                  <a:srgbClr val="000000"/>
                </a:solidFill>
              </a:rPr>
              <a:t>Natale</a:t>
            </a:r>
            <a:r>
              <a:rPr lang="en-US" sz="2000" b="0" dirty="0">
                <a:solidFill>
                  <a:srgbClr val="000000"/>
                </a:solidFill>
              </a:rPr>
              <a:t> DA, </a:t>
            </a:r>
            <a:r>
              <a:rPr lang="en-US" sz="2000" b="0" dirty="0" err="1">
                <a:solidFill>
                  <a:srgbClr val="000000"/>
                </a:solidFill>
              </a:rPr>
              <a:t>Arighi</a:t>
            </a:r>
            <a:r>
              <a:rPr lang="en-US" sz="2000" b="0" dirty="0">
                <a:solidFill>
                  <a:srgbClr val="000000"/>
                </a:solidFill>
              </a:rPr>
              <a:t> CN, </a:t>
            </a:r>
            <a:r>
              <a:rPr lang="en-US" sz="2000" b="0" dirty="0" smtClean="0">
                <a:solidFill>
                  <a:srgbClr val="000000"/>
                </a:solidFill>
              </a:rPr>
              <a:t>Barker WC </a:t>
            </a:r>
            <a:r>
              <a:rPr lang="en-US" sz="2000" b="0" dirty="0">
                <a:solidFill>
                  <a:srgbClr val="000000"/>
                </a:solidFill>
              </a:rPr>
              <a:t>, Blake JA, </a:t>
            </a:r>
            <a:r>
              <a:rPr lang="en-US" sz="2000" b="0" dirty="0" err="1">
                <a:solidFill>
                  <a:srgbClr val="000000"/>
                </a:solidFill>
              </a:rPr>
              <a:t>Bult</a:t>
            </a:r>
            <a:r>
              <a:rPr lang="en-US" sz="2000" b="0" dirty="0">
                <a:solidFill>
                  <a:srgbClr val="000000"/>
                </a:solidFill>
              </a:rPr>
              <a:t> CJ, </a:t>
            </a:r>
            <a:r>
              <a:rPr lang="en-US" sz="2000" b="0" dirty="0" err="1">
                <a:solidFill>
                  <a:srgbClr val="000000"/>
                </a:solidFill>
              </a:rPr>
              <a:t>Caudy</a:t>
            </a:r>
            <a:r>
              <a:rPr lang="en-US" sz="2000" b="0" dirty="0">
                <a:solidFill>
                  <a:srgbClr val="000000"/>
                </a:solidFill>
              </a:rPr>
              <a:t> M, </a:t>
            </a:r>
            <a:r>
              <a:rPr lang="en-US" sz="2000" b="0" i="1" dirty="0" smtClean="0">
                <a:solidFill>
                  <a:srgbClr val="000000"/>
                </a:solidFill>
              </a:rPr>
              <a:t>et al. </a:t>
            </a:r>
            <a:r>
              <a:rPr lang="en-US" sz="2000" b="0" dirty="0" smtClean="0">
                <a:solidFill>
                  <a:srgbClr val="000000"/>
                </a:solidFill>
              </a:rPr>
              <a:t>The </a:t>
            </a:r>
            <a:r>
              <a:rPr lang="en-US" sz="2000" b="0" dirty="0">
                <a:solidFill>
                  <a:srgbClr val="000000"/>
                </a:solidFill>
              </a:rPr>
              <a:t>Protein Ontology: A Structured Representation of Protein Forms and Complexes, </a:t>
            </a:r>
            <a:r>
              <a:rPr lang="en-US" sz="2000" b="0" i="1" dirty="0">
                <a:solidFill>
                  <a:srgbClr val="000000"/>
                </a:solidFill>
              </a:rPr>
              <a:t>Nucleic Acids Research </a:t>
            </a:r>
            <a:r>
              <a:rPr lang="en-US" sz="2000" b="0" dirty="0">
                <a:solidFill>
                  <a:srgbClr val="000000"/>
                </a:solidFill>
              </a:rPr>
              <a:t>2011, 39 (Database Issue), D539-545. </a:t>
            </a:r>
            <a:endParaRPr lang="en-US" sz="2000" b="0" dirty="0" smtClean="0">
              <a:solidFill>
                <a:srgbClr val="000000"/>
              </a:solidFill>
            </a:endParaRPr>
          </a:p>
          <a:p>
            <a:pPr marL="457200" lvl="0" indent="-457200" algn="just">
              <a:buFont typeface="+mj-lt"/>
              <a:buAutoNum type="arabicPeriod"/>
            </a:pPr>
            <a:r>
              <a:rPr lang="en-US" sz="2000" b="0" dirty="0" smtClean="0">
                <a:solidFill>
                  <a:srgbClr val="000000"/>
                </a:solidFill>
              </a:rPr>
              <a:t>Boyce </a:t>
            </a:r>
            <a:r>
              <a:rPr lang="en-US" sz="2000" b="0" dirty="0">
                <a:solidFill>
                  <a:srgbClr val="000000"/>
                </a:solidFill>
              </a:rPr>
              <a:t>RD. Draft Competency Questions for a Drug Interaction Knowledge Base Derived from Discussions with Clinical Experts, http://</a:t>
            </a:r>
            <a:r>
              <a:rPr lang="en-US" sz="2000" b="0" dirty="0" err="1">
                <a:solidFill>
                  <a:srgbClr val="000000"/>
                </a:solidFill>
              </a:rPr>
              <a:t>purl.net</a:t>
            </a:r>
            <a:r>
              <a:rPr lang="en-US" sz="2000" b="0" dirty="0">
                <a:solidFill>
                  <a:srgbClr val="000000"/>
                </a:solidFill>
              </a:rPr>
              <a:t>/net/drug-interaction-knowledgebase/competency-questions. Last accessed: 10/01/2014.</a:t>
            </a:r>
          </a:p>
          <a:p>
            <a:pPr marL="457200" lvl="0" indent="-457200" algn="just">
              <a:buFont typeface="+mj-lt"/>
              <a:buAutoNum type="arabicPeriod"/>
            </a:pPr>
            <a:r>
              <a:rPr lang="en-US" sz="2000" b="0" dirty="0">
                <a:solidFill>
                  <a:srgbClr val="000000"/>
                </a:solidFill>
              </a:rPr>
              <a:t>The Gene Ontology Consortium. Gene ontology: tool for the unification of biology. </a:t>
            </a:r>
            <a:r>
              <a:rPr lang="en-US" sz="2000" b="0" i="1" dirty="0">
                <a:solidFill>
                  <a:srgbClr val="000000"/>
                </a:solidFill>
              </a:rPr>
              <a:t>Nat Genet</a:t>
            </a:r>
            <a:r>
              <a:rPr lang="en-US" sz="2000" b="0" dirty="0">
                <a:solidFill>
                  <a:srgbClr val="000000"/>
                </a:solidFill>
              </a:rPr>
              <a:t>. May 2000;25(1):25-9.</a:t>
            </a:r>
          </a:p>
          <a:p>
            <a:pPr marL="457200" lvl="0" indent="-457200" algn="just">
              <a:buFont typeface="+mj-lt"/>
              <a:buAutoNum type="arabicPeriod"/>
            </a:pPr>
            <a:r>
              <a:rPr lang="en-US" sz="2000" b="0" dirty="0" err="1">
                <a:solidFill>
                  <a:srgbClr val="000000"/>
                </a:solidFill>
              </a:rPr>
              <a:t>Degtyarenko</a:t>
            </a:r>
            <a:r>
              <a:rPr lang="en-US" sz="2000" b="0" dirty="0">
                <a:solidFill>
                  <a:srgbClr val="000000"/>
                </a:solidFill>
              </a:rPr>
              <a:t> K, de Matos P, Ennis M, Hastings J, </a:t>
            </a:r>
            <a:r>
              <a:rPr lang="en-US" sz="2000" b="0" dirty="0" err="1">
                <a:solidFill>
                  <a:srgbClr val="000000"/>
                </a:solidFill>
              </a:rPr>
              <a:t>Zbinden</a:t>
            </a:r>
            <a:r>
              <a:rPr lang="en-US" sz="2000" b="0" dirty="0">
                <a:solidFill>
                  <a:srgbClr val="000000"/>
                </a:solidFill>
              </a:rPr>
              <a:t> M, </a:t>
            </a:r>
            <a:r>
              <a:rPr lang="en-US" sz="2000" b="0" dirty="0" err="1">
                <a:solidFill>
                  <a:srgbClr val="000000"/>
                </a:solidFill>
              </a:rPr>
              <a:t>McNaught</a:t>
            </a:r>
            <a:r>
              <a:rPr lang="en-US" sz="2000" b="0" dirty="0">
                <a:solidFill>
                  <a:srgbClr val="000000"/>
                </a:solidFill>
              </a:rPr>
              <a:t> A, </a:t>
            </a:r>
            <a:r>
              <a:rPr lang="en-US" sz="2000" b="0" i="1" dirty="0" smtClean="0">
                <a:solidFill>
                  <a:srgbClr val="000000"/>
                </a:solidFill>
              </a:rPr>
              <a:t>et al</a:t>
            </a:r>
            <a:r>
              <a:rPr lang="en-US" sz="2000" b="0" dirty="0" smtClean="0">
                <a:solidFill>
                  <a:srgbClr val="000000"/>
                </a:solidFill>
              </a:rPr>
              <a:t>. </a:t>
            </a:r>
            <a:r>
              <a:rPr lang="en-US" sz="2000" b="0" dirty="0" err="1">
                <a:solidFill>
                  <a:srgbClr val="000000"/>
                </a:solidFill>
              </a:rPr>
              <a:t>ChEBI</a:t>
            </a:r>
            <a:r>
              <a:rPr lang="en-US" sz="2000" b="0" dirty="0">
                <a:solidFill>
                  <a:srgbClr val="000000"/>
                </a:solidFill>
              </a:rPr>
              <a:t>: a database and ontology for chemical entities of biological interest. </a:t>
            </a:r>
            <a:r>
              <a:rPr lang="en-US" sz="2000" b="0" i="1" dirty="0">
                <a:solidFill>
                  <a:srgbClr val="000000"/>
                </a:solidFill>
              </a:rPr>
              <a:t>Nucleic Acids Res.</a:t>
            </a:r>
            <a:r>
              <a:rPr lang="en-US" sz="2000" b="0" dirty="0">
                <a:solidFill>
                  <a:srgbClr val="000000"/>
                </a:solidFill>
              </a:rPr>
              <a:t> 2008, 36, D344–D350.</a:t>
            </a:r>
          </a:p>
          <a:p>
            <a:pPr marL="457200" lvl="0" indent="-457200" algn="just">
              <a:buFont typeface="+mj-lt"/>
              <a:buAutoNum type="arabicPeriod"/>
            </a:pPr>
            <a:r>
              <a:rPr lang="en-US" sz="2000" b="0" dirty="0">
                <a:solidFill>
                  <a:srgbClr val="000000"/>
                </a:solidFill>
              </a:rPr>
              <a:t>Hanna J, Joseph E, Brochhausen M, Hogan WR. Building a drug ontology based on </a:t>
            </a:r>
            <a:r>
              <a:rPr lang="en-US" sz="2000" b="0" dirty="0" err="1">
                <a:solidFill>
                  <a:srgbClr val="000000"/>
                </a:solidFill>
              </a:rPr>
              <a:t>RxNorm</a:t>
            </a:r>
            <a:r>
              <a:rPr lang="en-US" sz="2000" b="0" dirty="0">
                <a:solidFill>
                  <a:srgbClr val="000000"/>
                </a:solidFill>
              </a:rPr>
              <a:t> and other sources. </a:t>
            </a:r>
            <a:r>
              <a:rPr lang="en-US" sz="2000" b="0" i="1" dirty="0">
                <a:solidFill>
                  <a:srgbClr val="000000"/>
                </a:solidFill>
              </a:rPr>
              <a:t>J Biomed Semantics.</a:t>
            </a:r>
            <a:r>
              <a:rPr lang="en-US" sz="2000" b="0" dirty="0">
                <a:solidFill>
                  <a:srgbClr val="000000"/>
                </a:solidFill>
              </a:rPr>
              <a:t> 2013 Dec 18;4(1):44. </a:t>
            </a:r>
            <a:r>
              <a:rPr lang="en-US" sz="2000" b="0" dirty="0" err="1">
                <a:solidFill>
                  <a:srgbClr val="000000"/>
                </a:solidFill>
              </a:rPr>
              <a:t>doi</a:t>
            </a:r>
            <a:r>
              <a:rPr lang="en-US" sz="2000" b="0" dirty="0">
                <a:solidFill>
                  <a:srgbClr val="000000"/>
                </a:solidFill>
              </a:rPr>
              <a:t>: 10.1186/2041-1480-4-44. </a:t>
            </a:r>
            <a:endParaRPr lang="en-US" sz="2000" b="0" dirty="0" smtClean="0">
              <a:solidFill>
                <a:srgbClr val="000000"/>
              </a:solidFill>
            </a:endParaRPr>
          </a:p>
          <a:p>
            <a:pPr marL="457200" lvl="0" indent="-457200" algn="just">
              <a:buFont typeface="+mj-lt"/>
              <a:buAutoNum type="arabicPeriod"/>
            </a:pPr>
            <a:r>
              <a:rPr lang="en-US" sz="2000" b="0" dirty="0" smtClean="0">
                <a:solidFill>
                  <a:srgbClr val="000000"/>
                </a:solidFill>
              </a:rPr>
              <a:t>Hogan </a:t>
            </a:r>
            <a:r>
              <a:rPr lang="en-US" sz="2000" b="0" dirty="0">
                <a:solidFill>
                  <a:srgbClr val="000000"/>
                </a:solidFill>
              </a:rPr>
              <a:t>WR, Hanna J, Joseph E, Brochhausen M. Towards a Consistent and Scientifically Accurate Drug Ontology. http://www2.unb.ca/</a:t>
            </a:r>
            <a:r>
              <a:rPr lang="en-US" sz="2000" b="0" dirty="0" err="1">
                <a:solidFill>
                  <a:srgbClr val="000000"/>
                </a:solidFill>
              </a:rPr>
              <a:t>csas</a:t>
            </a:r>
            <a:r>
              <a:rPr lang="en-US" sz="2000" b="0" dirty="0">
                <a:solidFill>
                  <a:srgbClr val="000000"/>
                </a:solidFill>
              </a:rPr>
              <a:t>/data/</a:t>
            </a:r>
            <a:r>
              <a:rPr lang="en-US" sz="2000" b="0" dirty="0" err="1">
                <a:solidFill>
                  <a:srgbClr val="000000"/>
                </a:solidFill>
              </a:rPr>
              <a:t>ws</a:t>
            </a:r>
            <a:r>
              <a:rPr lang="en-US" sz="2000" b="0" dirty="0">
                <a:solidFill>
                  <a:srgbClr val="000000"/>
                </a:solidFill>
              </a:rPr>
              <a:t>/icbo2013/papers/research/icbo2013submission_40.pdf. Last accessed: 07/05/2015</a:t>
            </a:r>
            <a:r>
              <a:rPr lang="en-US" sz="2000" b="0" dirty="0" smtClean="0">
                <a:solidFill>
                  <a:srgbClr val="000000"/>
                </a:solidFill>
              </a:rPr>
              <a:t>.</a:t>
            </a:r>
            <a:endParaRPr lang="en-US" sz="2000" b="0" dirty="0">
              <a:solidFill>
                <a:srgbClr val="000000"/>
              </a:solidFill>
            </a:endParaRPr>
          </a:p>
        </p:txBody>
      </p:sp>
      <p:sp>
        <p:nvSpPr>
          <p:cNvPr id="48" name="Rectangle 164"/>
          <p:cNvSpPr>
            <a:spLocks noChangeArrowheads="1"/>
          </p:cNvSpPr>
          <p:nvPr/>
        </p:nvSpPr>
        <p:spPr bwMode="auto">
          <a:xfrm>
            <a:off x="11125200" y="26035518"/>
            <a:ext cx="9067800" cy="1091682"/>
          </a:xfrm>
          <a:prstGeom prst="rect">
            <a:avLst/>
          </a:prstGeom>
          <a:gradFill>
            <a:gsLst>
              <a:gs pos="0">
                <a:schemeClr val="bg1">
                  <a:lumMod val="85000"/>
                </a:schemeClr>
              </a:gs>
              <a:gs pos="50000">
                <a:schemeClr val="bg1">
                  <a:lumMod val="85000"/>
                </a:schemeClr>
              </a:gs>
              <a:gs pos="100000">
                <a:schemeClr val="bg1">
                  <a:lumMod val="85000"/>
                </a:schemeClr>
              </a:gs>
            </a:gsLst>
            <a:lin ang="5400000" scaled="1"/>
          </a:gradFill>
          <a:ln w="9525">
            <a:solidFill>
              <a:schemeClr val="tx1"/>
            </a:solidFill>
            <a:miter lim="800000"/>
            <a:headEnd/>
            <a:tailEnd/>
          </a:ln>
          <a:effectLst/>
        </p:spPr>
        <p:txBody>
          <a:bodyPr wrap="none" lIns="109168" tIns="54584" rIns="109168" bIns="54584" anchor="ctr"/>
          <a:lstStyle/>
          <a:p>
            <a:pPr defTabSz="2994421"/>
            <a:r>
              <a:rPr lang="en-US" sz="3423" dirty="0" smtClean="0">
                <a:solidFill>
                  <a:schemeClr val="tx1"/>
                </a:solidFill>
              </a:rPr>
              <a:t>Conclusion</a:t>
            </a:r>
            <a:endParaRPr lang="en-US" sz="3423" dirty="0">
              <a:solidFill>
                <a:schemeClr val="tx1"/>
              </a:solidFill>
            </a:endParaRPr>
          </a:p>
        </p:txBody>
      </p:sp>
      <p:sp>
        <p:nvSpPr>
          <p:cNvPr id="2054" name="TextBox 2053"/>
          <p:cNvSpPr txBox="1"/>
          <p:nvPr/>
        </p:nvSpPr>
        <p:spPr>
          <a:xfrm>
            <a:off x="11125200" y="27232213"/>
            <a:ext cx="9067800" cy="3323987"/>
          </a:xfrm>
          <a:prstGeom prst="rect">
            <a:avLst/>
          </a:prstGeom>
          <a:noFill/>
        </p:spPr>
        <p:txBody>
          <a:bodyPr wrap="square" rtlCol="0">
            <a:spAutoFit/>
          </a:bodyPr>
          <a:lstStyle/>
          <a:p>
            <a:pPr algn="just"/>
            <a:r>
              <a:rPr lang="en-US" sz="3000" b="0" dirty="0" smtClean="0">
                <a:solidFill>
                  <a:srgbClr val="000000"/>
                </a:solidFill>
              </a:rPr>
              <a:t>The results show that a wealth </a:t>
            </a:r>
            <a:r>
              <a:rPr lang="en-US" sz="3000" b="0" dirty="0">
                <a:solidFill>
                  <a:srgbClr val="000000"/>
                </a:solidFill>
              </a:rPr>
              <a:t>of </a:t>
            </a:r>
            <a:r>
              <a:rPr lang="en-US" sz="3000" b="0" dirty="0" smtClean="0">
                <a:solidFill>
                  <a:srgbClr val="000000"/>
                </a:solidFill>
              </a:rPr>
              <a:t>PDDI data is linkable </a:t>
            </a:r>
            <a:r>
              <a:rPr lang="en-US" sz="3000" b="0" dirty="0">
                <a:solidFill>
                  <a:srgbClr val="000000"/>
                </a:solidFill>
              </a:rPr>
              <a:t>and retrievable through cross-referencing </a:t>
            </a:r>
            <a:r>
              <a:rPr lang="en-US" sz="3000" b="0" dirty="0" smtClean="0">
                <a:solidFill>
                  <a:srgbClr val="000000"/>
                </a:solidFill>
              </a:rPr>
              <a:t>based on identifiers from pre-existing ontologies. However, </a:t>
            </a:r>
            <a:r>
              <a:rPr lang="en-US" sz="3000" b="0" dirty="0">
                <a:solidFill>
                  <a:srgbClr val="000000"/>
                </a:solidFill>
              </a:rPr>
              <a:t>we are aware of the fact that aggregating data from different resources can lead to the kind of scientifically problematic affirmation that DIDEO is trying to circumvent</a:t>
            </a:r>
            <a:r>
              <a:rPr lang="en-US" sz="3000" b="0" dirty="0" smtClean="0">
                <a:solidFill>
                  <a:srgbClr val="000000"/>
                </a:solidFill>
              </a:rPr>
              <a:t>.</a:t>
            </a:r>
            <a:endParaRPr lang="en-US" sz="3000" b="0" dirty="0">
              <a:solidFill>
                <a:srgbClr val="000000"/>
              </a:solidFill>
            </a:endParaRPr>
          </a:p>
        </p:txBody>
      </p:sp>
      <p:sp>
        <p:nvSpPr>
          <p:cNvPr id="2055" name="TextBox 2054"/>
          <p:cNvSpPr txBox="1"/>
          <p:nvPr/>
        </p:nvSpPr>
        <p:spPr>
          <a:xfrm>
            <a:off x="1143000" y="30861000"/>
            <a:ext cx="19202400" cy="1477328"/>
          </a:xfrm>
          <a:prstGeom prst="rect">
            <a:avLst/>
          </a:prstGeom>
          <a:noFill/>
        </p:spPr>
        <p:txBody>
          <a:bodyPr wrap="square" rtlCol="0">
            <a:spAutoFit/>
          </a:bodyPr>
          <a:lstStyle/>
          <a:p>
            <a:pPr algn="l"/>
            <a:r>
              <a:rPr lang="en-US" sz="3000" dirty="0" smtClean="0">
                <a:solidFill>
                  <a:srgbClr val="000000"/>
                </a:solidFill>
              </a:rPr>
              <a:t>Acknowledgement: </a:t>
            </a:r>
            <a:endParaRPr lang="en-US" sz="3000" dirty="0">
              <a:solidFill>
                <a:srgbClr val="000000"/>
              </a:solidFill>
            </a:endParaRPr>
          </a:p>
          <a:p>
            <a:pPr algn="l"/>
            <a:r>
              <a:rPr lang="en-US" sz="3000" dirty="0">
                <a:solidFill>
                  <a:srgbClr val="000000"/>
                </a:solidFill>
              </a:rPr>
              <a:t>This project is supported by a grant from the National Library of Medicine: “Addressing gaps in clinically useful evidence on drug-drug interactions” (R01LM011838-01)</a:t>
            </a:r>
            <a:r>
              <a:rPr lang="en-US" sz="3000" dirty="0" smtClean="0">
                <a:solidFill>
                  <a:srgbClr val="000000"/>
                </a:solidFill>
              </a:rPr>
              <a:t>.</a:t>
            </a:r>
            <a:endParaRPr lang="en-US" sz="30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6664</TotalTime>
  <Words>1532</Words>
  <Application>Microsoft Macintosh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Using Semantic Web technology to link potential drug-drug interaction information to biological and biomedical data   Mathias Brochhausen1, William R. Hogan2, Philip E. Empey3, Daniel C. Malone4, Richard D. Boyce3 1University of Arkansas for Medical Sciences, Little Rock, AR; 2University of Florida, Gainesville, FL; 3University of Pittsburgh, Pittsburgh, PA;  4University of Arizona,Tucson, AZ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PDDI Linking Poster</dc:title>
  <dc:creator>Sayvaz</dc:creator>
  <cp:lastModifiedBy>Mathias Brochhausen</cp:lastModifiedBy>
  <cp:revision>71</cp:revision>
  <dcterms:created xsi:type="dcterms:W3CDTF">2004-07-26T21:45:23Z</dcterms:created>
  <dcterms:modified xsi:type="dcterms:W3CDTF">2015-03-16T13:36:09Z</dcterms:modified>
</cp:coreProperties>
</file>