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Arimo" panose="020B0604020202020204" charset="0"/>
      <p:regular r:id="rId11"/>
      <p:bold r:id="rId12"/>
      <p:italic r:id="rId13"/>
      <p:boldItalic r:id="rId14"/>
    </p:embeddedFont>
    <p:embeddedFont>
      <p:font typeface="Bellota Tex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ZCLl//rEDRrkqgrxMRM+vBWJH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196778">
            <a:off x="-948882" y="-2655052"/>
            <a:ext cx="4672254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19781">
            <a:off x="4440217" y="-2751476"/>
            <a:ext cx="4672253" cy="974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442">
            <a:off x="5972303" y="-293673"/>
            <a:ext cx="3388668" cy="706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852650">
            <a:off x="-2254574" y="515828"/>
            <a:ext cx="3388668" cy="706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736702">
            <a:off x="-98973" y="-3990999"/>
            <a:ext cx="3388669" cy="706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0"/>
          <p:cNvSpPr txBox="1">
            <a:spLocks noGrp="1"/>
          </p:cNvSpPr>
          <p:nvPr>
            <p:ph type="ctrTitle"/>
          </p:nvPr>
        </p:nvSpPr>
        <p:spPr>
          <a:xfrm>
            <a:off x="621100" y="1081878"/>
            <a:ext cx="6779700" cy="22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subTitle" idx="1"/>
          </p:nvPr>
        </p:nvSpPr>
        <p:spPr>
          <a:xfrm>
            <a:off x="621100" y="3329463"/>
            <a:ext cx="5233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196778">
            <a:off x="-682182" y="-2102602"/>
            <a:ext cx="4672254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505814">
            <a:off x="3887768" y="-2556077"/>
            <a:ext cx="4672252" cy="974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68696">
            <a:off x="-1475274" y="1718878"/>
            <a:ext cx="3388669" cy="706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152" flipH="1">
            <a:off x="7436988" y="-1517975"/>
            <a:ext cx="3388669" cy="706716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subTitle" idx="1"/>
          </p:nvPr>
        </p:nvSpPr>
        <p:spPr>
          <a:xfrm>
            <a:off x="4662138" y="1879963"/>
            <a:ext cx="2238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subTitle" idx="2"/>
          </p:nvPr>
        </p:nvSpPr>
        <p:spPr>
          <a:xfrm>
            <a:off x="4662138" y="222400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subTitle" idx="3"/>
          </p:nvPr>
        </p:nvSpPr>
        <p:spPr>
          <a:xfrm>
            <a:off x="2243475" y="1879963"/>
            <a:ext cx="2238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ubTitle" idx="4"/>
          </p:nvPr>
        </p:nvSpPr>
        <p:spPr>
          <a:xfrm>
            <a:off x="2243475" y="222400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50"/>
          <p:cNvSpPr txBox="1">
            <a:spLocks noGrp="1"/>
          </p:cNvSpPr>
          <p:nvPr>
            <p:ph type="subTitle" idx="5"/>
          </p:nvPr>
        </p:nvSpPr>
        <p:spPr>
          <a:xfrm>
            <a:off x="4662138" y="3691900"/>
            <a:ext cx="2238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subTitle" idx="6"/>
          </p:nvPr>
        </p:nvSpPr>
        <p:spPr>
          <a:xfrm>
            <a:off x="4662138" y="4035875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50"/>
          <p:cNvSpPr txBox="1">
            <a:spLocks noGrp="1"/>
          </p:cNvSpPr>
          <p:nvPr>
            <p:ph type="subTitle" idx="7"/>
          </p:nvPr>
        </p:nvSpPr>
        <p:spPr>
          <a:xfrm>
            <a:off x="2243488" y="3691900"/>
            <a:ext cx="2238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50"/>
          <p:cNvSpPr txBox="1">
            <a:spLocks noGrp="1"/>
          </p:cNvSpPr>
          <p:nvPr>
            <p:ph type="subTitle" idx="8"/>
          </p:nvPr>
        </p:nvSpPr>
        <p:spPr>
          <a:xfrm>
            <a:off x="2243463" y="4035875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196778">
            <a:off x="-948882" y="-2655052"/>
            <a:ext cx="4672254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19781">
            <a:off x="4440217" y="-2751476"/>
            <a:ext cx="4672253" cy="974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852650">
            <a:off x="-1587824" y="458678"/>
            <a:ext cx="3388668" cy="70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1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196778">
            <a:off x="-948882" y="-2655052"/>
            <a:ext cx="4672254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95378">
            <a:off x="4040166" y="-3284876"/>
            <a:ext cx="4672253" cy="974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05991">
            <a:off x="7115302" y="-846123"/>
            <a:ext cx="3388667" cy="706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47906">
            <a:off x="-501735" y="2173178"/>
            <a:ext cx="3388667" cy="706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263744">
            <a:off x="-501747" y="-3140948"/>
            <a:ext cx="3388669" cy="70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2"/>
          <p:cNvSpPr txBox="1">
            <a:spLocks noGrp="1"/>
          </p:cNvSpPr>
          <p:nvPr>
            <p:ph type="subTitle" idx="1"/>
          </p:nvPr>
        </p:nvSpPr>
        <p:spPr>
          <a:xfrm>
            <a:off x="2548550" y="1202225"/>
            <a:ext cx="40470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52"/>
          <p:cNvSpPr txBox="1">
            <a:spLocks noGrp="1"/>
          </p:cNvSpPr>
          <p:nvPr>
            <p:ph type="title"/>
          </p:nvPr>
        </p:nvSpPr>
        <p:spPr>
          <a:xfrm>
            <a:off x="2548475" y="539500"/>
            <a:ext cx="40470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1" name="Google Shape;101;p52"/>
          <p:cNvSpPr txBox="1">
            <a:spLocks noGrp="1"/>
          </p:cNvSpPr>
          <p:nvPr>
            <p:ph type="subTitle" idx="2"/>
          </p:nvPr>
        </p:nvSpPr>
        <p:spPr>
          <a:xfrm>
            <a:off x="2548550" y="2713213"/>
            <a:ext cx="40470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title" idx="3"/>
          </p:nvPr>
        </p:nvSpPr>
        <p:spPr>
          <a:xfrm>
            <a:off x="2548475" y="2050488"/>
            <a:ext cx="40470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3" name="Google Shape;103;p52"/>
          <p:cNvSpPr txBox="1">
            <a:spLocks noGrp="1"/>
          </p:cNvSpPr>
          <p:nvPr>
            <p:ph type="subTitle" idx="4"/>
          </p:nvPr>
        </p:nvSpPr>
        <p:spPr>
          <a:xfrm>
            <a:off x="2548550" y="4224213"/>
            <a:ext cx="40470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52"/>
          <p:cNvSpPr txBox="1">
            <a:spLocks noGrp="1"/>
          </p:cNvSpPr>
          <p:nvPr>
            <p:ph type="title" idx="5"/>
          </p:nvPr>
        </p:nvSpPr>
        <p:spPr>
          <a:xfrm>
            <a:off x="2548475" y="3561488"/>
            <a:ext cx="40470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19781">
            <a:off x="4440217" y="-2751476"/>
            <a:ext cx="4672253" cy="974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585672">
            <a:off x="5530003" y="-404648"/>
            <a:ext cx="3388668" cy="706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579766">
            <a:off x="-864198" y="-1774936"/>
            <a:ext cx="3388668" cy="706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196778">
            <a:off x="-948882" y="-2655052"/>
            <a:ext cx="4672254" cy="974415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3"/>
          <p:cNvSpPr txBox="1">
            <a:spLocks noGrp="1"/>
          </p:cNvSpPr>
          <p:nvPr>
            <p:ph type="body" idx="1"/>
          </p:nvPr>
        </p:nvSpPr>
        <p:spPr>
          <a:xfrm>
            <a:off x="1774350" y="3920375"/>
            <a:ext cx="56574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53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230042">
            <a:off x="-853633" y="-2490826"/>
            <a:ext cx="4672253" cy="974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700000">
            <a:off x="3468666" y="-1994202"/>
            <a:ext cx="4672253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326051">
            <a:off x="6180866" y="-2994087"/>
            <a:ext cx="3388670" cy="706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35618">
            <a:off x="-840497" y="-961835"/>
            <a:ext cx="3388668" cy="706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4"/>
          <p:cNvSpPr txBox="1">
            <a:spLocks noGrp="1"/>
          </p:cNvSpPr>
          <p:nvPr>
            <p:ph type="body" idx="1"/>
          </p:nvPr>
        </p:nvSpPr>
        <p:spPr>
          <a:xfrm>
            <a:off x="4004598" y="2171675"/>
            <a:ext cx="45183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title"/>
          </p:nvPr>
        </p:nvSpPr>
        <p:spPr>
          <a:xfrm>
            <a:off x="4004500" y="1559425"/>
            <a:ext cx="45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196778">
            <a:off x="-948882" y="-2655052"/>
            <a:ext cx="4672254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747144">
            <a:off x="3525817" y="-2751476"/>
            <a:ext cx="4672251" cy="974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37512">
            <a:off x="5312754" y="-3287960"/>
            <a:ext cx="4750263" cy="9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736702">
            <a:off x="-98973" y="-3990999"/>
            <a:ext cx="3388669" cy="7067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5"/>
          <p:cNvSpPr txBox="1">
            <a:spLocks noGrp="1"/>
          </p:cNvSpPr>
          <p:nvPr>
            <p:ph type="title"/>
          </p:nvPr>
        </p:nvSpPr>
        <p:spPr>
          <a:xfrm>
            <a:off x="1194000" y="652300"/>
            <a:ext cx="32127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5"/>
          <p:cNvSpPr txBox="1">
            <a:spLocks noGrp="1"/>
          </p:cNvSpPr>
          <p:nvPr>
            <p:ph type="subTitle" idx="1"/>
          </p:nvPr>
        </p:nvSpPr>
        <p:spPr>
          <a:xfrm>
            <a:off x="1083000" y="1423700"/>
            <a:ext cx="34347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5"/>
          <p:cNvSpPr txBox="1"/>
          <p:nvPr/>
        </p:nvSpPr>
        <p:spPr>
          <a:xfrm>
            <a:off x="1043250" y="3316575"/>
            <a:ext cx="352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196778">
            <a:off x="-948882" y="-2655052"/>
            <a:ext cx="4672254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19781">
            <a:off x="4440217" y="-2751476"/>
            <a:ext cx="4672253" cy="974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442">
            <a:off x="5972303" y="-293673"/>
            <a:ext cx="3388668" cy="706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852650">
            <a:off x="-2254574" y="515828"/>
            <a:ext cx="3388668" cy="706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736702">
            <a:off x="-98973" y="-3990999"/>
            <a:ext cx="3388669" cy="706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230042">
            <a:off x="-853633" y="-2490826"/>
            <a:ext cx="4672253" cy="974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700000">
            <a:off x="3468666" y="-1994202"/>
            <a:ext cx="4672253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326051">
            <a:off x="6180866" y="-2994087"/>
            <a:ext cx="3388670" cy="706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035618">
            <a:off x="-840497" y="-961835"/>
            <a:ext cx="3388668" cy="706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196778">
            <a:off x="-948882" y="-2655052"/>
            <a:ext cx="4672254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95378">
            <a:off x="4040166" y="-3284876"/>
            <a:ext cx="4672253" cy="974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905991">
            <a:off x="7115302" y="-846123"/>
            <a:ext cx="3388667" cy="706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147906">
            <a:off x="-501735" y="2173178"/>
            <a:ext cx="3388667" cy="706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263744">
            <a:off x="-501747" y="-3140948"/>
            <a:ext cx="3388669" cy="706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700000">
            <a:off x="4076292" y="-2491027"/>
            <a:ext cx="4672253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044577">
            <a:off x="-1010481" y="-2300326"/>
            <a:ext cx="4672252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24854" flipH="1">
            <a:off x="-1229900" y="-1191999"/>
            <a:ext cx="3388671" cy="706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445172">
            <a:off x="6458740" y="1550011"/>
            <a:ext cx="3388667" cy="706717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1"/>
          <p:cNvSpPr txBox="1">
            <a:spLocks noGrp="1"/>
          </p:cNvSpPr>
          <p:nvPr>
            <p:ph type="title"/>
          </p:nvPr>
        </p:nvSpPr>
        <p:spPr>
          <a:xfrm>
            <a:off x="2304200" y="1401850"/>
            <a:ext cx="45357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subTitle" idx="1"/>
          </p:nvPr>
        </p:nvSpPr>
        <p:spPr>
          <a:xfrm>
            <a:off x="2304200" y="2142350"/>
            <a:ext cx="4535700" cy="15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19781">
            <a:off x="4419317" y="-2751476"/>
            <a:ext cx="4672253" cy="974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273951">
            <a:off x="6730253" y="-2823623"/>
            <a:ext cx="3388668" cy="706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19781">
            <a:off x="584867" y="-2751476"/>
            <a:ext cx="4672253" cy="9744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2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19781">
            <a:off x="5095092" y="-2300326"/>
            <a:ext cx="4672253" cy="974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2526">
            <a:off x="1244714" y="-961838"/>
            <a:ext cx="3388665" cy="706717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4"/>
          <p:cNvSpPr txBox="1">
            <a:spLocks noGrp="1"/>
          </p:cNvSpPr>
          <p:nvPr>
            <p:ph type="title"/>
          </p:nvPr>
        </p:nvSpPr>
        <p:spPr>
          <a:xfrm>
            <a:off x="4924250" y="985025"/>
            <a:ext cx="316020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subTitle" idx="1"/>
          </p:nvPr>
        </p:nvSpPr>
        <p:spPr>
          <a:xfrm>
            <a:off x="4924250" y="3234850"/>
            <a:ext cx="31602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4"/>
          <p:cNvSpPr>
            <a:spLocks noGrp="1"/>
          </p:cNvSpPr>
          <p:nvPr>
            <p:ph type="pic" idx="2"/>
          </p:nvPr>
        </p:nvSpPr>
        <p:spPr>
          <a:xfrm>
            <a:off x="1034175" y="969250"/>
            <a:ext cx="3204900" cy="3204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42" name="Google Shape;4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044577">
            <a:off x="-1474831" y="-1699401"/>
            <a:ext cx="4672252" cy="974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19781">
            <a:off x="4440217" y="-2751476"/>
            <a:ext cx="4672253" cy="974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736702" flipH="1">
            <a:off x="6926677" y="-3481399"/>
            <a:ext cx="3388669" cy="706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196778">
            <a:off x="-948882" y="-2655052"/>
            <a:ext cx="4672254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852650">
            <a:off x="-2254574" y="515828"/>
            <a:ext cx="3388668" cy="706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196778" flipH="1">
            <a:off x="4494940" y="-2481677"/>
            <a:ext cx="4672254" cy="974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619781" flipH="1">
            <a:off x="-934258" y="-2780101"/>
            <a:ext cx="4672253" cy="974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83442" flipH="1">
            <a:off x="-2916934" y="-293673"/>
            <a:ext cx="3388668" cy="706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852650" flipH="1">
            <a:off x="7004067" y="834040"/>
            <a:ext cx="3388668" cy="70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6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6"/>
          <p:cNvSpPr txBox="1">
            <a:spLocks noGrp="1"/>
          </p:cNvSpPr>
          <p:nvPr>
            <p:ph type="subTitle" idx="1"/>
          </p:nvPr>
        </p:nvSpPr>
        <p:spPr>
          <a:xfrm>
            <a:off x="1598669" y="4126575"/>
            <a:ext cx="26481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subTitle" idx="2"/>
          </p:nvPr>
        </p:nvSpPr>
        <p:spPr>
          <a:xfrm>
            <a:off x="1598625" y="3470275"/>
            <a:ext cx="26481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subTitle" idx="3"/>
          </p:nvPr>
        </p:nvSpPr>
        <p:spPr>
          <a:xfrm>
            <a:off x="4897394" y="4126575"/>
            <a:ext cx="26481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llota Text"/>
              <a:buNone/>
              <a:defRPr sz="26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subTitle" idx="4"/>
          </p:nvPr>
        </p:nvSpPr>
        <p:spPr>
          <a:xfrm>
            <a:off x="4897350" y="3470275"/>
            <a:ext cx="26481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9" name="Google Shape;5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736702" flipH="1">
            <a:off x="3154342" y="-3990999"/>
            <a:ext cx="3388669" cy="706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658286">
            <a:off x="-948881" y="-2655052"/>
            <a:ext cx="4672254" cy="9744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19781">
            <a:off x="4440217" y="-2751476"/>
            <a:ext cx="4672253" cy="974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703917">
            <a:off x="6410454" y="-1150922"/>
            <a:ext cx="3388668" cy="706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852650">
            <a:off x="-1073236" y="2635528"/>
            <a:ext cx="3388668" cy="70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7"/>
          <p:cNvSpPr txBox="1">
            <a:spLocks noGrp="1"/>
          </p:cNvSpPr>
          <p:nvPr>
            <p:ph type="body" idx="1"/>
          </p:nvPr>
        </p:nvSpPr>
        <p:spPr>
          <a:xfrm>
            <a:off x="1222675" y="1519975"/>
            <a:ext cx="66987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74860">
            <a:off x="-948882" y="-2655051"/>
            <a:ext cx="4672255" cy="974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300454">
            <a:off x="3678217" y="-1536914"/>
            <a:ext cx="4672252" cy="974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43108">
            <a:off x="7458203" y="-2032322"/>
            <a:ext cx="3388669" cy="706717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8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body" idx="1"/>
          </p:nvPr>
        </p:nvSpPr>
        <p:spPr>
          <a:xfrm>
            <a:off x="4708450" y="522725"/>
            <a:ext cx="3814500" cy="133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Bellota Text"/>
                <a:ea typeface="Bellota Text"/>
                <a:cs typeface="Bellota Text"/>
                <a:sym typeface="Bellota Tex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ota Text"/>
              <a:buNone/>
              <a:defRPr sz="35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ota Text"/>
              <a:buNone/>
              <a:defRPr sz="35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ota Text"/>
              <a:buNone/>
              <a:defRPr sz="35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ota Text"/>
              <a:buNone/>
              <a:defRPr sz="35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ota Text"/>
              <a:buNone/>
              <a:defRPr sz="35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ota Text"/>
              <a:buNone/>
              <a:defRPr sz="35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ota Text"/>
              <a:buNone/>
              <a:defRPr sz="35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ota Text"/>
              <a:buNone/>
              <a:defRPr sz="35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ota Text"/>
              <a:buNone/>
              <a:defRPr sz="35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WhatsApp%20Image%202022-12-12%20at%208.32.01%20PM.jpeg" TargetMode="External"/><Relationship Id="rId13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hyperlink" Target="../OneDrive%20-%20Colombiana%20de%20Comercio%20S.A/Escritorio/PROYECTO%20X/Recolecion%20para%20mi%20proyecto%20de%20inventario%20de%20farmacia%20(Respuestas).xlsx" TargetMode="External"/><Relationship Id="rId12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OneDrive%20-%20Colombiana%20de%20Comercio%20S.A/Escritorio/PROYECTO%20X/Inventario%20farmaceutico%20(1).bpm" TargetMode="External"/><Relationship Id="rId11" Type="http://schemas.openxmlformats.org/officeDocument/2006/relationships/hyperlink" Target="../OneDrive%20-%20Colombiana%20de%20Comercio%20S.A/Escritorio/PROYECTO%20X/Cuadro%20comparativo%20-%20proveedores%20(1).xlsx" TargetMode="External"/><Relationship Id="rId5" Type="http://schemas.openxmlformats.org/officeDocument/2006/relationships/slide" Target="slide7.xml"/><Relationship Id="rId15" Type="http://schemas.openxmlformats.org/officeDocument/2006/relationships/hyperlink" Target="../OneDrive%20-%20Colombiana%20de%20Comercio%20S.A/Escritorio/PROYECTO%20X/pharmaunica.bmpr" TargetMode="External"/><Relationship Id="rId10" Type="http://schemas.openxmlformats.org/officeDocument/2006/relationships/hyperlink" Target="../OneDrive%20-%20Colombiana%20de%20Comercio%20S.A/Escritorio/PROYECTO%20X/FichaTecnica%20Inventario%20farmaceutico%20(1).docx" TargetMode="External"/><Relationship Id="rId4" Type="http://schemas.openxmlformats.org/officeDocument/2006/relationships/slide" Target="slide6.xml"/><Relationship Id="rId9" Type="http://schemas.openxmlformats.org/officeDocument/2006/relationships/hyperlink" Target="../OneDrive%20-%20Colombiana%20de%20Comercio%20S.A/Escritorio/PROYECTO%20X/formato%20Casos%20de%20Uso%20Extendido%20proyecto.docx" TargetMode="External"/><Relationship Id="rId14" Type="http://schemas.openxmlformats.org/officeDocument/2006/relationships/hyperlink" Target="../OneDrive%20-%20Colombiana%20de%20Comercio%20S.A/Escritorio/PROYECTO%20X/Historias_usuario_%20Inventario.doc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621100" y="1081878"/>
            <a:ext cx="6779700" cy="22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INVENTARIO FARMACEUTICO 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50" name="Google Shape;150;p1"/>
          <p:cNvSpPr txBox="1">
            <a:spLocks noGrp="1"/>
          </p:cNvSpPr>
          <p:nvPr>
            <p:ph type="subTitle" idx="1"/>
          </p:nvPr>
        </p:nvSpPr>
        <p:spPr>
          <a:xfrm>
            <a:off x="894055" y="3292578"/>
            <a:ext cx="5233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INTEGRANTES: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Diego Alejandro Yepes Rojas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Juan Manuel Guzmán Ruiz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Faver Alonso Merchán Velasco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Britney Alexandra Alarcón Grosso </a:t>
            </a:r>
            <a:endParaRPr/>
          </a:p>
        </p:txBody>
      </p:sp>
      <p:sp>
        <p:nvSpPr>
          <p:cNvPr id="151" name="Google Shape;151;p1"/>
          <p:cNvSpPr txBox="1"/>
          <p:nvPr/>
        </p:nvSpPr>
        <p:spPr>
          <a:xfrm>
            <a:off x="4210334" y="3424886"/>
            <a:ext cx="18151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Ficha: 2582984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468697CA-6231-4AEF-2A0D-143EAC4B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24" y="137996"/>
            <a:ext cx="2370552" cy="2049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rId2" action="ppaction://hlinksldjump"/>
            <a:extLst>
              <a:ext uri="{FF2B5EF4-FFF2-40B4-BE49-F238E27FC236}">
                <a16:creationId xmlns:a16="http://schemas.microsoft.com/office/drawing/2014/main" id="{5755F520-FBA6-64EF-021B-F4CA4DBC5C61}"/>
              </a:ext>
            </a:extLst>
          </p:cNvPr>
          <p:cNvSpPr/>
          <p:nvPr/>
        </p:nvSpPr>
        <p:spPr>
          <a:xfrm>
            <a:off x="656304" y="560439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OBJETIVO GENERAL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hlinkClick r:id="rId3" action="ppaction://hlinksldjump"/>
            <a:extLst>
              <a:ext uri="{FF2B5EF4-FFF2-40B4-BE49-F238E27FC236}">
                <a16:creationId xmlns:a16="http://schemas.microsoft.com/office/drawing/2014/main" id="{2FF91EB5-4FA7-6A8D-77B2-C585D0228FCE}"/>
              </a:ext>
            </a:extLst>
          </p:cNvPr>
          <p:cNvSpPr/>
          <p:nvPr/>
        </p:nvSpPr>
        <p:spPr>
          <a:xfrm>
            <a:off x="3411795" y="560439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OBJETIVOS ESPECÍFICOS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hlinkClick r:id="rId4" action="ppaction://hlinksldjump"/>
            <a:extLst>
              <a:ext uri="{FF2B5EF4-FFF2-40B4-BE49-F238E27FC236}">
                <a16:creationId xmlns:a16="http://schemas.microsoft.com/office/drawing/2014/main" id="{1A8B849C-71E3-6B3A-4B5A-14DF6F0F419A}"/>
              </a:ext>
            </a:extLst>
          </p:cNvPr>
          <p:cNvSpPr/>
          <p:nvPr/>
        </p:nvSpPr>
        <p:spPr>
          <a:xfrm>
            <a:off x="642786" y="1267132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PREGUNTA PROBLEMA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4882C75B-1172-E951-74A8-D4272114683A}"/>
              </a:ext>
            </a:extLst>
          </p:cNvPr>
          <p:cNvSpPr/>
          <p:nvPr/>
        </p:nvSpPr>
        <p:spPr>
          <a:xfrm>
            <a:off x="3411795" y="1267132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DELIMITACIÓN Y ALCANCE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hlinkClick r:id="rId6" action="ppaction://hlinkfile"/>
            <a:extLst>
              <a:ext uri="{FF2B5EF4-FFF2-40B4-BE49-F238E27FC236}">
                <a16:creationId xmlns:a16="http://schemas.microsoft.com/office/drawing/2014/main" id="{EE62B9F1-BEB9-5489-ACF0-974FE133649F}"/>
              </a:ext>
            </a:extLst>
          </p:cNvPr>
          <p:cNvSpPr/>
          <p:nvPr/>
        </p:nvSpPr>
        <p:spPr>
          <a:xfrm>
            <a:off x="656304" y="2055556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MAPA BPMN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hlinkClick r:id="rId7" action="ppaction://hlinkfile"/>
            <a:extLst>
              <a:ext uri="{FF2B5EF4-FFF2-40B4-BE49-F238E27FC236}">
                <a16:creationId xmlns:a16="http://schemas.microsoft.com/office/drawing/2014/main" id="{47E869D8-6AA6-7B70-BE54-0F8CCC719F3D}"/>
              </a:ext>
            </a:extLst>
          </p:cNvPr>
          <p:cNvSpPr/>
          <p:nvPr/>
        </p:nvSpPr>
        <p:spPr>
          <a:xfrm>
            <a:off x="3411796" y="2052482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RECOLECCIÓN DE INFORMACIÓN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hlinkClick r:id="rId8" action="ppaction://hlinkfile"/>
            <a:extLst>
              <a:ext uri="{FF2B5EF4-FFF2-40B4-BE49-F238E27FC236}">
                <a16:creationId xmlns:a16="http://schemas.microsoft.com/office/drawing/2014/main" id="{DBA5CB73-A599-3244-8286-5C8C793731DF}"/>
              </a:ext>
            </a:extLst>
          </p:cNvPr>
          <p:cNvSpPr/>
          <p:nvPr/>
        </p:nvSpPr>
        <p:spPr>
          <a:xfrm>
            <a:off x="656304" y="2777613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CASO DE USO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hlinkClick r:id="rId9" action="ppaction://hlinkfile"/>
            <a:extLst>
              <a:ext uri="{FF2B5EF4-FFF2-40B4-BE49-F238E27FC236}">
                <a16:creationId xmlns:a16="http://schemas.microsoft.com/office/drawing/2014/main" id="{62FFE915-629A-C8A2-8B86-ACAAA982B29B}"/>
              </a:ext>
            </a:extLst>
          </p:cNvPr>
          <p:cNvSpPr/>
          <p:nvPr/>
        </p:nvSpPr>
        <p:spPr>
          <a:xfrm>
            <a:off x="3411795" y="2777613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CASO DE USO EXTEND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hlinkClick r:id="rId10" action="ppaction://hlinkfile"/>
            <a:extLst>
              <a:ext uri="{FF2B5EF4-FFF2-40B4-BE49-F238E27FC236}">
                <a16:creationId xmlns:a16="http://schemas.microsoft.com/office/drawing/2014/main" id="{88F8C871-54B0-F56C-1F91-DABB8D2D5BB2}"/>
              </a:ext>
            </a:extLst>
          </p:cNvPr>
          <p:cNvSpPr/>
          <p:nvPr/>
        </p:nvSpPr>
        <p:spPr>
          <a:xfrm>
            <a:off x="2117624" y="3544525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FICHA TECNICA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hlinkClick r:id="rId11" action="ppaction://hlinkfile"/>
            <a:extLst>
              <a:ext uri="{FF2B5EF4-FFF2-40B4-BE49-F238E27FC236}">
                <a16:creationId xmlns:a16="http://schemas.microsoft.com/office/drawing/2014/main" id="{32F462EE-1679-14E1-26BB-07B94C72278F}"/>
              </a:ext>
            </a:extLst>
          </p:cNvPr>
          <p:cNvSpPr/>
          <p:nvPr/>
        </p:nvSpPr>
        <p:spPr>
          <a:xfrm>
            <a:off x="5055011" y="3544525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CUADRO COMPARATIVO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hlinkClick r:id="rId12" action="ppaction://hlinksldjump"/>
            <a:extLst>
              <a:ext uri="{FF2B5EF4-FFF2-40B4-BE49-F238E27FC236}">
                <a16:creationId xmlns:a16="http://schemas.microsoft.com/office/drawing/2014/main" id="{474E35E7-6F1A-DAE0-C88D-D45C090A6C4C}"/>
              </a:ext>
            </a:extLst>
          </p:cNvPr>
          <p:cNvSpPr/>
          <p:nvPr/>
        </p:nvSpPr>
        <p:spPr>
          <a:xfrm>
            <a:off x="6361471" y="560439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PLANTEAMINETO DEL PROBLEMA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hlinkClick r:id="rId13" action="ppaction://hlinksldjump"/>
            <a:extLst>
              <a:ext uri="{FF2B5EF4-FFF2-40B4-BE49-F238E27FC236}">
                <a16:creationId xmlns:a16="http://schemas.microsoft.com/office/drawing/2014/main" id="{692C06A7-A094-A30F-7AB4-1A017C165287}"/>
              </a:ext>
            </a:extLst>
          </p:cNvPr>
          <p:cNvSpPr/>
          <p:nvPr/>
        </p:nvSpPr>
        <p:spPr>
          <a:xfrm>
            <a:off x="6349182" y="1282496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JUSTIFICACIÓN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hlinkClick r:id="rId14" action="ppaction://hlinkfile"/>
            <a:extLst>
              <a:ext uri="{FF2B5EF4-FFF2-40B4-BE49-F238E27FC236}">
                <a16:creationId xmlns:a16="http://schemas.microsoft.com/office/drawing/2014/main" id="{771FB816-E524-146D-10B4-04D70C0CC9C4}"/>
              </a:ext>
            </a:extLst>
          </p:cNvPr>
          <p:cNvSpPr/>
          <p:nvPr/>
        </p:nvSpPr>
        <p:spPr>
          <a:xfrm>
            <a:off x="6349182" y="2055556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HISTORIAS DE USUARIO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hlinkClick r:id="rId15" action="ppaction://hlinkfile"/>
            <a:extLst>
              <a:ext uri="{FF2B5EF4-FFF2-40B4-BE49-F238E27FC236}">
                <a16:creationId xmlns:a16="http://schemas.microsoft.com/office/drawing/2014/main" id="{E993A049-0384-372E-D269-FB0868F29767}"/>
              </a:ext>
            </a:extLst>
          </p:cNvPr>
          <p:cNvSpPr/>
          <p:nvPr/>
        </p:nvSpPr>
        <p:spPr>
          <a:xfrm>
            <a:off x="6361471" y="2777613"/>
            <a:ext cx="2588342" cy="516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MOCKUP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title"/>
          </p:nvPr>
        </p:nvSpPr>
        <p:spPr>
          <a:xfrm>
            <a:off x="2304200" y="1401850"/>
            <a:ext cx="45357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Objetivo general 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ubTitle" idx="1"/>
          </p:nvPr>
        </p:nvSpPr>
        <p:spPr>
          <a:xfrm>
            <a:off x="1209478" y="2306123"/>
            <a:ext cx="7233300" cy="15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 propone diseñar un sistema de inventario de entradas y salidas con el fin de mantener un control en el stock de la droguería pharma única.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" name="Flecha: a la derecha 3">
            <a:hlinkClick r:id="rId3" action="ppaction://hlinksldjump"/>
            <a:extLst>
              <a:ext uri="{FF2B5EF4-FFF2-40B4-BE49-F238E27FC236}">
                <a16:creationId xmlns:a16="http://schemas.microsoft.com/office/drawing/2014/main" id="{497E66A0-8BAF-AA73-17C5-FC9919B5C264}"/>
              </a:ext>
            </a:extLst>
          </p:cNvPr>
          <p:cNvSpPr/>
          <p:nvPr/>
        </p:nvSpPr>
        <p:spPr>
          <a:xfrm>
            <a:off x="1799303" y="3790335"/>
            <a:ext cx="1231491" cy="97339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volver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2017607" y="1095700"/>
            <a:ext cx="56661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Objetivos específicos </a:t>
            </a: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subTitle" idx="1"/>
          </p:nvPr>
        </p:nvSpPr>
        <p:spPr>
          <a:xfrm>
            <a:off x="1935700" y="1948925"/>
            <a:ext cx="5829900" cy="23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</a:rPr>
              <a:t>Automatizar el sistema de stock máximo y el stock mínimo.</a:t>
            </a:r>
            <a:endParaRPr>
              <a:solidFill>
                <a:srgbClr val="202124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</a:rPr>
              <a:t>Optimizar el proceso de salida de productos de la droguería.</a:t>
            </a:r>
            <a:endParaRPr>
              <a:solidFill>
                <a:srgbClr val="202124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">
                <a:solidFill>
                  <a:srgbClr val="202124"/>
                </a:solidFill>
              </a:rPr>
              <a:t>Utilizar diversos lenguajes y herramientas para garantizar el correcto funcionamiento del sistema ejemplo: php, html, css, javascript, sql server, hosting y dominio. </a:t>
            </a:r>
            <a:endParaRPr>
              <a:solidFill>
                <a:srgbClr val="202124"/>
              </a:solidFill>
            </a:endParaRPr>
          </a:p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" name="Flecha: a la derecha 3">
            <a:hlinkClick r:id="rId3" action="ppaction://hlinksldjump"/>
            <a:extLst>
              <a:ext uri="{FF2B5EF4-FFF2-40B4-BE49-F238E27FC236}">
                <a16:creationId xmlns:a16="http://schemas.microsoft.com/office/drawing/2014/main" id="{6A4C5C5A-A59A-E644-7899-B27712932647}"/>
              </a:ext>
            </a:extLst>
          </p:cNvPr>
          <p:cNvSpPr/>
          <p:nvPr/>
        </p:nvSpPr>
        <p:spPr>
          <a:xfrm>
            <a:off x="1025013" y="3900948"/>
            <a:ext cx="1231491" cy="97339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volver</a:t>
            </a:r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1335397" y="940950"/>
            <a:ext cx="579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Planteamiento del problema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283150" y="1887899"/>
            <a:ext cx="79017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La droguería pharma única se especializa en la venta de medicamentos, desde su creación registra la entrada de sus insumos de manera ambigua, en consecuencia presenta un desorden organizacional y por esto se puede generar que algunos productos (medicamentos) lleguen al límite de caducidad  , pérdida de tiempo y dinero.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" name="Flecha: a la derecha 1">
            <a:hlinkClick r:id="rId3" action="ppaction://hlinksldjump"/>
            <a:extLst>
              <a:ext uri="{FF2B5EF4-FFF2-40B4-BE49-F238E27FC236}">
                <a16:creationId xmlns:a16="http://schemas.microsoft.com/office/drawing/2014/main" id="{3C39E244-E33D-89D4-B0DC-5CB2283856FE}"/>
              </a:ext>
            </a:extLst>
          </p:cNvPr>
          <p:cNvSpPr/>
          <p:nvPr/>
        </p:nvSpPr>
        <p:spPr>
          <a:xfrm>
            <a:off x="719651" y="3768212"/>
            <a:ext cx="1231491" cy="97339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volver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2304200" y="1401850"/>
            <a:ext cx="509971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Pregunta problema ? 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1"/>
          </p:nvPr>
        </p:nvSpPr>
        <p:spPr>
          <a:xfrm>
            <a:off x="1616696" y="2316960"/>
            <a:ext cx="5732100" cy="15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¿De qué manera se puede optimizar el proceso de gestión de ingreso y salida de productos en la droguería </a:t>
            </a:r>
            <a:r>
              <a:rPr lang="en" sz="1600"/>
              <a:t>PHARMA ÚNICA</a:t>
            </a:r>
            <a:r>
              <a:rPr lang="en"/>
              <a:t>? </a:t>
            </a:r>
            <a:endParaRPr/>
          </a:p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" name="Flecha: a la derecha 1">
            <a:hlinkClick r:id="rId3" action="ppaction://hlinksldjump"/>
            <a:extLst>
              <a:ext uri="{FF2B5EF4-FFF2-40B4-BE49-F238E27FC236}">
                <a16:creationId xmlns:a16="http://schemas.microsoft.com/office/drawing/2014/main" id="{97554774-945A-86EA-6371-9FC0A57C22A6}"/>
              </a:ext>
            </a:extLst>
          </p:cNvPr>
          <p:cNvSpPr/>
          <p:nvPr/>
        </p:nvSpPr>
        <p:spPr>
          <a:xfrm>
            <a:off x="1799303" y="3790335"/>
            <a:ext cx="1231491" cy="97339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volver</a:t>
            </a:r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723458" y="377924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Delimitación y Alcance Del Proyecto</a:t>
            </a:r>
            <a:br>
              <a:rPr lang="en"/>
            </a:br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body" idx="1"/>
          </p:nvPr>
        </p:nvSpPr>
        <p:spPr>
          <a:xfrm>
            <a:off x="170725" y="1308626"/>
            <a:ext cx="7901700" cy="3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Alcance: Optimizar la administración en el área de importaciones por medio de un sistema de gestión de inventario utilizando como base principal una matriz CRUD.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Delimitación: Este sistema va permitir el alcance ya mencionado anteriormente cual está desarrollado para la eficacia y facilidad sobre la organización del inventario y se tendrá desarrollado en 1 año y medio. Las funciones principales son: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Buen control del inventario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Flecha: a la derecha 1">
            <a:hlinkClick r:id="rId3" action="ppaction://hlinksldjump"/>
            <a:extLst>
              <a:ext uri="{FF2B5EF4-FFF2-40B4-BE49-F238E27FC236}">
                <a16:creationId xmlns:a16="http://schemas.microsoft.com/office/drawing/2014/main" id="{AB2E54BF-D4FD-0781-FC69-B7BBFB64F14E}"/>
              </a:ext>
            </a:extLst>
          </p:cNvPr>
          <p:cNvSpPr/>
          <p:nvPr/>
        </p:nvSpPr>
        <p:spPr>
          <a:xfrm>
            <a:off x="1799303" y="3790335"/>
            <a:ext cx="1231491" cy="97339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volver</a:t>
            </a:r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2720060" y="1079125"/>
            <a:ext cx="45357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Justificación </a:t>
            </a:r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subTitle" idx="1"/>
          </p:nvPr>
        </p:nvSpPr>
        <p:spPr>
          <a:xfrm>
            <a:off x="1197601" y="2142350"/>
            <a:ext cx="7020000" cy="23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La droguería presenta una mala organización y control debido a que se registra la entrada de su materia prima de manera ambigua (manual) ocasionando pérdida de tiempo y dinero. El sistema de información que se brindara dará fin a esto por medio de un inventario intuitivo que gestione los ingresos de los productos de la droguería </a:t>
            </a:r>
            <a:endParaRPr/>
          </a:p>
        </p:txBody>
      </p:sp>
      <p:sp>
        <p:nvSpPr>
          <p:cNvPr id="2" name="Flecha: a la derecha 1">
            <a:hlinkClick r:id="rId3" action="ppaction://hlinksldjump"/>
            <a:extLst>
              <a:ext uri="{FF2B5EF4-FFF2-40B4-BE49-F238E27FC236}">
                <a16:creationId xmlns:a16="http://schemas.microsoft.com/office/drawing/2014/main" id="{152C2463-1A7A-9005-0728-9A41ECBF842D}"/>
              </a:ext>
            </a:extLst>
          </p:cNvPr>
          <p:cNvSpPr/>
          <p:nvPr/>
        </p:nvSpPr>
        <p:spPr>
          <a:xfrm>
            <a:off x="1799303" y="3790335"/>
            <a:ext cx="1231491" cy="97339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volver</a:t>
            </a:r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port Syndrome Breakthrough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364</Words>
  <Application>Microsoft Office PowerPoint</Application>
  <PresentationFormat>Presentación en pantalla (16:9)</PresentationFormat>
  <Paragraphs>46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Arimo</vt:lpstr>
      <vt:lpstr>Bellota Text</vt:lpstr>
      <vt:lpstr>Alport Syndrome Breakthrough by Slidesgo</vt:lpstr>
      <vt:lpstr>INVENTARIO FARMACEUTICO </vt:lpstr>
      <vt:lpstr>Presentación de PowerPoint</vt:lpstr>
      <vt:lpstr>Objetivo general </vt:lpstr>
      <vt:lpstr>Objetivos específicos </vt:lpstr>
      <vt:lpstr>Planteamiento del problema</vt:lpstr>
      <vt:lpstr>Pregunta problema ? </vt:lpstr>
      <vt:lpstr>Delimitación y Alcance Del Proyecto </vt:lpstr>
      <vt:lpstr>Justificación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INVENTARIO FARMACEUTICO </dc:title>
  <dc:creator>Ambiente</dc:creator>
  <cp:lastModifiedBy>Yenny Andrea Ruiz Padilla</cp:lastModifiedBy>
  <cp:revision>3</cp:revision>
  <dcterms:modified xsi:type="dcterms:W3CDTF">2022-12-13T02:30:48Z</dcterms:modified>
</cp:coreProperties>
</file>