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60" r:id="rId2"/>
    <p:sldId id="257" r:id="rId3"/>
    <p:sldId id="426" r:id="rId4"/>
    <p:sldId id="425" r:id="rId5"/>
    <p:sldId id="428" r:id="rId6"/>
    <p:sldId id="429" r:id="rId7"/>
    <p:sldId id="430" r:id="rId8"/>
    <p:sldId id="431" r:id="rId9"/>
    <p:sldId id="432" r:id="rId10"/>
    <p:sldId id="433" r:id="rId11"/>
    <p:sldId id="434" r:id="rId12"/>
    <p:sldId id="435" r:id="rId13"/>
    <p:sldId id="437" r:id="rId14"/>
    <p:sldId id="438" r:id="rId15"/>
    <p:sldId id="439" r:id="rId16"/>
    <p:sldId id="440" r:id="rId17"/>
    <p:sldId id="441" r:id="rId18"/>
    <p:sldId id="442" r:id="rId19"/>
    <p:sldId id="443" r:id="rId20"/>
    <p:sldId id="446" r:id="rId21"/>
    <p:sldId id="447" r:id="rId22"/>
    <p:sldId id="444" r:id="rId23"/>
    <p:sldId id="448" r:id="rId24"/>
    <p:sldId id="457" r:id="rId25"/>
    <p:sldId id="450" r:id="rId26"/>
    <p:sldId id="458" r:id="rId27"/>
    <p:sldId id="451" r:id="rId28"/>
    <p:sldId id="452" r:id="rId29"/>
    <p:sldId id="456" r:id="rId30"/>
    <p:sldId id="453" r:id="rId31"/>
    <p:sldId id="454" r:id="rId3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301" userDrawn="1">
          <p15:clr>
            <a:srgbClr val="A4A3A4"/>
          </p15:clr>
        </p15:guide>
        <p15:guide id="4" pos="7379"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99949"/>
    <a:srgbClr val="F4F4F4"/>
    <a:srgbClr val="99D6EB"/>
    <a:srgbClr val="4CBADF"/>
    <a:srgbClr val="31B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19" autoAdjust="0"/>
    <p:restoredTop sz="68182" autoAdjust="0"/>
  </p:normalViewPr>
  <p:slideViewPr>
    <p:cSldViewPr snapToObjects="1">
      <p:cViewPr varScale="1">
        <p:scale>
          <a:sx n="57" d="100"/>
          <a:sy n="57" d="100"/>
        </p:scale>
        <p:origin x="989" y="58"/>
      </p:cViewPr>
      <p:guideLst>
        <p:guide orient="horz" pos="851"/>
        <p:guide orient="horz" pos="3618"/>
        <p:guide pos="301"/>
        <p:guide pos="7379"/>
        <p:guide orient="horz" pos="1463"/>
      </p:guideLst>
    </p:cSldViewPr>
  </p:slideViewPr>
  <p:notesTextViewPr>
    <p:cViewPr>
      <p:scale>
        <a:sx n="100" d="100"/>
        <a:sy n="100" d="100"/>
      </p:scale>
      <p:origin x="0" y="0"/>
    </p:cViewPr>
  </p:notesTextViewPr>
  <p:notesViewPr>
    <p:cSldViewPr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23.04.2018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dirty="0"/>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dirty="0"/>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smtClean="0"/>
              <a:t>Wird [Prüfen] ausgeführt, werden im Hintergrund die Eingaben und Voraussetzungen geprüft.</a:t>
            </a:r>
          </a:p>
          <a:p>
            <a:pPr marL="0" indent="0">
              <a:buFontTx/>
              <a:buNone/>
            </a:pPr>
            <a:r>
              <a:rPr lang="de-DE" dirty="0" smtClean="0"/>
              <a:t>Werden Fehler oder Warnungen ausgegeben, können die Daten des Antrags entsprechend angepasst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75787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smtClean="0"/>
              <a:t>Wird [Absenden] ausgeführt, werden im Hintergrund die Eingaben und Voraussetzungen geprüft (es werden dieselben</a:t>
            </a:r>
            <a:r>
              <a:rPr lang="de-DE" baseline="0" dirty="0" smtClean="0"/>
              <a:t> Prüfungen wie im Schritt [Prüfen] ausgeführt)</a:t>
            </a:r>
            <a:r>
              <a:rPr lang="de-DE" dirty="0" smtClean="0"/>
              <a:t>.</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Werden </a:t>
            </a:r>
            <a:r>
              <a:rPr lang="de-DE" sz="1600" b="1" dirty="0" smtClean="0">
                <a:solidFill>
                  <a:schemeClr val="bg1">
                    <a:lumMod val="10000"/>
                  </a:schemeClr>
                </a:solidFill>
                <a:ea typeface="Calibri" panose="020F0502020204030204" pitchFamily="34" charset="0"/>
                <a:cs typeface="Times New Roman" panose="02020603050405020304" pitchFamily="18" charset="0"/>
              </a:rPr>
              <a:t>Warnungen</a:t>
            </a:r>
            <a:r>
              <a:rPr lang="de-DE" sz="1600" dirty="0" smtClean="0">
                <a:solidFill>
                  <a:schemeClr val="bg1">
                    <a:lumMod val="10000"/>
                  </a:schemeClr>
                </a:solidFill>
                <a:ea typeface="Calibri" panose="020F0502020204030204" pitchFamily="34" charset="0"/>
                <a:cs typeface="Times New Roman" panose="02020603050405020304" pitchFamily="18" charset="0"/>
              </a:rPr>
              <a:t> ausgegeben, kann das Absenden durch [OK] fortgeführt werden. [Abbrechen] beendet den Vorgang, der Antrag wird nicht versendet.</a:t>
            </a:r>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29215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smtClean="0"/>
              <a:t>Wird [Absenden] ausgeführt, werden im Hintergrund die Eingaben und Voraussetzungen geprüft (es werden dieselben</a:t>
            </a:r>
            <a:r>
              <a:rPr lang="de-DE" baseline="0" dirty="0" smtClean="0"/>
              <a:t> Prüfungen wie im Schritt [Prüfen] ausgeführt)</a:t>
            </a:r>
            <a:r>
              <a:rPr lang="de-DE" dirty="0" smtClean="0"/>
              <a:t>.</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Bei </a:t>
            </a:r>
            <a:r>
              <a:rPr lang="de-DE" sz="1600" b="1" dirty="0" smtClean="0">
                <a:solidFill>
                  <a:schemeClr val="bg1">
                    <a:lumMod val="10000"/>
                  </a:schemeClr>
                </a:solidFill>
                <a:ea typeface="Calibri" panose="020F0502020204030204" pitchFamily="34" charset="0"/>
                <a:cs typeface="Times New Roman" panose="02020603050405020304" pitchFamily="18" charset="0"/>
              </a:rPr>
              <a:t>Fehlermeldungen</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wird das Absenden systemseitig unterbunden.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421814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smtClean="0"/>
              <a:t>Wird [Absenden] erfolgreich ausgeführt, werden Erfolgsmeldungen ausgegeben:</a:t>
            </a:r>
          </a:p>
          <a:p>
            <a:pPr marL="285750" indent="-285750">
              <a:buFontTx/>
              <a:buChar char="-"/>
            </a:pPr>
            <a:r>
              <a:rPr lang="de-DE" dirty="0" smtClean="0"/>
              <a:t>Entscheidung [Entscheidungs-ID] wurde angelegt</a:t>
            </a:r>
          </a:p>
          <a:p>
            <a:pPr marL="285750" indent="-285750">
              <a:buFontTx/>
              <a:buChar char="-"/>
            </a:pPr>
            <a:r>
              <a:rPr lang="de-DE" dirty="0" smtClean="0"/>
              <a:t>Antrag [Antragsnummer] erfolgreich abgeschickt.</a:t>
            </a:r>
          </a:p>
          <a:p>
            <a:pPr marL="0" indent="0">
              <a:buFontTx/>
              <a:buNone/>
            </a:pPr>
            <a:endParaRPr lang="de-DE" dirty="0" smtClean="0"/>
          </a:p>
          <a:p>
            <a:pPr marL="0" indent="0">
              <a:buFontTx/>
              <a:buNone/>
            </a:pPr>
            <a:r>
              <a:rPr lang="de-DE" dirty="0" smtClean="0"/>
              <a:t>Das Seitenpanel wird um die folgenden Informationen ergänzt:</a:t>
            </a:r>
          </a:p>
          <a:p>
            <a:pPr marL="285750" indent="-285750">
              <a:buFontTx/>
              <a:buChar char="-"/>
            </a:pPr>
            <a:r>
              <a:rPr lang="de-DE" dirty="0" smtClean="0"/>
              <a:t>Antrags-Nr.</a:t>
            </a:r>
          </a:p>
          <a:p>
            <a:pPr marL="285750" indent="-285750">
              <a:buFontTx/>
              <a:buChar char="-"/>
            </a:pPr>
            <a:r>
              <a:rPr lang="de-DE" dirty="0" smtClean="0"/>
              <a:t>Antragstyp</a:t>
            </a:r>
          </a:p>
          <a:p>
            <a:pPr marL="285750" indent="-285750">
              <a:buFontTx/>
              <a:buChar char="-"/>
            </a:pPr>
            <a:r>
              <a:rPr lang="de-DE" dirty="0" smtClean="0"/>
              <a:t>Entscheidungs-ID</a:t>
            </a:r>
          </a:p>
          <a:p>
            <a:pPr marL="285750" indent="-285750">
              <a:buFontTx/>
              <a:buChar char="-"/>
            </a:pPr>
            <a:r>
              <a:rPr lang="de-DE" dirty="0" smtClean="0"/>
              <a:t>Entscheidungsstatus </a:t>
            </a:r>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46471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dirty="0"/>
          </a:p>
        </p:txBody>
      </p:sp>
    </p:spTree>
    <p:extLst>
      <p:ext uri="{BB962C8B-B14F-4D97-AF65-F5344CB8AC3E}">
        <p14:creationId xmlns:p14="http://schemas.microsoft.com/office/powerpoint/2010/main" val="397640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Die Entscheidung kann zur Bearbeitung direkt aus dem Seitenpanel heraus aufgerufen werden</a:t>
            </a:r>
          </a:p>
          <a:p>
            <a:pPr marL="0" indent="0">
              <a:buFontTx/>
              <a:buNone/>
            </a:pPr>
            <a:r>
              <a:rPr lang="de-DE" dirty="0" smtClean="0"/>
              <a:t>Alternativ:</a:t>
            </a:r>
            <a:r>
              <a:rPr lang="de-DE" baseline="0" dirty="0" smtClean="0"/>
              <a:t> </a:t>
            </a:r>
          </a:p>
          <a:p>
            <a:pPr marL="342900" indent="-342900">
              <a:buFontTx/>
              <a:buAutoNum type="arabicParenR"/>
            </a:pPr>
            <a:r>
              <a:rPr lang="de-DE" baseline="0" dirty="0" smtClean="0"/>
              <a:t>Studierendensuche &gt; Übersicht Anträge und Entscheidungen zum Studierenden &gt; Aufruf Entscheidung Beurlaubung</a:t>
            </a:r>
          </a:p>
          <a:p>
            <a:pPr marL="342900" indent="-342900">
              <a:buFontTx/>
              <a:buAutoNum type="arabicParenR"/>
            </a:pPr>
            <a:r>
              <a:rPr lang="de-DE" baseline="0" dirty="0" smtClean="0"/>
              <a:t>Entscheidungssuche &gt; Suche nach der angelegten Entscheidung und Öffnen aus der Trefferliste</a:t>
            </a:r>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dirty="0"/>
          </a:p>
        </p:txBody>
      </p:sp>
    </p:spTree>
    <p:extLst>
      <p:ext uri="{BB962C8B-B14F-4D97-AF65-F5344CB8AC3E}">
        <p14:creationId xmlns:p14="http://schemas.microsoft.com/office/powerpoint/2010/main" val="149483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1" dirty="0" smtClean="0"/>
              <a:t>Entscheidungsübersicht</a:t>
            </a:r>
          </a:p>
          <a:p>
            <a:pPr marL="0" indent="0">
              <a:buFontTx/>
              <a:buNone/>
            </a:pPr>
            <a:r>
              <a:rPr lang="de-DE" b="1" dirty="0" smtClean="0"/>
              <a:t>Alle relevanten Daten zur Entscheidung werden angezeigt.</a:t>
            </a:r>
          </a:p>
          <a:p>
            <a:pPr marL="0" indent="0">
              <a:buFontTx/>
              <a:buNone/>
            </a:pPr>
            <a:r>
              <a:rPr lang="de-DE" dirty="0" smtClean="0"/>
              <a:t>Es werden die </a:t>
            </a:r>
            <a:r>
              <a:rPr lang="de-DE" b="1" dirty="0" smtClean="0"/>
              <a:t>Bewerbungsdaten</a:t>
            </a:r>
            <a:r>
              <a:rPr lang="de-DE" dirty="0" smtClean="0"/>
              <a:t> angezeigt:</a:t>
            </a:r>
          </a:p>
          <a:p>
            <a:pPr marL="285750" indent="-285750">
              <a:buFontTx/>
              <a:buChar char="-"/>
            </a:pPr>
            <a:r>
              <a:rPr lang="de-DE" dirty="0" smtClean="0"/>
              <a:t>Matrikelnummer: Matrikelnummer des Studierenden</a:t>
            </a:r>
          </a:p>
          <a:p>
            <a:pPr marL="285750" indent="-285750">
              <a:buFontTx/>
              <a:buChar char="-"/>
            </a:pPr>
            <a:r>
              <a:rPr lang="de-DE" dirty="0" smtClean="0"/>
              <a:t>Nachname, Vorname des Studierenden</a:t>
            </a:r>
          </a:p>
          <a:p>
            <a:pPr marL="285750" indent="-285750">
              <a:buFontTx/>
              <a:buChar char="-"/>
            </a:pPr>
            <a:r>
              <a:rPr lang="de-DE" dirty="0" smtClean="0"/>
              <a:t>Studierendenstatus: aktueller Status </a:t>
            </a:r>
          </a:p>
          <a:p>
            <a:pPr marL="285750" indent="-285750">
              <a:buFontTx/>
              <a:buChar char="-"/>
            </a:pPr>
            <a:r>
              <a:rPr lang="de-DE" dirty="0" smtClean="0"/>
              <a:t>Entscheidungstyp:</a:t>
            </a:r>
            <a:r>
              <a:rPr lang="de-DE" baseline="0" dirty="0" smtClean="0"/>
              <a:t> Beurlaubung -&gt; weitere Info: Semesteranzahl und Grund</a:t>
            </a:r>
          </a:p>
          <a:p>
            <a:pPr marL="285750" indent="-285750">
              <a:buFontTx/>
              <a:buChar char="-"/>
            </a:pPr>
            <a:r>
              <a:rPr lang="de-DE" baseline="0" dirty="0" smtClean="0"/>
              <a:t>Akademisches Jahr | Periode: beantragtes Semester</a:t>
            </a:r>
          </a:p>
          <a:p>
            <a:pPr marL="0" indent="0">
              <a:buFontTx/>
              <a:buNone/>
            </a:pPr>
            <a:r>
              <a:rPr lang="de-DE" baseline="0" dirty="0" smtClean="0"/>
              <a:t>In den </a:t>
            </a:r>
            <a:r>
              <a:rPr lang="de-DE" b="1" baseline="0" dirty="0" smtClean="0"/>
              <a:t>Allgemeinen Daten </a:t>
            </a:r>
            <a:r>
              <a:rPr lang="de-DE" baseline="0" dirty="0" smtClean="0"/>
              <a:t>sind verfügbar:</a:t>
            </a:r>
          </a:p>
          <a:p>
            <a:pPr marL="285750" indent="-285750">
              <a:buFontTx/>
              <a:buChar char="-"/>
            </a:pPr>
            <a:r>
              <a:rPr lang="de-DE" baseline="0" dirty="0" smtClean="0"/>
              <a:t>Entscheidungs-ID</a:t>
            </a:r>
          </a:p>
          <a:p>
            <a:pPr marL="285750" indent="-285750">
              <a:buFontTx/>
              <a:buChar char="-"/>
            </a:pPr>
            <a:r>
              <a:rPr lang="de-DE" baseline="0" dirty="0" smtClean="0"/>
              <a:t>Antragsnummer (über die Antragsnummer kann in den Antrag navigiert werden!)</a:t>
            </a:r>
          </a:p>
          <a:p>
            <a:pPr marL="0" indent="0">
              <a:buFontTx/>
              <a:buNone/>
            </a:pPr>
            <a:r>
              <a:rPr lang="de-DE" baseline="0" dirty="0" smtClean="0"/>
              <a:t>Angezeigt wird weiter der </a:t>
            </a:r>
            <a:r>
              <a:rPr lang="de-DE" b="1" baseline="0" dirty="0" smtClean="0"/>
              <a:t>Status</a:t>
            </a:r>
            <a:r>
              <a:rPr lang="de-DE" baseline="0" dirty="0" smtClean="0"/>
              <a:t> der Entscheidung.</a:t>
            </a:r>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dirty="0"/>
          </a:p>
        </p:txBody>
      </p:sp>
    </p:spTree>
    <p:extLst>
      <p:ext uri="{BB962C8B-B14F-4D97-AF65-F5344CB8AC3E}">
        <p14:creationId xmlns:p14="http://schemas.microsoft.com/office/powerpoint/2010/main" val="2693836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1" dirty="0" smtClean="0"/>
              <a:t>Beantragtes Studium: Beurlaubung</a:t>
            </a:r>
          </a:p>
          <a:p>
            <a:pPr marL="0" indent="0">
              <a:buFontTx/>
              <a:buNone/>
            </a:pPr>
            <a:r>
              <a:rPr lang="de-DE" dirty="0" smtClean="0"/>
              <a:t>Anzeige des Studiengangs und Angabe der Semester (Hochschulsemester [bleiben von Beurlaubung unberührt], Urlaubssemester [in diesem Beispiel 1] und das Fachsemester [bei Beurlaubung in diesem Fall Reduktion</a:t>
            </a:r>
            <a:r>
              <a:rPr lang="de-DE" baseline="0" dirty="0" smtClean="0"/>
              <a:t> auf 1])</a:t>
            </a:r>
          </a:p>
          <a:p>
            <a:pPr marL="0" indent="0">
              <a:buFontTx/>
              <a:buNone/>
            </a:pPr>
            <a:endParaRPr lang="de-DE" baseline="0" dirty="0" smtClean="0"/>
          </a:p>
          <a:p>
            <a:pPr marL="0" indent="0">
              <a:buFontTx/>
              <a:buNone/>
            </a:pPr>
            <a:r>
              <a:rPr lang="de-DE" b="1" baseline="0" dirty="0" smtClean="0"/>
              <a:t>Neuestes Studium:</a:t>
            </a:r>
          </a:p>
          <a:p>
            <a:pPr marL="0" indent="0">
              <a:buFontTx/>
              <a:buNone/>
            </a:pPr>
            <a:r>
              <a:rPr lang="de-DE" dirty="0" smtClean="0"/>
              <a:t>Anzeige des Studiengangs und aktuelle Angabe der Semester (vor Beurlaubung)</a:t>
            </a:r>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dirty="0"/>
          </a:p>
        </p:txBody>
      </p:sp>
    </p:spTree>
    <p:extLst>
      <p:ext uri="{BB962C8B-B14F-4D97-AF65-F5344CB8AC3E}">
        <p14:creationId xmlns:p14="http://schemas.microsoft.com/office/powerpoint/2010/main" val="3721865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1" dirty="0" smtClean="0"/>
              <a:t>Dokumente</a:t>
            </a:r>
          </a:p>
          <a:p>
            <a:pPr marL="0" indent="0">
              <a:buFontTx/>
              <a:buNone/>
            </a:pPr>
            <a:r>
              <a:rPr lang="de-DE" b="0" dirty="0" smtClean="0"/>
              <a:t>Jede</a:t>
            </a:r>
            <a:r>
              <a:rPr lang="de-DE" b="0" baseline="0" dirty="0" smtClean="0"/>
              <a:t> Beurlaubung wird i.d.R. ein Dokument anhängig haben. Dieses Dokument liegt im Reiter „Dokumente“ vor. Über den Link </a:t>
            </a:r>
            <a:r>
              <a:rPr lang="de-DE" b="0" u="sng" baseline="0" dirty="0" smtClean="0"/>
              <a:t>Dokumentennummer</a:t>
            </a:r>
            <a:r>
              <a:rPr lang="de-DE" b="0" baseline="0" dirty="0" smtClean="0"/>
              <a:t> kann das Dokument zur Ansicht geöffnet werden. Initial ist der Status des Dokuments auf „nicht geprüft“. Soll der Status geändert werden, muss die Zeile markiert und das Prüfergebnis entsprechend gesetzt werden: [korrekt] bei korrektem Dokument, [nicht korrekt] bei fehlerhaftem Dokument.</a:t>
            </a:r>
          </a:p>
          <a:p>
            <a:pPr marL="0" indent="0">
              <a:buFontTx/>
              <a:buNone/>
            </a:pPr>
            <a:endParaRPr lang="de-DE" b="0" baseline="0" dirty="0" smtClean="0"/>
          </a:p>
          <a:p>
            <a:pPr marL="0" indent="0">
              <a:buFontTx/>
              <a:buNone/>
            </a:pPr>
            <a:r>
              <a:rPr lang="de-DE" b="1" baseline="0" dirty="0" smtClean="0"/>
              <a:t>Auswirkungen Dokumentenstatus auf die Entscheidungsfreigabe</a:t>
            </a:r>
            <a:r>
              <a:rPr lang="de-DE" b="0" baseline="0" dirty="0" smtClean="0"/>
              <a:t>:</a:t>
            </a:r>
          </a:p>
          <a:p>
            <a:pPr marL="0" indent="0">
              <a:buFontTx/>
              <a:buNone/>
            </a:pPr>
            <a:r>
              <a:rPr lang="de-DE" b="0" baseline="0" dirty="0" smtClean="0"/>
              <a:t>Es wird eine </a:t>
            </a:r>
            <a:r>
              <a:rPr lang="de-DE" b="1" baseline="0" dirty="0" smtClean="0"/>
              <a:t>Warnung</a:t>
            </a:r>
            <a:r>
              <a:rPr lang="de-DE" b="0" baseline="0" dirty="0" smtClean="0"/>
              <a:t> „Ungültige / ungeprüfte Dokumente“ ausgegeben, wenn</a:t>
            </a:r>
          </a:p>
          <a:p>
            <a:pPr marL="285750" indent="-285750">
              <a:buFontTx/>
              <a:buChar char="-"/>
            </a:pPr>
            <a:r>
              <a:rPr lang="de-DE" b="0" baseline="0" dirty="0" smtClean="0"/>
              <a:t>Kein Dokument hochgeladen wurde</a:t>
            </a:r>
          </a:p>
          <a:p>
            <a:pPr marL="285750" indent="-285750">
              <a:buFontTx/>
              <a:buChar char="-"/>
            </a:pPr>
            <a:r>
              <a:rPr lang="de-DE" b="0" dirty="0" smtClean="0"/>
              <a:t>Das Dokument im Status „nicht korrekt“ vorliegt</a:t>
            </a:r>
          </a:p>
          <a:p>
            <a:pPr marL="0" indent="0">
              <a:buFontTx/>
              <a:buNone/>
            </a:pPr>
            <a:r>
              <a:rPr lang="de-DE" b="0" dirty="0" smtClean="0"/>
              <a:t>Diese Warnung kann übersteuert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dirty="0"/>
          </a:p>
        </p:txBody>
      </p:sp>
    </p:spTree>
    <p:extLst>
      <p:ext uri="{BB962C8B-B14F-4D97-AF65-F5344CB8AC3E}">
        <p14:creationId xmlns:p14="http://schemas.microsoft.com/office/powerpoint/2010/main" val="1168071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0" baseline="0" dirty="0" smtClean="0"/>
              <a:t>Erhält ein Dokument den Status „nicht korrekt“ muss eine Begründung angegeben werden. Das Popup „Vorgangsgrund“ öffnet sich, ein Grund kann ausgewählt werden.</a:t>
            </a:r>
          </a:p>
          <a:p>
            <a:pPr marL="0" indent="0">
              <a:buFontTx/>
              <a:buNone/>
            </a:pPr>
            <a:endParaRPr lang="de-DE" b="1" baseline="0" dirty="0" smtClean="0"/>
          </a:p>
          <a:p>
            <a:pPr marL="0" indent="0">
              <a:buFontTx/>
              <a:buNone/>
            </a:pPr>
            <a:r>
              <a:rPr lang="de-DE" b="1" baseline="0" dirty="0" smtClean="0"/>
              <a:t>Auswirkungen Dokumentenstatus auf die Entscheidungsfreigabe</a:t>
            </a:r>
            <a:r>
              <a:rPr lang="de-DE" b="0" baseline="0" dirty="0" smtClean="0"/>
              <a:t>:</a:t>
            </a:r>
          </a:p>
          <a:p>
            <a:pPr marL="0" indent="0">
              <a:buFontTx/>
              <a:buNone/>
            </a:pPr>
            <a:r>
              <a:rPr lang="de-DE" b="0" baseline="0" dirty="0" smtClean="0"/>
              <a:t>Es wird eine </a:t>
            </a:r>
            <a:r>
              <a:rPr lang="de-DE" b="1" baseline="0" dirty="0" smtClean="0"/>
              <a:t>Warnung</a:t>
            </a:r>
            <a:r>
              <a:rPr lang="de-DE" b="0" baseline="0" dirty="0" smtClean="0"/>
              <a:t> „Ungültige / ungeprüfte Dokumente“ ausgegeben, wenn</a:t>
            </a:r>
          </a:p>
          <a:p>
            <a:pPr marL="285750" indent="-285750">
              <a:buFontTx/>
              <a:buChar char="-"/>
            </a:pPr>
            <a:r>
              <a:rPr lang="de-DE" b="0" baseline="0" dirty="0" smtClean="0"/>
              <a:t>Kein Dokument hochgeladen wurde</a:t>
            </a:r>
          </a:p>
          <a:p>
            <a:pPr marL="285750" indent="-285750">
              <a:buFontTx/>
              <a:buChar char="-"/>
            </a:pPr>
            <a:r>
              <a:rPr lang="de-DE" b="0" dirty="0" smtClean="0"/>
              <a:t>Das Dokument im Status „nicht korrekt“ vorliegt</a:t>
            </a:r>
          </a:p>
          <a:p>
            <a:pPr marL="0" indent="0">
              <a:buFontTx/>
              <a:buNone/>
            </a:pPr>
            <a:r>
              <a:rPr lang="de-DE" b="0" dirty="0" smtClean="0"/>
              <a:t>Diese Warnung kann übersteuert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dirty="0"/>
          </a:p>
        </p:txBody>
      </p:sp>
    </p:spTree>
    <p:extLst>
      <p:ext uri="{BB962C8B-B14F-4D97-AF65-F5344CB8AC3E}">
        <p14:creationId xmlns:p14="http://schemas.microsoft.com/office/powerpoint/2010/main" val="234594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dirty="0"/>
          </a:p>
        </p:txBody>
      </p:sp>
    </p:spTree>
    <p:extLst>
      <p:ext uri="{BB962C8B-B14F-4D97-AF65-F5344CB8AC3E}">
        <p14:creationId xmlns:p14="http://schemas.microsoft.com/office/powerpoint/2010/main" val="301268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0" baseline="0" dirty="0" smtClean="0"/>
              <a:t>Da eine Beurlaubung entweder die durchgeführte Immatrikulation (Zahlung erfolgt) oder Rückmeldung (Zahlung erfolgt) voraussetzt, werden die Gebühren i.d.R. ausgeglichen sein. </a:t>
            </a:r>
          </a:p>
          <a:p>
            <a:pPr marL="0" indent="0">
              <a:buFontTx/>
              <a:buNone/>
            </a:pPr>
            <a:endParaRPr lang="de-DE" b="0" baseline="0" dirty="0" smtClean="0"/>
          </a:p>
          <a:p>
            <a:pPr marL="0" indent="0">
              <a:buFontTx/>
              <a:buNone/>
            </a:pPr>
            <a:r>
              <a:rPr lang="de-DE" b="1" baseline="0" dirty="0" smtClean="0"/>
              <a:t>Auswirkung offener Semesterbeitrag</a:t>
            </a:r>
            <a:r>
              <a:rPr lang="de-DE" b="0" baseline="0" dirty="0" smtClean="0"/>
              <a:t>:</a:t>
            </a:r>
          </a:p>
          <a:p>
            <a:pPr marL="0" indent="0">
              <a:buFontTx/>
              <a:buNone/>
            </a:pPr>
            <a:r>
              <a:rPr lang="de-DE" b="0" baseline="0" dirty="0" smtClean="0"/>
              <a:t>Sollten die Gebühren noch offen sein, wird beim Freigeben der Entscheidung eine Warnung ausgegeben „offener Semesterbeitrag“.</a:t>
            </a:r>
          </a:p>
          <a:p>
            <a:pPr marL="0" indent="0">
              <a:buFontTx/>
              <a:buNone/>
            </a:pPr>
            <a:r>
              <a:rPr lang="de-DE" b="0" baseline="0" dirty="0" smtClean="0"/>
              <a:t>Die Warnung kann übersteuert werden.</a:t>
            </a:r>
            <a:endParaRPr lang="de-DE"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dirty="0"/>
          </a:p>
        </p:txBody>
      </p:sp>
    </p:spTree>
    <p:extLst>
      <p:ext uri="{BB962C8B-B14F-4D97-AF65-F5344CB8AC3E}">
        <p14:creationId xmlns:p14="http://schemas.microsoft.com/office/powerpoint/2010/main" val="408682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0" baseline="0" dirty="0" smtClean="0"/>
              <a:t>Liegen Sperren vor, werden diese im Reiter „Sperrvermerke“ angezeigt.</a:t>
            </a:r>
          </a:p>
          <a:p>
            <a:pPr marL="0" indent="0">
              <a:buFontTx/>
              <a:buNone/>
            </a:pPr>
            <a:endParaRPr lang="de-DE" b="0" baseline="0" dirty="0" smtClean="0"/>
          </a:p>
          <a:p>
            <a:pPr marL="0" indent="0">
              <a:buFontTx/>
              <a:buNone/>
            </a:pPr>
            <a:r>
              <a:rPr lang="de-DE" b="1" baseline="0" dirty="0" smtClean="0"/>
              <a:t>Auswirkung bestehender Sperren</a:t>
            </a:r>
            <a:r>
              <a:rPr lang="de-DE" b="0" baseline="0" dirty="0" smtClean="0"/>
              <a:t>:</a:t>
            </a:r>
          </a:p>
          <a:p>
            <a:pPr marL="0" indent="0">
              <a:buFontTx/>
              <a:buNone/>
            </a:pPr>
            <a:r>
              <a:rPr lang="de-DE" b="0" baseline="0" dirty="0" smtClean="0"/>
              <a:t>Wird die Funktion „automatisch prüfen“ zum Setzen des Entscheidungsstatus verwendet, wird beim Vorliegen einer Sperre der Status „ausgeschlossen“ gesetzt.</a:t>
            </a:r>
          </a:p>
          <a:p>
            <a:pPr marL="0" indent="0">
              <a:buFontTx/>
              <a:buNone/>
            </a:pPr>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dirty="0"/>
          </a:p>
        </p:txBody>
      </p:sp>
    </p:spTree>
    <p:extLst>
      <p:ext uri="{BB962C8B-B14F-4D97-AF65-F5344CB8AC3E}">
        <p14:creationId xmlns:p14="http://schemas.microsoft.com/office/powerpoint/2010/main" val="158142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0" dirty="0" smtClean="0"/>
              <a:t>In den Antragsdaten werden die im Antrag erfassten Angaben angezeigt.</a:t>
            </a:r>
          </a:p>
          <a:p>
            <a:pPr marL="0" indent="0">
              <a:buFontTx/>
              <a:buNone/>
            </a:pPr>
            <a:r>
              <a:rPr lang="de-DE" b="0" dirty="0" smtClean="0"/>
              <a:t>Solange die Entscheidung im Status „zu prüfen“ ist,</a:t>
            </a:r>
            <a:r>
              <a:rPr lang="de-DE" b="0" baseline="0" dirty="0" smtClean="0"/>
              <a:t> kann über die Funktion [Antragsdaten ändern] der Antrag zur weiteren Bearbeitung erneut aufgerufen werden.</a:t>
            </a:r>
            <a:endParaRPr lang="de-DE"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dirty="0"/>
          </a:p>
        </p:txBody>
      </p:sp>
    </p:spTree>
    <p:extLst>
      <p:ext uri="{BB962C8B-B14F-4D97-AF65-F5344CB8AC3E}">
        <p14:creationId xmlns:p14="http://schemas.microsoft.com/office/powerpoint/2010/main" val="4134252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b="1" dirty="0" smtClean="0">
                <a:solidFill>
                  <a:schemeClr val="bg1">
                    <a:lumMod val="10000"/>
                  </a:schemeClr>
                </a:solidFill>
                <a:ea typeface="Calibri" panose="020F0502020204030204" pitchFamily="34" charset="0"/>
                <a:cs typeface="Times New Roman" panose="02020603050405020304" pitchFamily="18" charset="0"/>
              </a:rPr>
              <a:t>„Automatisch prüfen“: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Sind alle Voraussetzungen erfüllt (Gebühren ausgeglichen, Dokumente korrekt, keine Sperrvermerke) wird die Entscheidung direkt freigegeben. </a:t>
            </a:r>
          </a:p>
          <a:p>
            <a:pPr marL="0" indent="0">
              <a:buFontTx/>
              <a:buNone/>
            </a:pPr>
            <a:r>
              <a:rPr lang="de-DE" b="0" dirty="0" smtClean="0"/>
              <a:t>Sind nicht alle Voraussetzungen erfüllt, wird der Status „ausgeschlossen“ gesetzt.</a:t>
            </a:r>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dirty="0"/>
          </a:p>
        </p:txBody>
      </p:sp>
    </p:spTree>
    <p:extLst>
      <p:ext uri="{BB962C8B-B14F-4D97-AF65-F5344CB8AC3E}">
        <p14:creationId xmlns:p14="http://schemas.microsoft.com/office/powerpoint/2010/main" val="2688065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4284664"/>
          </a:xfrm>
        </p:spPr>
        <p:txBody>
          <a:bodyPr/>
          <a:lstStyle/>
          <a:p>
            <a:pPr>
              <a:lnSpc>
                <a:spcPct val="107000"/>
              </a:lnSpc>
              <a:spcAft>
                <a:spcPts val="800"/>
              </a:spcAft>
            </a:pPr>
            <a:r>
              <a:rPr lang="de-DE" sz="1200" b="1" dirty="0" smtClean="0">
                <a:solidFill>
                  <a:schemeClr val="bg1">
                    <a:lumMod val="10000"/>
                  </a:schemeClr>
                </a:solidFill>
                <a:ea typeface="Calibri" panose="020F0502020204030204" pitchFamily="34" charset="0"/>
                <a:cs typeface="Times New Roman" panose="02020603050405020304" pitchFamily="18" charset="0"/>
              </a:rPr>
              <a:t>Prüfergebnis „Gültig“ setzen:</a:t>
            </a:r>
          </a:p>
          <a:p>
            <a:pPr>
              <a:lnSpc>
                <a:spcPct val="107000"/>
              </a:lnSpc>
              <a:spcAft>
                <a:spcPts val="800"/>
              </a:spcAft>
            </a:pPr>
            <a:r>
              <a:rPr lang="de-DE" sz="1200" dirty="0" smtClean="0">
                <a:solidFill>
                  <a:schemeClr val="bg1">
                    <a:lumMod val="10000"/>
                  </a:schemeClr>
                </a:solidFill>
                <a:ea typeface="Calibri" panose="020F0502020204030204" pitchFamily="34" charset="0"/>
                <a:cs typeface="Times New Roman" panose="02020603050405020304" pitchFamily="18" charset="0"/>
              </a:rPr>
              <a:t>Beim Gültig setzen werden Prüfungen im Hintergrund ausgeführt. Voraussetzungen, die beim automatischen</a:t>
            </a:r>
            <a:r>
              <a:rPr lang="de-DE" sz="1200" baseline="0" dirty="0" smtClean="0">
                <a:solidFill>
                  <a:schemeClr val="bg1">
                    <a:lumMod val="10000"/>
                  </a:schemeClr>
                </a:solidFill>
                <a:ea typeface="Calibri" panose="020F0502020204030204" pitchFamily="34" charset="0"/>
                <a:cs typeface="Times New Roman" panose="02020603050405020304" pitchFamily="18" charset="0"/>
              </a:rPr>
              <a:t> prüfen zu einem Ausschluss führen, können über manuelles gültig setzen übersteuert werden (bspw. Sperren)</a:t>
            </a:r>
            <a:endParaRPr lang="de-DE" sz="1200" dirty="0" smtClean="0">
              <a:solidFill>
                <a:schemeClr val="bg1">
                  <a:lumMod val="10000"/>
                </a:schemeClr>
              </a:solidFill>
              <a:ea typeface="Calibri" panose="020F0502020204030204" pitchFamily="34" charset="0"/>
              <a:cs typeface="Times New Roman" panose="02020603050405020304" pitchFamily="18" charset="0"/>
            </a:endParaRPr>
          </a:p>
          <a:p>
            <a:pPr>
              <a:lnSpc>
                <a:spcPct val="107000"/>
              </a:lnSpc>
              <a:spcAft>
                <a:spcPts val="800"/>
              </a:spcAft>
            </a:pPr>
            <a:r>
              <a:rPr lang="de-DE" sz="1200" dirty="0" smtClean="0">
                <a:solidFill>
                  <a:schemeClr val="bg1">
                    <a:lumMod val="10000"/>
                  </a:schemeClr>
                </a:solidFill>
                <a:ea typeface="Calibri" panose="020F0502020204030204" pitchFamily="34" charset="0"/>
                <a:cs typeface="Times New Roman" panose="02020603050405020304" pitchFamily="18" charset="0"/>
              </a:rPr>
              <a:t>Lösen</a:t>
            </a:r>
            <a:r>
              <a:rPr lang="de-DE" sz="1200" baseline="0" dirty="0" smtClean="0">
                <a:solidFill>
                  <a:schemeClr val="bg1">
                    <a:lumMod val="10000"/>
                  </a:schemeClr>
                </a:solidFill>
                <a:ea typeface="Calibri" panose="020F0502020204030204" pitchFamily="34" charset="0"/>
                <a:cs typeface="Times New Roman" panose="02020603050405020304" pitchFamily="18" charset="0"/>
              </a:rPr>
              <a:t> diese Prüfungen </a:t>
            </a:r>
            <a:r>
              <a:rPr lang="de-DE" sz="1200" b="1" baseline="0" dirty="0" smtClean="0">
                <a:solidFill>
                  <a:schemeClr val="bg1">
                    <a:lumMod val="10000"/>
                  </a:schemeClr>
                </a:solidFill>
                <a:ea typeface="Calibri" panose="020F0502020204030204" pitchFamily="34" charset="0"/>
                <a:cs typeface="Times New Roman" panose="02020603050405020304" pitchFamily="18" charset="0"/>
              </a:rPr>
              <a:t>Warnungen</a:t>
            </a:r>
            <a:r>
              <a:rPr lang="de-DE" sz="1200" baseline="0" dirty="0" smtClean="0">
                <a:solidFill>
                  <a:schemeClr val="bg1">
                    <a:lumMod val="10000"/>
                  </a:schemeClr>
                </a:solidFill>
                <a:ea typeface="Calibri" panose="020F0502020204030204" pitchFamily="34" charset="0"/>
                <a:cs typeface="Times New Roman" panose="02020603050405020304" pitchFamily="18" charset="0"/>
              </a:rPr>
              <a:t> aus, werden diese in einem Popup „Warnungen“ angezeigt. Sie können entscheiden, ob die Entscheidung trotz Warnung(en) auf gültig gesetzt werden soll (Klick auf [OK]) oder nicht (Klick auf [Abbrechen]).</a:t>
            </a:r>
          </a:p>
          <a:p>
            <a:pPr>
              <a:lnSpc>
                <a:spcPct val="107000"/>
              </a:lnSpc>
              <a:spcAft>
                <a:spcPts val="800"/>
              </a:spcAft>
            </a:pPr>
            <a:r>
              <a:rPr lang="de-DE" sz="1200" b="0" baseline="0" dirty="0" smtClean="0">
                <a:solidFill>
                  <a:schemeClr val="bg1">
                    <a:lumMod val="10000"/>
                  </a:schemeClr>
                </a:solidFill>
                <a:cs typeface="Times New Roman" panose="02020603050405020304" pitchFamily="18" charset="0"/>
              </a:rPr>
              <a:t>Bestätigen Sie die Warnungen mit [OK], wir die Entscheidung „gültig“ gesetzt, eine entsprechende Erfolgsmeldung wird ausgegeben.</a:t>
            </a:r>
          </a:p>
          <a:p>
            <a:pPr>
              <a:lnSpc>
                <a:spcPct val="107000"/>
              </a:lnSpc>
              <a:spcAft>
                <a:spcPts val="800"/>
              </a:spcAft>
            </a:pPr>
            <a:r>
              <a:rPr lang="de-DE" sz="1200" b="0" baseline="0" dirty="0" smtClean="0">
                <a:solidFill>
                  <a:schemeClr val="bg1">
                    <a:lumMod val="10000"/>
                  </a:schemeClr>
                </a:solidFill>
                <a:cs typeface="Times New Roman" panose="02020603050405020304" pitchFamily="18" charset="0"/>
              </a:rPr>
              <a:t>Die Funktion [Freigeben] ist jetzt aktiv. Durch Klick auf [Freigeben] setzen Sie den Status „freigegeben“. Sichern Sie die Angaben, um die Entscheidung endgültig freizugeben.</a:t>
            </a:r>
          </a:p>
          <a:p>
            <a:pPr>
              <a:lnSpc>
                <a:spcPct val="107000"/>
              </a:lnSpc>
              <a:spcAft>
                <a:spcPts val="800"/>
              </a:spcAft>
            </a:pPr>
            <a:r>
              <a:rPr lang="de-DE" sz="1200" dirty="0" smtClean="0">
                <a:solidFill>
                  <a:schemeClr val="bg1">
                    <a:lumMod val="10000"/>
                  </a:schemeClr>
                </a:solidFill>
                <a:ea typeface="Calibri" panose="020F0502020204030204" pitchFamily="34" charset="0"/>
                <a:cs typeface="Times New Roman" panose="02020603050405020304" pitchFamily="18" charset="0"/>
              </a:rPr>
              <a:t>Lösen</a:t>
            </a:r>
            <a:r>
              <a:rPr lang="de-DE" sz="1200" baseline="0" dirty="0" smtClean="0">
                <a:solidFill>
                  <a:schemeClr val="bg1">
                    <a:lumMod val="10000"/>
                  </a:schemeClr>
                </a:solidFill>
                <a:ea typeface="Calibri" panose="020F0502020204030204" pitchFamily="34" charset="0"/>
                <a:cs typeface="Times New Roman" panose="02020603050405020304" pitchFamily="18" charset="0"/>
              </a:rPr>
              <a:t> diese Prüfungen </a:t>
            </a:r>
            <a:r>
              <a:rPr lang="de-DE" sz="1200" b="1" baseline="0" dirty="0" smtClean="0">
                <a:solidFill>
                  <a:schemeClr val="bg1">
                    <a:lumMod val="10000"/>
                  </a:schemeClr>
                </a:solidFill>
                <a:ea typeface="Calibri" panose="020F0502020204030204" pitchFamily="34" charset="0"/>
                <a:cs typeface="Times New Roman" panose="02020603050405020304" pitchFamily="18" charset="0"/>
              </a:rPr>
              <a:t>Fehlermeldungen</a:t>
            </a:r>
            <a:r>
              <a:rPr lang="de-DE" sz="1200" baseline="0" dirty="0" smtClean="0">
                <a:solidFill>
                  <a:schemeClr val="bg1">
                    <a:lumMod val="10000"/>
                  </a:schemeClr>
                </a:solidFill>
                <a:ea typeface="Calibri" panose="020F0502020204030204" pitchFamily="34" charset="0"/>
                <a:cs typeface="Times New Roman" panose="02020603050405020304" pitchFamily="18" charset="0"/>
              </a:rPr>
              <a:t> aus, werden diese angezeigt. Eine Freigabe der Entscheidung ist im Fehlerfall nicht möglich.</a:t>
            </a:r>
          </a:p>
          <a:p>
            <a:pPr>
              <a:lnSpc>
                <a:spcPct val="107000"/>
              </a:lnSpc>
              <a:spcAft>
                <a:spcPts val="800"/>
              </a:spcAft>
            </a:pPr>
            <a:r>
              <a:rPr lang="de-DE" sz="1200" b="0" baseline="0" dirty="0" smtClean="0">
                <a:solidFill>
                  <a:schemeClr val="bg1">
                    <a:lumMod val="10000"/>
                  </a:schemeClr>
                </a:solidFill>
                <a:cs typeface="Times New Roman" panose="02020603050405020304" pitchFamily="18" charset="0"/>
              </a:rPr>
              <a:t>Werden weder Warnungen noch Fehler ausgegeben, wird direkt nach „Gültig“ setzen die Erfolgsmeldung ausgegeben: „Vorgang erfolgreich ausgeführt; Objektsstatus ist jetzt „Gültig““. Die Entscheidung kann freigegeben werden.</a:t>
            </a:r>
            <a:endParaRPr lang="de-DE" sz="1200"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dirty="0"/>
          </a:p>
        </p:txBody>
      </p:sp>
    </p:spTree>
    <p:extLst>
      <p:ext uri="{BB962C8B-B14F-4D97-AF65-F5344CB8AC3E}">
        <p14:creationId xmlns:p14="http://schemas.microsoft.com/office/powerpoint/2010/main" val="276716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b="0" dirty="0" smtClean="0"/>
              <a:t>Automatische Folgeaktionen</a:t>
            </a:r>
            <a:r>
              <a:rPr lang="de-DE" b="0" baseline="0" dirty="0" smtClean="0"/>
              <a:t> nach Freigabe:</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Einschreibedaten werden angepasst (in der Studentenakte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&gt; Einschreibung wird das Semester als beurlaubt angezeigt, die Semesterzähler wurden entsprechend angepasst)</a:t>
            </a:r>
            <a:r>
              <a:rPr lang="de-DE" sz="1600" dirty="0" smtClean="0">
                <a:solidFill>
                  <a:schemeClr val="bg1">
                    <a:lumMod val="10000"/>
                  </a:schemeClr>
                </a:solidFill>
                <a:ea typeface="Calibri" panose="020F0502020204030204" pitchFamily="34" charset="0"/>
                <a:cs typeface="Times New Roman" panose="02020603050405020304" pitchFamily="18" charset="0"/>
              </a:rPr>
              <a:t>, </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Emailversand wurde angestoßen</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Gebührenneuberechnung wurde durchgeführt</a:t>
            </a:r>
          </a:p>
          <a:p>
            <a:pPr>
              <a:lnSpc>
                <a:spcPct val="107000"/>
              </a:lnSpc>
              <a:spcAft>
                <a:spcPts val="800"/>
              </a:spcAft>
            </a:pPr>
            <a:endParaRPr lang="de-DE" b="0" baseline="0" dirty="0" smtClean="0"/>
          </a:p>
          <a:p>
            <a:pPr>
              <a:lnSpc>
                <a:spcPct val="107000"/>
              </a:lnSpc>
              <a:spcAft>
                <a:spcPts val="800"/>
              </a:spcAft>
            </a:pPr>
            <a:endParaRPr lang="de-DE" b="0" baseline="0" dirty="0" smtClean="0"/>
          </a:p>
          <a:p>
            <a:pPr>
              <a:lnSpc>
                <a:spcPct val="107000"/>
              </a:lnSpc>
              <a:spcAft>
                <a:spcPts val="800"/>
              </a:spcAft>
            </a:pPr>
            <a:r>
              <a:rPr lang="de-DE" b="0" dirty="0" smtClean="0"/>
              <a:t>Abhängig von Grund und Zeitpunkt</a:t>
            </a:r>
            <a:r>
              <a:rPr lang="de-DE" b="0" baseline="0" dirty="0" smtClean="0"/>
              <a:t> der Antragsstellung kann sich ein berechnetes Guthaben für den Studierenden ergeben. </a:t>
            </a:r>
          </a:p>
          <a:p>
            <a:pPr>
              <a:lnSpc>
                <a:spcPct val="107000"/>
              </a:lnSpc>
              <a:spcAft>
                <a:spcPts val="800"/>
              </a:spcAft>
            </a:pPr>
            <a:r>
              <a:rPr lang="de-DE" b="0" baseline="0" dirty="0" smtClean="0"/>
              <a:t>Folgeprozess &gt; Erstattung (ist nicht Bestandteil dieser Schulung)</a:t>
            </a:r>
            <a:endParaRPr lang="de-DE"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dirty="0"/>
          </a:p>
        </p:txBody>
      </p:sp>
    </p:spTree>
    <p:extLst>
      <p:ext uri="{BB962C8B-B14F-4D97-AF65-F5344CB8AC3E}">
        <p14:creationId xmlns:p14="http://schemas.microsoft.com/office/powerpoint/2010/main" val="515840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b="0" dirty="0" smtClean="0"/>
              <a:t>Automatische Folgeaktionen</a:t>
            </a:r>
            <a:r>
              <a:rPr lang="de-DE" b="0" baseline="0" dirty="0" smtClean="0"/>
              <a:t> nach Freigabe:</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Einschreibedaten werden angepasst (in der Studentenakte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&gt; Einschreibung wird das Semester als beurlaubt angezeigt, die Semesterzähler wurden entsprechend angepasst)</a:t>
            </a:r>
            <a:r>
              <a:rPr lang="de-DE" sz="1600" dirty="0" smtClean="0">
                <a:solidFill>
                  <a:schemeClr val="bg1">
                    <a:lumMod val="10000"/>
                  </a:schemeClr>
                </a:solidFill>
                <a:ea typeface="Calibri" panose="020F0502020204030204" pitchFamily="34" charset="0"/>
                <a:cs typeface="Times New Roman" panose="02020603050405020304" pitchFamily="18" charset="0"/>
              </a:rPr>
              <a:t>, </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Emailversand wurde angestoßen (In der Entscheidung unter „Korrespondenzen“ wird die erzeugte Email angezeigt.</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Die Korrespondenz wird auch in der </a:t>
            </a:r>
            <a:r>
              <a:rPr lang="de-DE" sz="1600" dirty="0" smtClean="0">
                <a:solidFill>
                  <a:schemeClr val="bg1">
                    <a:lumMod val="10000"/>
                  </a:schemeClr>
                </a:solidFill>
                <a:ea typeface="Calibri" panose="020F0502020204030204" pitchFamily="34" charset="0"/>
                <a:cs typeface="Times New Roman" panose="02020603050405020304" pitchFamily="18" charset="0"/>
              </a:rPr>
              <a:t>Studentenakte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&gt; Korrespondenz abgelegt)</a:t>
            </a:r>
            <a:endParaRPr lang="de-DE" sz="1600" dirty="0" smtClean="0">
              <a:solidFill>
                <a:schemeClr val="bg1">
                  <a:lumMod val="10000"/>
                </a:schemeClr>
              </a:solidFill>
              <a:ea typeface="Calibri" panose="020F0502020204030204" pitchFamily="34" charset="0"/>
              <a:cs typeface="Times New Roman" panose="02020603050405020304" pitchFamily="18" charset="0"/>
            </a:endParaRP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Gebührenneuberechnung wurde durchgeführt</a:t>
            </a:r>
          </a:p>
          <a:p>
            <a:pPr>
              <a:lnSpc>
                <a:spcPct val="107000"/>
              </a:lnSpc>
              <a:spcAft>
                <a:spcPts val="800"/>
              </a:spcAft>
            </a:pPr>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dirty="0"/>
          </a:p>
        </p:txBody>
      </p:sp>
    </p:spTree>
    <p:extLst>
      <p:ext uri="{BB962C8B-B14F-4D97-AF65-F5344CB8AC3E}">
        <p14:creationId xmlns:p14="http://schemas.microsoft.com/office/powerpoint/2010/main" val="249788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dirty="0"/>
          </a:p>
        </p:txBody>
      </p:sp>
    </p:spTree>
    <p:extLst>
      <p:ext uri="{BB962C8B-B14F-4D97-AF65-F5344CB8AC3E}">
        <p14:creationId xmlns:p14="http://schemas.microsoft.com/office/powerpoint/2010/main" val="4152312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Warnungen</a:t>
            </a:r>
            <a:r>
              <a:rPr lang="de-DE" baseline="0" dirty="0" smtClean="0"/>
              <a:t> werden beim Absenden des Antrags in einem Popup angezeigt. Wird dieses mit [OK] bestätigt, kann der Antrag trotz Warnungen versandt werden.</a:t>
            </a:r>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dirty="0"/>
          </a:p>
        </p:txBody>
      </p:sp>
    </p:spTree>
    <p:extLst>
      <p:ext uri="{BB962C8B-B14F-4D97-AF65-F5344CB8AC3E}">
        <p14:creationId xmlns:p14="http://schemas.microsoft.com/office/powerpoint/2010/main" val="3137390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dirty="0"/>
          </a:p>
        </p:txBody>
      </p:sp>
    </p:spTree>
    <p:extLst>
      <p:ext uri="{BB962C8B-B14F-4D97-AF65-F5344CB8AC3E}">
        <p14:creationId xmlns:p14="http://schemas.microsoft.com/office/powerpoint/2010/main" val="242283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b="1" kern="1200" dirty="0" smtClean="0">
                <a:solidFill>
                  <a:schemeClr val="tx1"/>
                </a:solidFill>
                <a:effectLst/>
                <a:latin typeface="+mn-lt"/>
                <a:ea typeface="+mn-ea"/>
                <a:cs typeface="+mn-cs"/>
              </a:rPr>
              <a:t>Prozess</a:t>
            </a:r>
            <a:r>
              <a:rPr lang="de-DE" sz="1600" b="1" kern="1200" baseline="0" dirty="0" smtClean="0">
                <a:solidFill>
                  <a:schemeClr val="tx1"/>
                </a:solidFill>
                <a:effectLst/>
                <a:latin typeface="+mn-lt"/>
                <a:ea typeface="+mn-ea"/>
                <a:cs typeface="+mn-cs"/>
              </a:rPr>
              <a:t> und Anwendungen:</a:t>
            </a:r>
            <a:endParaRPr lang="de-DE" sz="1600" b="1"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Ausgangspunkt:</a:t>
            </a:r>
            <a:r>
              <a:rPr lang="de-DE" sz="1600" kern="1200" baseline="0" dirty="0" smtClean="0">
                <a:solidFill>
                  <a:schemeClr val="tx1"/>
                </a:solidFill>
                <a:effectLst/>
                <a:latin typeface="+mn-lt"/>
                <a:ea typeface="+mn-ea"/>
                <a:cs typeface="+mn-cs"/>
              </a:rPr>
              <a:t> Studierender stellt einen Antrag auf Beurlaubung, der Antrag geht im Studierendensekretariat ein und wird im System erfasst.</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Der </a:t>
            </a:r>
            <a:r>
              <a:rPr lang="de-DE" sz="1600" kern="1200" dirty="0" smtClean="0">
                <a:solidFill>
                  <a:schemeClr val="tx1"/>
                </a:solidFill>
                <a:effectLst/>
                <a:latin typeface="+mn-lt"/>
                <a:ea typeface="+mn-ea"/>
                <a:cs typeface="+mn-cs"/>
              </a:rPr>
              <a:t>Antrag </a:t>
            </a:r>
            <a:r>
              <a:rPr lang="de-DE" sz="1600" kern="1200" dirty="0" smtClean="0">
                <a:solidFill>
                  <a:schemeClr val="tx1"/>
                </a:solidFill>
                <a:effectLst/>
                <a:latin typeface="+mn-lt"/>
                <a:ea typeface="+mn-ea"/>
                <a:cs typeface="+mn-cs"/>
              </a:rPr>
              <a:t>eines Bewerbers </a:t>
            </a:r>
            <a:r>
              <a:rPr lang="de-DE" sz="1600" kern="1200" dirty="0" smtClean="0">
                <a:solidFill>
                  <a:schemeClr val="tx1"/>
                </a:solidFill>
                <a:effectLst/>
                <a:latin typeface="+mn-lt"/>
                <a:ea typeface="+mn-ea"/>
                <a:cs typeface="+mn-cs"/>
              </a:rPr>
              <a:t>führt immer genau zu einer Entscheidung. Diese Entscheidung ist das führende Objekt in allen weiteren Prozessschritten und Abläufen. </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Die Anträge werden in der Antragsverwaltung angelegt bzw. können dort bearbeitet werden. Analog stehen die Entscheidungen in der Entscheidungsverwaltung zur Verfügung. Jeder Antrag besitzt eine eindeutige ID und ist mit seiner zugehörigen Entscheidung, die wiederum eine eindeutige Entscheidungs- ID besitzt, verknüpft. </a:t>
            </a:r>
            <a:endParaRPr lang="de-DE" sz="16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Ein angelegter Antrag kann nur weiterbearbeitet</a:t>
            </a:r>
            <a:r>
              <a:rPr lang="de-DE" sz="1600" kern="1200" baseline="0" dirty="0" smtClean="0">
                <a:solidFill>
                  <a:schemeClr val="tx1"/>
                </a:solidFill>
                <a:effectLst/>
                <a:latin typeface="+mn-lt"/>
                <a:ea typeface="+mn-ea"/>
                <a:cs typeface="+mn-cs"/>
              </a:rPr>
              <a:t> bzw. geändert werden, </a:t>
            </a:r>
            <a:r>
              <a:rPr lang="de-DE" sz="1600" kern="1200" dirty="0" smtClean="0">
                <a:solidFill>
                  <a:schemeClr val="tx1"/>
                </a:solidFill>
                <a:effectLst/>
                <a:latin typeface="+mn-lt"/>
                <a:ea typeface="+mn-ea"/>
                <a:cs typeface="+mn-cs"/>
              </a:rPr>
              <a:t>solange die zugehörige Entscheidung noch im Status</a:t>
            </a:r>
            <a:r>
              <a:rPr lang="de-DE" sz="1600" kern="1200" baseline="0" dirty="0" smtClean="0">
                <a:solidFill>
                  <a:schemeClr val="tx1"/>
                </a:solidFill>
                <a:effectLst/>
                <a:latin typeface="+mn-lt"/>
                <a:ea typeface="+mn-ea"/>
                <a:cs typeface="+mn-cs"/>
              </a:rPr>
              <a:t> „zu prüfen“ ist. </a:t>
            </a:r>
            <a:endParaRPr lang="de-DE" sz="16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dirty="0"/>
          </a:p>
        </p:txBody>
      </p:sp>
    </p:spTree>
    <p:extLst>
      <p:ext uri="{BB962C8B-B14F-4D97-AF65-F5344CB8AC3E}">
        <p14:creationId xmlns:p14="http://schemas.microsoft.com/office/powerpoint/2010/main" val="3854116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Diese Fehler verhindern ein Absenden des Antrags!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dirty="0"/>
          </a:p>
        </p:txBody>
      </p:sp>
    </p:spTree>
    <p:extLst>
      <p:ext uri="{BB962C8B-B14F-4D97-AF65-F5344CB8AC3E}">
        <p14:creationId xmlns:p14="http://schemas.microsoft.com/office/powerpoint/2010/main" val="175873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dirty="0"/>
          </a:p>
        </p:txBody>
      </p:sp>
    </p:spTree>
    <p:extLst>
      <p:ext uri="{BB962C8B-B14F-4D97-AF65-F5344CB8AC3E}">
        <p14:creationId xmlns:p14="http://schemas.microsoft.com/office/powerpoint/2010/main" val="268160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Ausgangssituation</a:t>
            </a:r>
            <a:r>
              <a:rPr lang="de-DE" dirty="0" smtClean="0"/>
              <a:t>:</a:t>
            </a:r>
          </a:p>
          <a:p>
            <a:r>
              <a:rPr lang="de-DE" dirty="0" smtClean="0"/>
              <a:t>Ein Studierender stellt einen Antrag auf Beurlaubung im Studierendensekretariat.</a:t>
            </a:r>
          </a:p>
          <a:p>
            <a:endParaRPr lang="de-DE" dirty="0" smtClean="0"/>
          </a:p>
          <a:p>
            <a:r>
              <a:rPr lang="de-DE" b="1" dirty="0" smtClean="0"/>
              <a:t>Einstieg</a:t>
            </a:r>
            <a:r>
              <a:rPr lang="de-DE" b="1" baseline="0" dirty="0" smtClean="0"/>
              <a:t> in die Beurlaubung</a:t>
            </a:r>
            <a:r>
              <a:rPr lang="de-DE" baseline="0" dirty="0" smtClean="0"/>
              <a:t>:</a:t>
            </a:r>
            <a:endParaRPr lang="de-DE" dirty="0" smtClean="0"/>
          </a:p>
          <a:p>
            <a:pPr marL="342900" indent="-342900">
              <a:buAutoNum type="arabicParenR"/>
            </a:pPr>
            <a:r>
              <a:rPr lang="de-DE" dirty="0" smtClean="0"/>
              <a:t>Aufruf der Studierendensuche im </a:t>
            </a:r>
            <a:r>
              <a:rPr lang="de-DE" dirty="0" err="1" smtClean="0"/>
              <a:t>BusinessClient</a:t>
            </a:r>
            <a:endParaRPr lang="de-DE" dirty="0" smtClean="0"/>
          </a:p>
          <a:p>
            <a:pPr marL="342900" indent="-342900">
              <a:buAutoNum type="arabicParenR"/>
            </a:pPr>
            <a:r>
              <a:rPr lang="de-DE" dirty="0" smtClean="0"/>
              <a:t>Suche nach Matrikelnummer oder Namen des Studierenden</a:t>
            </a:r>
          </a:p>
          <a:p>
            <a:pPr marL="342900" indent="-342900">
              <a:buAutoNum type="arabicParenR"/>
            </a:pPr>
            <a:r>
              <a:rPr lang="de-DE" dirty="0" smtClean="0"/>
              <a:t>Klick auf die Matrikelnummer in der Trefferliste &gt; Übersicht</a:t>
            </a:r>
            <a:r>
              <a:rPr lang="de-DE" baseline="0" dirty="0" smtClean="0"/>
              <a:t> Anträge und Entscheidungen öffnet sich</a:t>
            </a:r>
            <a:endParaRPr lang="de-DE" dirty="0" smtClean="0"/>
          </a:p>
          <a:p>
            <a:pPr marL="342900" indent="-342900">
              <a:buAutoNum type="arabicParenR"/>
            </a:pPr>
            <a:r>
              <a:rPr lang="de-DE" dirty="0" smtClean="0"/>
              <a:t>„Antrag Beurlaubung“ auswählen,</a:t>
            </a:r>
            <a:r>
              <a:rPr lang="de-DE" baseline="0" dirty="0" smtClean="0"/>
              <a:t> der Antrag öffnet sich und kann dann ausgefüllt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91896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86320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400" dirty="0" smtClean="0"/>
              <a:t>Folgende </a:t>
            </a:r>
            <a:r>
              <a:rPr lang="de-DE" sz="1400" b="1" dirty="0" smtClean="0"/>
              <a:t>Beurlaubungsgründe</a:t>
            </a:r>
            <a:r>
              <a:rPr lang="de-DE" sz="1400" dirty="0" smtClean="0"/>
              <a:t> (inkl. Angabe für mögliche Anzahl zu beurlaubender Semester und erforderliche Dokumente) stehen zur Auswahl. </a:t>
            </a:r>
          </a:p>
          <a:p>
            <a:pPr marL="285750" indent="-285750">
              <a:buFontTx/>
              <a:buChar char="-"/>
            </a:pPr>
            <a:r>
              <a:rPr lang="de-DE" sz="1400" b="1" dirty="0" smtClean="0"/>
              <a:t>Auslandsstudium </a:t>
            </a:r>
            <a:r>
              <a:rPr lang="de-DE" sz="1400" dirty="0" smtClean="0"/>
              <a:t>(1 oder 2 Semester); </a:t>
            </a:r>
            <a:r>
              <a:rPr lang="de-DE" sz="1400" dirty="0" smtClean="0">
                <a:effectLst/>
              </a:rPr>
              <a:t>'Bescheinigung der ausländischen Hochschule' </a:t>
            </a:r>
            <a:r>
              <a:rPr lang="de-DE" sz="1400" dirty="0" smtClean="0"/>
              <a:t>	</a:t>
            </a:r>
          </a:p>
          <a:p>
            <a:pPr marL="285750" indent="-285750">
              <a:buFontTx/>
              <a:buChar char="-"/>
            </a:pPr>
            <a:r>
              <a:rPr lang="de-DE" sz="1400" b="1" dirty="0" smtClean="0"/>
              <a:t>Bundesfreiwilligendienst </a:t>
            </a:r>
            <a:r>
              <a:rPr lang="de-DE" sz="1400" dirty="0" smtClean="0"/>
              <a:t>(1 Semester); </a:t>
            </a:r>
            <a:r>
              <a:rPr lang="de-DE" sz="1400" dirty="0" smtClean="0">
                <a:effectLst/>
              </a:rPr>
              <a:t>'Bescheinigung der Dienststelle (BFD)'</a:t>
            </a:r>
            <a:endParaRPr lang="de-DE" sz="140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dirty="0" smtClean="0"/>
              <a:t>Freiwilliges</a:t>
            </a:r>
            <a:r>
              <a:rPr lang="de-DE" sz="1400" baseline="0" dirty="0" smtClean="0"/>
              <a:t> </a:t>
            </a:r>
            <a:r>
              <a:rPr lang="de-DE" sz="1400" b="1" baseline="0" dirty="0" smtClean="0"/>
              <a:t>Praktikum </a:t>
            </a:r>
            <a:r>
              <a:rPr lang="de-DE" sz="1400" dirty="0" smtClean="0"/>
              <a:t>(1 Semester); </a:t>
            </a:r>
            <a:r>
              <a:rPr lang="de-DE" sz="1400" dirty="0" smtClean="0">
                <a:effectLst/>
              </a:rPr>
              <a:t>'Kopie des Praktikumsvertrags oder einer Bescheinigung der Praktikumsstelle'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Kindererziehung </a:t>
            </a:r>
            <a:r>
              <a:rPr lang="de-DE" sz="1400" dirty="0" smtClean="0"/>
              <a:t>(1 oder 2 Semester); </a:t>
            </a:r>
            <a:r>
              <a:rPr lang="de-DE" sz="1400" dirty="0" smtClean="0">
                <a:effectLst/>
              </a:rPr>
              <a:t>'Kopie der Geburtsurkunde'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Krankheit</a:t>
            </a:r>
            <a:r>
              <a:rPr lang="de-DE" sz="1400" dirty="0"/>
              <a:t> </a:t>
            </a:r>
            <a:r>
              <a:rPr lang="de-DE" sz="1400" dirty="0" smtClean="0"/>
              <a:t>(1 Semester); </a:t>
            </a:r>
            <a:r>
              <a:rPr lang="de-DE" sz="1400" dirty="0" smtClean="0">
                <a:effectLst/>
              </a:rPr>
              <a:t>'Ärztliches Attest'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Pflege</a:t>
            </a:r>
            <a:r>
              <a:rPr lang="de-DE" sz="1400" baseline="0" dirty="0" smtClean="0"/>
              <a:t> </a:t>
            </a:r>
            <a:r>
              <a:rPr lang="de-DE" sz="1400" b="1" baseline="0" dirty="0" smtClean="0"/>
              <a:t>von</a:t>
            </a:r>
            <a:r>
              <a:rPr lang="de-DE" sz="1400" baseline="0" dirty="0" smtClean="0"/>
              <a:t> </a:t>
            </a:r>
            <a:r>
              <a:rPr lang="de-DE" sz="1400" b="1" baseline="0" dirty="0" smtClean="0"/>
              <a:t>Angehörigen </a:t>
            </a:r>
            <a:r>
              <a:rPr lang="de-DE" sz="1400" dirty="0" smtClean="0"/>
              <a:t>(1 Semester); </a:t>
            </a:r>
            <a:r>
              <a:rPr lang="de-DE" sz="1400" dirty="0" smtClean="0">
                <a:effectLst/>
              </a:rPr>
              <a:t>'Bescheinigung der Pflegestufe / des Pflegegrades'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Schwangerschaft</a:t>
            </a:r>
            <a:r>
              <a:rPr lang="de-DE" sz="1400" baseline="0" dirty="0" smtClean="0"/>
              <a:t> / </a:t>
            </a:r>
            <a:r>
              <a:rPr lang="de-DE" sz="1400" b="1" baseline="0" dirty="0" smtClean="0"/>
              <a:t>Mutterschutz </a:t>
            </a:r>
            <a:r>
              <a:rPr lang="de-DE" sz="1400" dirty="0" smtClean="0"/>
              <a:t>(1 Semester); </a:t>
            </a:r>
            <a:r>
              <a:rPr lang="de-DE" sz="1400" dirty="0" smtClean="0">
                <a:effectLst/>
              </a:rPr>
              <a:t>'Mutterpass / Bescheinigung über voraussichtlichen Entbindungstermin'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Sonstiges </a:t>
            </a:r>
            <a:r>
              <a:rPr lang="de-DE" sz="1400" dirty="0" smtClean="0"/>
              <a:t>(1 Semester); </a:t>
            </a:r>
            <a:r>
              <a:rPr lang="de-DE" sz="1400" dirty="0" smtClean="0">
                <a:effectLst/>
              </a:rPr>
              <a:t>'Sonstiger Nachweis' </a:t>
            </a:r>
            <a:endParaRPr lang="de-DE" sz="1400" baseline="0" dirty="0" smtClean="0"/>
          </a:p>
          <a:p>
            <a:pPr marL="0" indent="0">
              <a:buFontTx/>
              <a:buNone/>
            </a:pPr>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dirty="0"/>
          </a:p>
        </p:txBody>
      </p:sp>
    </p:spTree>
    <p:extLst>
      <p:ext uri="{BB962C8B-B14F-4D97-AF65-F5344CB8AC3E}">
        <p14:creationId xmlns:p14="http://schemas.microsoft.com/office/powerpoint/2010/main" val="228170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Daten zu Anschrift und Kommunikation werden aus den Stammdaten des Studierenden gelesen und angezeigt.</a:t>
            </a: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128733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Angaben zur Person werden aus den Stammdaten des Studierenden gelesen und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294775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Abhängig vom gewählten Beurlaubungsgrund wird hier das geforderte Dokument angezeigt:</a:t>
            </a:r>
          </a:p>
          <a:p>
            <a:pPr marL="285750" indent="-285750">
              <a:buFontTx/>
              <a:buChar char="-"/>
            </a:pPr>
            <a:r>
              <a:rPr lang="de-DE" sz="1600" b="1" dirty="0" smtClean="0">
                <a:solidFill>
                  <a:schemeClr val="bg1">
                    <a:lumMod val="10000"/>
                  </a:schemeClr>
                </a:solidFill>
              </a:rPr>
              <a:t>Auslandsstudium</a:t>
            </a:r>
            <a:r>
              <a:rPr lang="de-DE" sz="1600" dirty="0" smtClean="0">
                <a:solidFill>
                  <a:schemeClr val="bg1">
                    <a:lumMod val="10000"/>
                  </a:schemeClr>
                </a:solidFill>
              </a:rPr>
              <a:t>: 'Bescheinigung der ausländischen Hochschule' 	</a:t>
            </a:r>
          </a:p>
          <a:p>
            <a:pPr marL="285750" indent="-285750">
              <a:buFontTx/>
              <a:buChar char="-"/>
            </a:pPr>
            <a:r>
              <a:rPr lang="de-DE" sz="1600" b="1" dirty="0" smtClean="0">
                <a:solidFill>
                  <a:schemeClr val="bg1">
                    <a:lumMod val="10000"/>
                  </a:schemeClr>
                </a:solidFill>
              </a:rPr>
              <a:t>Bundesfreiwilligendienst: </a:t>
            </a:r>
            <a:r>
              <a:rPr lang="de-DE" sz="1600" dirty="0" smtClean="0">
                <a:solidFill>
                  <a:schemeClr val="bg1">
                    <a:lumMod val="10000"/>
                  </a:schemeClr>
                </a:solidFill>
              </a:rPr>
              <a:t>'Bescheinigung der Dienststelle (BFD)'</a:t>
            </a:r>
          </a:p>
          <a:p>
            <a:pPr marL="285750" indent="-285750" defTabSz="1219170">
              <a:buFontTx/>
              <a:buChar char="-"/>
              <a:defRPr/>
            </a:pPr>
            <a:r>
              <a:rPr lang="de-DE" sz="1600" b="1" dirty="0" smtClean="0">
                <a:solidFill>
                  <a:schemeClr val="bg1">
                    <a:lumMod val="10000"/>
                  </a:schemeClr>
                </a:solidFill>
              </a:rPr>
              <a:t>Freiwilliges</a:t>
            </a:r>
            <a:r>
              <a:rPr lang="de-DE" sz="1600" dirty="0" smtClean="0">
                <a:solidFill>
                  <a:schemeClr val="bg1">
                    <a:lumMod val="10000"/>
                  </a:schemeClr>
                </a:solidFill>
              </a:rPr>
              <a:t> </a:t>
            </a:r>
            <a:r>
              <a:rPr lang="de-DE" sz="1600" b="1" dirty="0" smtClean="0">
                <a:solidFill>
                  <a:schemeClr val="bg1">
                    <a:lumMod val="10000"/>
                  </a:schemeClr>
                </a:solidFill>
              </a:rPr>
              <a:t>Praktikum: </a:t>
            </a:r>
            <a:r>
              <a:rPr lang="de-DE" sz="1600" dirty="0" smtClean="0">
                <a:solidFill>
                  <a:schemeClr val="bg1">
                    <a:lumMod val="10000"/>
                  </a:schemeClr>
                </a:solidFill>
              </a:rPr>
              <a:t>'Kopie des Praktikumsvertrags oder einer Bescheinigung der Praktikumsstelle' </a:t>
            </a:r>
          </a:p>
          <a:p>
            <a:pPr marL="285750" indent="-285750" defTabSz="1219170">
              <a:buFontTx/>
              <a:buChar char="-"/>
              <a:defRPr/>
            </a:pPr>
            <a:r>
              <a:rPr lang="de-DE" sz="1600" b="1" dirty="0" smtClean="0">
                <a:solidFill>
                  <a:schemeClr val="bg1">
                    <a:lumMod val="10000"/>
                  </a:schemeClr>
                </a:solidFill>
              </a:rPr>
              <a:t>Kindererziehung: </a:t>
            </a:r>
            <a:r>
              <a:rPr lang="de-DE" sz="1600" dirty="0" smtClean="0">
                <a:solidFill>
                  <a:schemeClr val="bg1">
                    <a:lumMod val="10000"/>
                  </a:schemeClr>
                </a:solidFill>
              </a:rPr>
              <a:t>'Kopie der Geburtsurkunde' </a:t>
            </a:r>
          </a:p>
          <a:p>
            <a:pPr marL="285750" indent="-285750" defTabSz="1219170">
              <a:buFontTx/>
              <a:buChar char="-"/>
              <a:defRPr/>
            </a:pPr>
            <a:r>
              <a:rPr lang="de-DE" sz="1600" b="1" dirty="0" smtClean="0">
                <a:solidFill>
                  <a:schemeClr val="bg1">
                    <a:lumMod val="10000"/>
                  </a:schemeClr>
                </a:solidFill>
              </a:rPr>
              <a:t>Krankheit</a:t>
            </a:r>
            <a:r>
              <a:rPr lang="de-DE" sz="1600" dirty="0" smtClean="0">
                <a:solidFill>
                  <a:schemeClr val="bg1">
                    <a:lumMod val="10000"/>
                  </a:schemeClr>
                </a:solidFill>
              </a:rPr>
              <a:t>: 'Ärztliches Attest' </a:t>
            </a:r>
          </a:p>
          <a:p>
            <a:pPr marL="285750" indent="-285750" defTabSz="1219170">
              <a:buFontTx/>
              <a:buChar char="-"/>
              <a:defRPr/>
            </a:pPr>
            <a:r>
              <a:rPr lang="de-DE" sz="1600" b="1" dirty="0" smtClean="0">
                <a:solidFill>
                  <a:schemeClr val="bg1">
                    <a:lumMod val="10000"/>
                  </a:schemeClr>
                </a:solidFill>
              </a:rPr>
              <a:t>Pflege</a:t>
            </a:r>
            <a:r>
              <a:rPr lang="de-DE" sz="1600" dirty="0" smtClean="0">
                <a:solidFill>
                  <a:schemeClr val="bg1">
                    <a:lumMod val="10000"/>
                  </a:schemeClr>
                </a:solidFill>
              </a:rPr>
              <a:t> </a:t>
            </a:r>
            <a:r>
              <a:rPr lang="de-DE" sz="1600" b="1" dirty="0" smtClean="0">
                <a:solidFill>
                  <a:schemeClr val="bg1">
                    <a:lumMod val="10000"/>
                  </a:schemeClr>
                </a:solidFill>
              </a:rPr>
              <a:t>von</a:t>
            </a:r>
            <a:r>
              <a:rPr lang="de-DE" sz="1600" dirty="0" smtClean="0">
                <a:solidFill>
                  <a:schemeClr val="bg1">
                    <a:lumMod val="10000"/>
                  </a:schemeClr>
                </a:solidFill>
              </a:rPr>
              <a:t> </a:t>
            </a:r>
            <a:r>
              <a:rPr lang="de-DE" sz="1600" b="1" dirty="0" smtClean="0">
                <a:solidFill>
                  <a:schemeClr val="bg1">
                    <a:lumMod val="10000"/>
                  </a:schemeClr>
                </a:solidFill>
              </a:rPr>
              <a:t>Angehörigen: </a:t>
            </a:r>
            <a:r>
              <a:rPr lang="de-DE" sz="1600" dirty="0" smtClean="0">
                <a:solidFill>
                  <a:schemeClr val="bg1">
                    <a:lumMod val="10000"/>
                  </a:schemeClr>
                </a:solidFill>
              </a:rPr>
              <a:t>'Bescheinigung der Pflegestufe / des Pflegegrades' </a:t>
            </a:r>
          </a:p>
          <a:p>
            <a:pPr marL="285750" indent="-285750" defTabSz="1219170">
              <a:buFontTx/>
              <a:buChar char="-"/>
              <a:defRPr/>
            </a:pPr>
            <a:r>
              <a:rPr lang="de-DE" sz="1600" b="1" dirty="0" smtClean="0">
                <a:solidFill>
                  <a:schemeClr val="bg1">
                    <a:lumMod val="10000"/>
                  </a:schemeClr>
                </a:solidFill>
              </a:rPr>
              <a:t>Schwangerschaft</a:t>
            </a:r>
            <a:r>
              <a:rPr lang="de-DE" sz="1600" dirty="0" smtClean="0">
                <a:solidFill>
                  <a:schemeClr val="bg1">
                    <a:lumMod val="10000"/>
                  </a:schemeClr>
                </a:solidFill>
              </a:rPr>
              <a:t> / </a:t>
            </a:r>
            <a:r>
              <a:rPr lang="de-DE" sz="1600" b="1" dirty="0" smtClean="0">
                <a:solidFill>
                  <a:schemeClr val="bg1">
                    <a:lumMod val="10000"/>
                  </a:schemeClr>
                </a:solidFill>
              </a:rPr>
              <a:t>Mutterschutz: </a:t>
            </a:r>
            <a:r>
              <a:rPr lang="de-DE" sz="1600" dirty="0" smtClean="0">
                <a:solidFill>
                  <a:schemeClr val="bg1">
                    <a:lumMod val="10000"/>
                  </a:schemeClr>
                </a:solidFill>
              </a:rPr>
              <a:t>'Mutterpass / Bescheinigung über voraussichtlichen Entbindungstermin' </a:t>
            </a:r>
          </a:p>
          <a:p>
            <a:pPr marL="285750" indent="-285750" defTabSz="1219170">
              <a:buFontTx/>
              <a:buChar char="-"/>
              <a:defRPr/>
            </a:pPr>
            <a:r>
              <a:rPr lang="de-DE" sz="1600" b="1" dirty="0" smtClean="0">
                <a:solidFill>
                  <a:schemeClr val="bg1">
                    <a:lumMod val="10000"/>
                  </a:schemeClr>
                </a:solidFill>
              </a:rPr>
              <a:t>Sonstiges</a:t>
            </a:r>
            <a:r>
              <a:rPr lang="de-DE" sz="1600" dirty="0" smtClean="0">
                <a:solidFill>
                  <a:schemeClr val="bg1">
                    <a:lumMod val="10000"/>
                  </a:schemeClr>
                </a:solidFill>
              </a:rPr>
              <a:t>: 'Sonstiger Nachweis' </a:t>
            </a:r>
            <a:endParaRPr lang="de-DE" sz="1600" dirty="0" smtClean="0">
              <a:solidFill>
                <a:schemeClr val="bg1">
                  <a:lumMod val="10000"/>
                </a:schemeClr>
              </a:solidFill>
              <a:ea typeface="Calibri" panose="020F0502020204030204" pitchFamily="34" charset="0"/>
              <a:cs typeface="Times New Roman" panose="02020603050405020304" pitchFamily="18" charset="0"/>
            </a:endParaRP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425654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7513324" y="1035715"/>
            <a:ext cx="4677833"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4800001" y="-720000"/>
            <a:ext cx="6913633"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dirty="0"/>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12192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grpSp>
        <p:nvGrpSpPr>
          <p:cNvPr id="15" name="Türmchen"/>
          <p:cNvGrpSpPr>
            <a:grpSpLocks noChangeAspect="1"/>
          </p:cNvGrpSpPr>
          <p:nvPr userDrawn="1"/>
        </p:nvGrpSpPr>
        <p:grpSpPr bwMode="auto">
          <a:xfrm>
            <a:off x="7513324" y="1035715"/>
            <a:ext cx="4677833"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1" name="Datumsplatzhalter 20"/>
          <p:cNvSpPr>
            <a:spLocks noGrp="1"/>
          </p:cNvSpPr>
          <p:nvPr>
            <p:ph type="dt" sz="half" idx="14"/>
          </p:nvPr>
        </p:nvSpPr>
        <p:spPr>
          <a:xfrm>
            <a:off x="4800001" y="-720000"/>
            <a:ext cx="6913633"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dirty="0"/>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7679882" y="0"/>
            <a:ext cx="451211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1" name="Datumsplatzhalter 20"/>
          <p:cNvSpPr>
            <a:spLocks noGrp="1"/>
          </p:cNvSpPr>
          <p:nvPr>
            <p:ph type="dt" sz="half" idx="14"/>
          </p:nvPr>
        </p:nvSpPr>
        <p:spPr>
          <a:xfrm>
            <a:off x="4800001" y="-720000"/>
            <a:ext cx="6913633"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dirty="0"/>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7679882" y="0"/>
            <a:ext cx="451211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1" name="Datumsplatzhalter 20"/>
          <p:cNvSpPr>
            <a:spLocks noGrp="1"/>
          </p:cNvSpPr>
          <p:nvPr>
            <p:ph type="dt" sz="half" idx="14"/>
          </p:nvPr>
        </p:nvSpPr>
        <p:spPr>
          <a:xfrm>
            <a:off x="4800001" y="-720000"/>
            <a:ext cx="6913633"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dirty="0"/>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1"/>
            <a:ext cx="12192000" cy="5669999"/>
          </a:xfrm>
          <a:prstGeom prst="rect">
            <a:avLst/>
          </a:prstGeom>
        </p:spPr>
      </p:pic>
      <p:sp>
        <p:nvSpPr>
          <p:cNvPr id="2" name="Titel 1"/>
          <p:cNvSpPr>
            <a:spLocks noGrp="1"/>
          </p:cNvSpPr>
          <p:nvPr>
            <p:ph type="ctrTitle" hasCustomPrompt="1"/>
          </p:nvPr>
        </p:nvSpPr>
        <p:spPr>
          <a:xfrm>
            <a:off x="480000" y="1962075"/>
            <a:ext cx="5984500"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480000" y="3590925"/>
            <a:ext cx="2688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21" name="Datumsplatzhalter 20"/>
          <p:cNvSpPr>
            <a:spLocks noGrp="1"/>
          </p:cNvSpPr>
          <p:nvPr>
            <p:ph type="dt" sz="half" idx="14"/>
          </p:nvPr>
        </p:nvSpPr>
        <p:spPr>
          <a:xfrm>
            <a:off x="4800001" y="-720000"/>
            <a:ext cx="6913633"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dirty="0"/>
              <a:t> </a:t>
            </a:r>
            <a:endParaRPr lang="de-DE" sz="1400" dirty="0"/>
          </a:p>
        </p:txBody>
      </p:sp>
      <p:sp>
        <p:nvSpPr>
          <p:cNvPr id="26" name="Vertikaler Textplatzhalter 2"/>
          <p:cNvSpPr>
            <a:spLocks noGrp="1"/>
          </p:cNvSpPr>
          <p:nvPr>
            <p:ph type="body" orient="vert" idx="17" hasCustomPrompt="1"/>
          </p:nvPr>
        </p:nvSpPr>
        <p:spPr>
          <a:xfrm>
            <a:off x="478367" y="2484439"/>
            <a:ext cx="4666575"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2544000" y="-468000"/>
            <a:ext cx="1536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301" userDrawn="1">
          <p15:clr>
            <a:srgbClr val="FBAE40"/>
          </p15:clr>
        </p15:guide>
        <p15:guide id="4" pos="7379"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478367" y="2322513"/>
            <a:ext cx="11233635"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8365" y="1350962"/>
            <a:ext cx="5376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478367" y="2827338"/>
            <a:ext cx="5376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4800001" y="388800"/>
            <a:ext cx="6913633" cy="360000"/>
          </a:xfrm>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400" dirty="0"/>
          </a:p>
        </p:txBody>
      </p:sp>
      <p:sp>
        <p:nvSpPr>
          <p:cNvPr id="4" name="Bildplatzhalter 3"/>
          <p:cNvSpPr>
            <a:spLocks noGrp="1"/>
          </p:cNvSpPr>
          <p:nvPr>
            <p:ph type="pic" sz="quarter" idx="13" hasCustomPrompt="1"/>
          </p:nvPr>
        </p:nvSpPr>
        <p:spPr>
          <a:xfrm>
            <a:off x="6313153" y="1512000"/>
            <a:ext cx="540048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6313153" y="4680001"/>
            <a:ext cx="540068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2544000" y="-468000"/>
            <a:ext cx="16848912"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480001" y="1350963"/>
            <a:ext cx="11233633"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480001" y="2322513"/>
            <a:ext cx="11233633"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4800001" y="388800"/>
            <a:ext cx="6913633"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dirty="0" smtClean="0"/>
              <a:t>Studierendenverwaltung 2/ Immatrikulation</a:t>
            </a:r>
            <a:endParaRPr lang="de-DE" dirty="0"/>
          </a:p>
        </p:txBody>
      </p:sp>
      <p:sp>
        <p:nvSpPr>
          <p:cNvPr id="5" name="Fußzeilenplatzhalter 4"/>
          <p:cNvSpPr>
            <a:spLocks noGrp="1"/>
          </p:cNvSpPr>
          <p:nvPr userDrawn="1">
            <p:ph type="ftr" sz="quarter" idx="3"/>
          </p:nvPr>
        </p:nvSpPr>
        <p:spPr>
          <a:xfrm>
            <a:off x="480000" y="6172447"/>
            <a:ext cx="6912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dirty="0" smtClean="0"/>
              <a:t>Name: Britta Nitsche/ Simon Kneissl</a:t>
            </a:r>
            <a:endParaRPr lang="de-DE" dirty="0"/>
          </a:p>
        </p:txBody>
      </p:sp>
      <p:sp>
        <p:nvSpPr>
          <p:cNvPr id="6" name="Foliennummernplatzhalter 5"/>
          <p:cNvSpPr>
            <a:spLocks noGrp="1"/>
          </p:cNvSpPr>
          <p:nvPr userDrawn="1">
            <p:ph type="sldNum" sz="quarter" idx="4"/>
          </p:nvPr>
        </p:nvSpPr>
        <p:spPr>
          <a:xfrm>
            <a:off x="10752000" y="6172448"/>
            <a:ext cx="96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480000" y="304200"/>
            <a:ext cx="192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4" name="Linie"/>
          <p:cNvSpPr/>
          <p:nvPr userDrawn="1"/>
        </p:nvSpPr>
        <p:spPr>
          <a:xfrm>
            <a:off x="0" y="6030720"/>
            <a:ext cx="12192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884000" y="1962150"/>
            <a:ext cx="6408000" cy="1754882"/>
          </a:xfrm>
        </p:spPr>
        <p:txBody>
          <a:bodyPr/>
          <a:lstStyle/>
          <a:p>
            <a:r>
              <a:rPr lang="de-DE" dirty="0" smtClean="0"/>
              <a:t>Beraterschulung TP02 – </a:t>
            </a:r>
            <a:r>
              <a:rPr lang="de-DE" dirty="0" smtClean="0"/>
              <a:t>Beurlaubung</a:t>
            </a:r>
            <a:endParaRPr lang="de-DE" dirty="0"/>
          </a:p>
        </p:txBody>
      </p:sp>
      <p:sp>
        <p:nvSpPr>
          <p:cNvPr id="9" name="Untertitel 8"/>
          <p:cNvSpPr>
            <a:spLocks noGrp="1"/>
          </p:cNvSpPr>
          <p:nvPr>
            <p:ph type="subTitle" idx="1"/>
          </p:nvPr>
        </p:nvSpPr>
        <p:spPr>
          <a:xfrm>
            <a:off x="1884000" y="3238500"/>
            <a:ext cx="6408000" cy="900000"/>
          </a:xfrm>
        </p:spPr>
        <p:txBody>
          <a:bodyPr/>
          <a:lstStyle/>
          <a:p>
            <a:r>
              <a:rPr lang="de-DE" dirty="0" smtClean="0"/>
              <a:t> </a:t>
            </a:r>
          </a:p>
          <a:p>
            <a:endParaRPr lang="de-DE" dirty="0"/>
          </a:p>
          <a:p>
            <a:r>
              <a:rPr lang="de-DE" dirty="0" smtClean="0"/>
              <a:t>DATUM</a:t>
            </a:r>
          </a:p>
          <a:p>
            <a:r>
              <a:rPr lang="de-DE" dirty="0" smtClean="0"/>
              <a:t>Name</a:t>
            </a:r>
            <a:r>
              <a:rPr lang="de-DE" dirty="0"/>
              <a:t>: </a:t>
            </a:r>
            <a:r>
              <a:rPr lang="de-DE" dirty="0" smtClean="0">
                <a:solidFill>
                  <a:schemeClr val="tx2"/>
                </a:solidFill>
              </a:rPr>
              <a:t>YX</a:t>
            </a:r>
            <a:endParaRPr lang="de-DE" dirty="0">
              <a:solidFill>
                <a:schemeClr val="tx2"/>
              </a:solidFill>
            </a:endParaRPr>
          </a:p>
        </p:txBody>
      </p:sp>
      <p:sp>
        <p:nvSpPr>
          <p:cNvPr id="5" name="Datumsplatzhalter 4"/>
          <p:cNvSpPr>
            <a:spLocks noGrp="1"/>
          </p:cNvSpPr>
          <p:nvPr>
            <p:ph type="dt" sz="half" idx="14"/>
          </p:nvPr>
        </p:nvSpPr>
        <p:spPr/>
        <p:txBody>
          <a:bodyPr/>
          <a:lstStyle/>
          <a:p>
            <a:r>
              <a:rPr lang="de-DE" dirty="0"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dirty="0"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dirty="0"/>
              <a:t> </a:t>
            </a:r>
          </a:p>
        </p:txBody>
      </p:sp>
      <p:sp>
        <p:nvSpPr>
          <p:cNvPr id="16" name="Vertikaler Textplatzhalter 15"/>
          <p:cNvSpPr>
            <a:spLocks noGrp="1"/>
          </p:cNvSpPr>
          <p:nvPr>
            <p:ph type="body" orient="vert" idx="13"/>
          </p:nvPr>
        </p:nvSpPr>
        <p:spPr/>
        <p:txBody>
          <a:bodyPr/>
          <a:lstStyle/>
          <a:p>
            <a:r>
              <a:rPr lang="de-DE" dirty="0" smtClean="0"/>
              <a:t>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0001" y="2170097"/>
            <a:ext cx="6296025" cy="1190625"/>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10</a:t>
            </a:fld>
            <a:r>
              <a:rPr lang="de-DE" smtClean="0"/>
              <a:t> </a:t>
            </a:r>
            <a:endParaRPr lang="de-DE" sz="1400" dirty="0"/>
          </a:p>
        </p:txBody>
      </p:sp>
      <p:pic>
        <p:nvPicPr>
          <p:cNvPr id="7" name="Grafik 6"/>
          <p:cNvPicPr>
            <a:picLocks noChangeAspect="1"/>
          </p:cNvPicPr>
          <p:nvPr/>
        </p:nvPicPr>
        <p:blipFill rotWithShape="1">
          <a:blip r:embed="rId4"/>
          <a:srcRect r="23910"/>
          <a:stretch/>
        </p:blipFill>
        <p:spPr>
          <a:xfrm>
            <a:off x="5657430" y="1181043"/>
            <a:ext cx="6048672" cy="4673413"/>
          </a:xfrm>
          <a:prstGeom prst="rect">
            <a:avLst/>
          </a:prstGeom>
          <a:ln w="19050">
            <a:solidFill>
              <a:schemeClr val="bg2"/>
            </a:solidFill>
          </a:ln>
        </p:spPr>
      </p:pic>
      <p:sp>
        <p:nvSpPr>
          <p:cNvPr id="10" name="Rechteck 9"/>
          <p:cNvSpPr/>
          <p:nvPr/>
        </p:nvSpPr>
        <p:spPr>
          <a:xfrm>
            <a:off x="2711624" y="2663807"/>
            <a:ext cx="1346693" cy="473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1111760" y="3517749"/>
            <a:ext cx="3913911" cy="423014"/>
          </a:xfrm>
          <a:prstGeom prst="wedgeRoundRectCallout">
            <a:avLst>
              <a:gd name="adj1" fmla="val -501"/>
              <a:gd name="adj2" fmla="val -1527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Optional: Ausführen der Funktion [Prüfen]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5657430" y="2054748"/>
            <a:ext cx="5839170" cy="11582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de-DE" b="1" dirty="0" smtClean="0">
                <a:solidFill>
                  <a:srgbClr val="FF0000"/>
                </a:solidFill>
              </a:rPr>
              <a:t>Ausgabe der Prüfergebnisse</a:t>
            </a:r>
            <a:endParaRPr lang="de-DE" b="1" dirty="0">
              <a:solidFill>
                <a:srgbClr val="FF0000"/>
              </a:solidFill>
            </a:endParaRPr>
          </a:p>
        </p:txBody>
      </p:sp>
      <p:sp>
        <p:nvSpPr>
          <p:cNvPr id="12" name="Abgerundete rechteckige Legende 11"/>
          <p:cNvSpPr/>
          <p:nvPr/>
        </p:nvSpPr>
        <p:spPr>
          <a:xfrm>
            <a:off x="2351584" y="4557426"/>
            <a:ext cx="3913911" cy="691952"/>
          </a:xfrm>
          <a:prstGeom prst="wedgeRoundRectCallout">
            <a:avLst>
              <a:gd name="adj1" fmla="val 48973"/>
              <a:gd name="adj2" fmla="val -1209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Antragsdaten können entsprechend der Prüfergebnisse angepasst werden.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3"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391932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stretch>
            <a:fillRect/>
          </a:stretch>
        </p:blipFill>
        <p:spPr>
          <a:xfrm>
            <a:off x="497325" y="1903298"/>
            <a:ext cx="9271083" cy="3998000"/>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11</a:t>
            </a:fld>
            <a:r>
              <a:rPr lang="de-DE" smtClean="0"/>
              <a:t> </a:t>
            </a:r>
            <a:endParaRPr lang="de-DE" sz="1400" dirty="0"/>
          </a:p>
        </p:txBody>
      </p:sp>
      <p:sp>
        <p:nvSpPr>
          <p:cNvPr id="10" name="Rechteck 9"/>
          <p:cNvSpPr/>
          <p:nvPr/>
        </p:nvSpPr>
        <p:spPr>
          <a:xfrm>
            <a:off x="3802559" y="2428669"/>
            <a:ext cx="1346693" cy="473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1783870" y="3342297"/>
            <a:ext cx="3913911" cy="423014"/>
          </a:xfrm>
          <a:prstGeom prst="wedgeRoundRectCallout">
            <a:avLst>
              <a:gd name="adj1" fmla="val 7401"/>
              <a:gd name="adj2" fmla="val -1622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Ausführen der Funktion [Absenden]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2" name="Abgerundete rechteckige Legende 11"/>
          <p:cNvSpPr/>
          <p:nvPr/>
        </p:nvSpPr>
        <p:spPr>
          <a:xfrm>
            <a:off x="2351584" y="4254649"/>
            <a:ext cx="3913911" cy="1297508"/>
          </a:xfrm>
          <a:prstGeom prst="wedgeRoundRectCallout">
            <a:avLst>
              <a:gd name="adj1" fmla="val 90202"/>
              <a:gd name="adj2" fmla="val -173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Werden Warnungen ausgegeben, kann das Absenden durch [OK] fortgeführt werden. [Abbrechen] beendet den Vorgang, der Antrag wird nicht versendet.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4"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21659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5375920" y="1191604"/>
            <a:ext cx="6457950" cy="4724400"/>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12</a:t>
            </a:fld>
            <a:r>
              <a:rPr lang="de-DE" smtClean="0"/>
              <a:t> </a:t>
            </a:r>
            <a:endParaRPr lang="de-DE" sz="1400" dirty="0"/>
          </a:p>
        </p:txBody>
      </p:sp>
      <p:sp>
        <p:nvSpPr>
          <p:cNvPr id="10" name="Rechteck 9"/>
          <p:cNvSpPr/>
          <p:nvPr/>
        </p:nvSpPr>
        <p:spPr>
          <a:xfrm>
            <a:off x="5375920" y="2132243"/>
            <a:ext cx="5112568" cy="396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Abgerundete rechteckige Legende 11"/>
          <p:cNvSpPr/>
          <p:nvPr/>
        </p:nvSpPr>
        <p:spPr>
          <a:xfrm>
            <a:off x="767408" y="2924944"/>
            <a:ext cx="3913911" cy="1702513"/>
          </a:xfrm>
          <a:prstGeom prst="wedgeRoundRectCallout">
            <a:avLst>
              <a:gd name="adj1" fmla="val 68214"/>
              <a:gd name="adj2" fmla="val -825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Tritt beim [Absenden] ein Fehler auf, wird eine entsprechende Fehlermeldung ausgegeben.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Das Absenden eines fehlerhaften Antrags ist nicht möglich!</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3"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426636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415541" y="2142658"/>
            <a:ext cx="11138269" cy="3302565"/>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13</a:t>
            </a:fld>
            <a:r>
              <a:rPr lang="de-DE" smtClean="0"/>
              <a:t> </a:t>
            </a:r>
            <a:endParaRPr lang="de-DE" sz="1400" dirty="0"/>
          </a:p>
        </p:txBody>
      </p:sp>
      <p:sp>
        <p:nvSpPr>
          <p:cNvPr id="12" name="Abgerundete rechteckige Legende 11"/>
          <p:cNvSpPr/>
          <p:nvPr/>
        </p:nvSpPr>
        <p:spPr>
          <a:xfrm>
            <a:off x="623392" y="4223872"/>
            <a:ext cx="3913911" cy="714512"/>
          </a:xfrm>
          <a:prstGeom prst="wedgeRoundRectCallout">
            <a:avLst>
              <a:gd name="adj1" fmla="val -39667"/>
              <a:gd name="adj2" fmla="val -9756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erfolgreichem [Absenden] werden Erfolgsmeldungen ausgegeben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Abgerundete rechteckige Legende 10"/>
          <p:cNvSpPr/>
          <p:nvPr/>
        </p:nvSpPr>
        <p:spPr>
          <a:xfrm>
            <a:off x="4720165" y="3145187"/>
            <a:ext cx="3096921" cy="1297508"/>
          </a:xfrm>
          <a:prstGeom prst="wedgeRoundRectCallout">
            <a:avLst>
              <a:gd name="adj1" fmla="val 65289"/>
              <a:gd name="adj2" fmla="val -701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Antragsnummer, Antragstyp, Entscheidungs-ID und Entscheidungsstatus werden im Seitenpanel ergänzt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3"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818336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a:t>Beurlaubung</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dirty="0"/>
              <a:t> </a:t>
            </a:r>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937917" y="2559167"/>
            <a:ext cx="7956416" cy="2237985"/>
          </a:xfrm>
          <a:prstGeom prst="rect">
            <a:avLst/>
          </a:prstGeom>
          <a:noFill/>
        </p:spPr>
        <p:txBody>
          <a:bodyPr wrap="square" rtlCol="0">
            <a:spAutoFit/>
          </a:bodyPr>
          <a:lstStyle/>
          <a:p>
            <a:pPr marL="342900" indent="-342900">
              <a:lnSpc>
                <a:spcPct val="150000"/>
              </a:lnSpc>
              <a:buAutoNum type="arabicPeriod"/>
            </a:pPr>
            <a:r>
              <a:rPr lang="de-DE" sz="2400" dirty="0"/>
              <a:t>Beurlaubung: Einführung</a:t>
            </a:r>
            <a:endParaRPr lang="de-DE" sz="2400" dirty="0"/>
          </a:p>
          <a:p>
            <a:pPr marL="342900" indent="-342900">
              <a:lnSpc>
                <a:spcPct val="150000"/>
              </a:lnSpc>
              <a:buAutoNum type="arabicPeriod"/>
            </a:pPr>
            <a:r>
              <a:rPr lang="de-DE" sz="2400" dirty="0"/>
              <a:t>Antrag auf Beurlaubung</a:t>
            </a:r>
          </a:p>
          <a:p>
            <a:pPr marL="342900" indent="-342900">
              <a:lnSpc>
                <a:spcPct val="150000"/>
              </a:lnSpc>
              <a:buAutoNum type="arabicPeriod"/>
            </a:pPr>
            <a:r>
              <a:rPr lang="de-DE" sz="2400" b="1" dirty="0">
                <a:solidFill>
                  <a:schemeClr val="bg2"/>
                </a:solidFill>
              </a:rPr>
              <a:t>Entscheidung zur Beurlaubung</a:t>
            </a:r>
            <a:endParaRPr lang="de-DE" sz="2400" b="1" dirty="0">
              <a:solidFill>
                <a:schemeClr val="bg2"/>
              </a:solidFill>
            </a:endParaRPr>
          </a:p>
          <a:p>
            <a:pPr marL="342900" indent="-342900">
              <a:lnSpc>
                <a:spcPct val="150000"/>
              </a:lnSpc>
              <a:buAutoNum type="arabicPeriod"/>
            </a:pPr>
            <a:r>
              <a:rPr lang="de-DE" sz="2400" dirty="0"/>
              <a:t>Fehlerursachen und -</a:t>
            </a:r>
            <a:r>
              <a:rPr lang="de-DE" sz="2400" dirty="0" smtClean="0"/>
              <a:t>behebung</a:t>
            </a:r>
            <a:endParaRPr lang="de-DE" sz="2400" dirty="0"/>
          </a:p>
        </p:txBody>
      </p:sp>
      <p:sp>
        <p:nvSpPr>
          <p:cNvPr id="2" name="Pfeil nach rechts 1"/>
          <p:cNvSpPr/>
          <p:nvPr/>
        </p:nvSpPr>
        <p:spPr>
          <a:xfrm>
            <a:off x="480002" y="3658471"/>
            <a:ext cx="1223512" cy="66701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894135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415541" y="2142658"/>
            <a:ext cx="11138269" cy="3302565"/>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15</a:t>
            </a:fld>
            <a:r>
              <a:rPr lang="de-DE" dirty="0" smtClean="0"/>
              <a:t> </a:t>
            </a:r>
            <a:endParaRPr lang="de-DE" sz="1400" dirty="0"/>
          </a:p>
        </p:txBody>
      </p:sp>
      <p:sp>
        <p:nvSpPr>
          <p:cNvPr id="11" name="Abgerundete rechteckige Legende 10"/>
          <p:cNvSpPr/>
          <p:nvPr/>
        </p:nvSpPr>
        <p:spPr>
          <a:xfrm>
            <a:off x="4548356" y="4005064"/>
            <a:ext cx="3096921" cy="1297508"/>
          </a:xfrm>
          <a:prstGeom prst="wedgeRoundRectCallout">
            <a:avLst>
              <a:gd name="adj1" fmla="val 115657"/>
              <a:gd name="adj2" fmla="val -80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Entscheidung kann zur Bearbeitung direkt aus dem Seitenpanel heraus aufgerufen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0" name="Rechteck 9"/>
          <p:cNvSpPr/>
          <p:nvPr/>
        </p:nvSpPr>
        <p:spPr>
          <a:xfrm>
            <a:off x="9696400" y="4416965"/>
            <a:ext cx="1346693"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4249295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16</a:t>
            </a:fld>
            <a:r>
              <a:rPr lang="de-DE" dirty="0" smtClean="0"/>
              <a:t> </a:t>
            </a:r>
            <a:endParaRPr lang="de-DE" sz="1400" dirty="0"/>
          </a:p>
        </p:txBody>
      </p:sp>
      <p:pic>
        <p:nvPicPr>
          <p:cNvPr id="3" name="Grafik 2"/>
          <p:cNvPicPr>
            <a:picLocks noChangeAspect="1"/>
          </p:cNvPicPr>
          <p:nvPr/>
        </p:nvPicPr>
        <p:blipFill>
          <a:blip r:embed="rId3"/>
          <a:stretch>
            <a:fillRect/>
          </a:stretch>
        </p:blipFill>
        <p:spPr>
          <a:xfrm>
            <a:off x="521828" y="2037654"/>
            <a:ext cx="10230172" cy="3363902"/>
          </a:xfrm>
          <a:prstGeom prst="rect">
            <a:avLst/>
          </a:prstGeom>
          <a:ln w="19050">
            <a:solidFill>
              <a:schemeClr val="bg2"/>
            </a:solidFill>
          </a:ln>
        </p:spPr>
      </p:pic>
      <p:sp>
        <p:nvSpPr>
          <p:cNvPr id="12"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2063710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17</a:t>
            </a:fld>
            <a:r>
              <a:rPr lang="de-DE" dirty="0" smtClean="0"/>
              <a:t> </a:t>
            </a:r>
            <a:endParaRPr lang="de-DE" sz="1400" dirty="0"/>
          </a:p>
        </p:txBody>
      </p:sp>
      <p:pic>
        <p:nvPicPr>
          <p:cNvPr id="7" name="Grafik 6"/>
          <p:cNvPicPr>
            <a:picLocks noChangeAspect="1"/>
          </p:cNvPicPr>
          <p:nvPr/>
        </p:nvPicPr>
        <p:blipFill>
          <a:blip r:embed="rId3"/>
          <a:stretch>
            <a:fillRect/>
          </a:stretch>
        </p:blipFill>
        <p:spPr>
          <a:xfrm>
            <a:off x="386579" y="2276872"/>
            <a:ext cx="11420475" cy="3143250"/>
          </a:xfrm>
          <a:prstGeom prst="rect">
            <a:avLst/>
          </a:prstGeom>
          <a:ln w="19050">
            <a:solidFill>
              <a:schemeClr val="bg2"/>
            </a:solidFill>
          </a:ln>
        </p:spPr>
      </p:pic>
      <p:sp>
        <p:nvSpPr>
          <p:cNvPr id="9"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795831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18</a:t>
            </a:fld>
            <a:r>
              <a:rPr lang="de-DE" dirty="0" smtClean="0"/>
              <a:t> </a:t>
            </a:r>
            <a:endParaRPr lang="de-DE" sz="1400" dirty="0"/>
          </a:p>
        </p:txBody>
      </p:sp>
      <p:pic>
        <p:nvPicPr>
          <p:cNvPr id="3" name="Grafik 2"/>
          <p:cNvPicPr>
            <a:picLocks noChangeAspect="1"/>
          </p:cNvPicPr>
          <p:nvPr/>
        </p:nvPicPr>
        <p:blipFill>
          <a:blip r:embed="rId3"/>
          <a:stretch>
            <a:fillRect/>
          </a:stretch>
        </p:blipFill>
        <p:spPr>
          <a:xfrm>
            <a:off x="357187" y="2614612"/>
            <a:ext cx="11477625" cy="1628775"/>
          </a:xfrm>
          <a:prstGeom prst="rect">
            <a:avLst/>
          </a:prstGeom>
          <a:ln w="19050">
            <a:solidFill>
              <a:schemeClr val="bg2"/>
            </a:solidFill>
          </a:ln>
        </p:spPr>
      </p:pic>
      <p:sp>
        <p:nvSpPr>
          <p:cNvPr id="8" name="Abgerundete rechteckige Legende 7"/>
          <p:cNvSpPr/>
          <p:nvPr/>
        </p:nvSpPr>
        <p:spPr>
          <a:xfrm>
            <a:off x="6528048" y="4218170"/>
            <a:ext cx="3096921" cy="1274949"/>
          </a:xfrm>
          <a:prstGeom prst="wedgeRoundRectCallout">
            <a:avLst>
              <a:gd name="adj1" fmla="val -37184"/>
              <a:gd name="adj2" fmla="val -607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Das im Antrag hochgeladene Dokument kann über den Link geöffnet und eingesehen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9" name="Abgerundete rechteckige Legende 8"/>
          <p:cNvSpPr/>
          <p:nvPr/>
        </p:nvSpPr>
        <p:spPr>
          <a:xfrm>
            <a:off x="5519936" y="2299587"/>
            <a:ext cx="4105033" cy="423014"/>
          </a:xfrm>
          <a:prstGeom prst="wedgeRoundRectCallout">
            <a:avLst>
              <a:gd name="adj1" fmla="val 36848"/>
              <a:gd name="adj2" fmla="val 24120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Dokumentenstatus ist initial „nicht geprüft“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0" name="Abgerundete rechteckige Legende 9"/>
          <p:cNvSpPr/>
          <p:nvPr/>
        </p:nvSpPr>
        <p:spPr>
          <a:xfrm>
            <a:off x="371215" y="4217195"/>
            <a:ext cx="4105033" cy="1006011"/>
          </a:xfrm>
          <a:prstGeom prst="wedgeRoundRectCallout">
            <a:avLst>
              <a:gd name="adj1" fmla="val -43408"/>
              <a:gd name="adj2" fmla="val -6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Um den Dokumentenstatus auf „korrekt“ zu setzen, muss die Zeile markiert werden und [korrekt] gewählt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3129555" y="3100526"/>
            <a:ext cx="1022229"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986835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480001" y="2276872"/>
            <a:ext cx="10934700" cy="2638425"/>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19</a:t>
            </a:fld>
            <a:r>
              <a:rPr lang="de-DE" dirty="0" smtClean="0"/>
              <a:t> </a:t>
            </a:r>
            <a:endParaRPr lang="de-DE" sz="1400" dirty="0"/>
          </a:p>
        </p:txBody>
      </p:sp>
      <p:sp>
        <p:nvSpPr>
          <p:cNvPr id="10" name="Abgerundete rechteckige Legende 9"/>
          <p:cNvSpPr/>
          <p:nvPr/>
        </p:nvSpPr>
        <p:spPr>
          <a:xfrm>
            <a:off x="371215" y="3981033"/>
            <a:ext cx="4105033" cy="1006011"/>
          </a:xfrm>
          <a:prstGeom prst="wedgeRoundRectCallout">
            <a:avLst>
              <a:gd name="adj1" fmla="val -43408"/>
              <a:gd name="adj2" fmla="val -6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Um den Dokumentenstatus auf „nicht korrekt“ zu setzen, muss die Zeile markiert werden und [nicht korrekt] gewählt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1919536" y="2873139"/>
            <a:ext cx="1368152"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Abgerundete rechteckige Legende 12"/>
          <p:cNvSpPr/>
          <p:nvPr/>
        </p:nvSpPr>
        <p:spPr>
          <a:xfrm>
            <a:off x="7073502" y="4922496"/>
            <a:ext cx="4105033" cy="1006011"/>
          </a:xfrm>
          <a:prstGeom prst="wedgeRoundRectCallout">
            <a:avLst>
              <a:gd name="adj1" fmla="val 487"/>
              <a:gd name="adj2" fmla="val -1275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Soll der Dokumentenstatus auf „nicht korrekt“ gesetzt werden, muss im Popup ein Grund ausgewählt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4"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99029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a:t>Beurlaubung</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dirty="0"/>
              <a:t> </a:t>
            </a:r>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559167"/>
            <a:ext cx="7956416" cy="2237985"/>
          </a:xfrm>
          <a:prstGeom prst="rect">
            <a:avLst/>
          </a:prstGeom>
          <a:noFill/>
        </p:spPr>
        <p:txBody>
          <a:bodyPr wrap="square" rtlCol="0">
            <a:spAutoFit/>
          </a:bodyPr>
          <a:lstStyle/>
          <a:p>
            <a:pPr marL="342900" indent="-342900">
              <a:lnSpc>
                <a:spcPct val="150000"/>
              </a:lnSpc>
              <a:buAutoNum type="arabicPeriod"/>
            </a:pPr>
            <a:r>
              <a:rPr lang="de-DE" sz="2400" b="1" dirty="0" smtClean="0">
                <a:solidFill>
                  <a:schemeClr val="bg2"/>
                </a:solidFill>
              </a:rPr>
              <a:t>Beurlaubung: Einführung</a:t>
            </a:r>
            <a:endParaRPr lang="de-DE" sz="2400" b="1" dirty="0">
              <a:solidFill>
                <a:schemeClr val="bg2"/>
              </a:solidFill>
            </a:endParaRPr>
          </a:p>
          <a:p>
            <a:pPr marL="342900" indent="-342900">
              <a:lnSpc>
                <a:spcPct val="150000"/>
              </a:lnSpc>
              <a:buAutoNum type="arabicPeriod"/>
            </a:pPr>
            <a:r>
              <a:rPr lang="de-DE" sz="2400" dirty="0" smtClean="0"/>
              <a:t>Antrag auf Beurlaubung</a:t>
            </a:r>
            <a:endParaRPr lang="de-DE" sz="2400" dirty="0"/>
          </a:p>
          <a:p>
            <a:pPr marL="342900" indent="-342900">
              <a:lnSpc>
                <a:spcPct val="150000"/>
              </a:lnSpc>
              <a:buAutoNum type="arabicPeriod"/>
            </a:pPr>
            <a:r>
              <a:rPr lang="de-DE" sz="2400" dirty="0" smtClean="0"/>
              <a:t>Entscheidung zur Beurlaubung</a:t>
            </a:r>
            <a:endParaRPr lang="de-DE" sz="2400" dirty="0"/>
          </a:p>
          <a:p>
            <a:pPr marL="342900" indent="-342900">
              <a:lnSpc>
                <a:spcPct val="150000"/>
              </a:lnSpc>
              <a:buAutoNum type="arabicPeriod"/>
            </a:pPr>
            <a:r>
              <a:rPr lang="de-DE" sz="2400" dirty="0"/>
              <a:t>Fehlerursachen und -</a:t>
            </a:r>
            <a:r>
              <a:rPr lang="de-DE" sz="2400" dirty="0" smtClean="0"/>
              <a:t>behebung</a:t>
            </a:r>
            <a:endParaRPr lang="de-DE" sz="2400" dirty="0"/>
          </a:p>
        </p:txBody>
      </p:sp>
      <p:sp>
        <p:nvSpPr>
          <p:cNvPr id="2" name="Pfeil nach rechts 1"/>
          <p:cNvSpPr/>
          <p:nvPr/>
        </p:nvSpPr>
        <p:spPr>
          <a:xfrm>
            <a:off x="480002" y="2592570"/>
            <a:ext cx="1223512" cy="66701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745779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a:blip r:embed="rId3"/>
          <a:stretch>
            <a:fillRect/>
          </a:stretch>
        </p:blipFill>
        <p:spPr>
          <a:xfrm>
            <a:off x="480001" y="2348907"/>
            <a:ext cx="8892877" cy="2988954"/>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20</a:t>
            </a:fld>
            <a:r>
              <a:rPr lang="de-DE" dirty="0" smtClean="0"/>
              <a:t> </a:t>
            </a:r>
            <a:endParaRPr lang="de-DE" sz="1400" dirty="0"/>
          </a:p>
        </p:txBody>
      </p:sp>
      <p:sp>
        <p:nvSpPr>
          <p:cNvPr id="13" name="Abgerundete rechteckige Legende 12"/>
          <p:cNvSpPr/>
          <p:nvPr/>
        </p:nvSpPr>
        <p:spPr>
          <a:xfrm>
            <a:off x="7606967" y="3185117"/>
            <a:ext cx="4105033" cy="1493590"/>
          </a:xfrm>
          <a:prstGeom prst="wedgeRoundRectCallout">
            <a:avLst>
              <a:gd name="adj1" fmla="val -56511"/>
              <a:gd name="adj2" fmla="val 8309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r>
              <a:rPr lang="de-DE" sz="1600" dirty="0">
                <a:solidFill>
                  <a:schemeClr val="bg1">
                    <a:lumMod val="10000"/>
                  </a:schemeClr>
                </a:solidFill>
              </a:rPr>
              <a:t>Da eine Beurlaubung entweder die durchgeführte Immatrikulation (Zahlung erfolgt) oder Rückmeldung (Zahlung erfolgt) voraussetzt, werden die Gebühren i.d.R. ausgeglichen sein. </a:t>
            </a:r>
          </a:p>
        </p:txBody>
      </p:sp>
      <p:sp>
        <p:nvSpPr>
          <p:cNvPr id="15"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107552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r="661" b="65"/>
          <a:stretch/>
        </p:blipFill>
        <p:spPr>
          <a:xfrm>
            <a:off x="411217" y="2036351"/>
            <a:ext cx="11373415" cy="1608673"/>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21</a:t>
            </a:fld>
            <a:r>
              <a:rPr lang="de-DE" dirty="0" smtClean="0"/>
              <a:t> </a:t>
            </a:r>
            <a:endParaRPr lang="de-DE" sz="1400" dirty="0"/>
          </a:p>
        </p:txBody>
      </p:sp>
      <p:pic>
        <p:nvPicPr>
          <p:cNvPr id="7" name="Grafik 6"/>
          <p:cNvPicPr>
            <a:picLocks noChangeAspect="1"/>
          </p:cNvPicPr>
          <p:nvPr/>
        </p:nvPicPr>
        <p:blipFill>
          <a:blip r:embed="rId4"/>
          <a:stretch>
            <a:fillRect/>
          </a:stretch>
        </p:blipFill>
        <p:spPr>
          <a:xfrm>
            <a:off x="400867" y="3951569"/>
            <a:ext cx="11391900" cy="1685925"/>
          </a:xfrm>
          <a:prstGeom prst="rect">
            <a:avLst/>
          </a:prstGeom>
          <a:ln w="19050">
            <a:solidFill>
              <a:schemeClr val="bg2"/>
            </a:solidFill>
          </a:ln>
        </p:spPr>
      </p:pic>
      <p:sp>
        <p:nvSpPr>
          <p:cNvPr id="13" name="Abgerundete rechteckige Legende 12"/>
          <p:cNvSpPr/>
          <p:nvPr/>
        </p:nvSpPr>
        <p:spPr>
          <a:xfrm>
            <a:off x="6204300" y="3780014"/>
            <a:ext cx="4105033" cy="676345"/>
          </a:xfrm>
          <a:prstGeom prst="wedgeRoundRectCallout">
            <a:avLst>
              <a:gd name="adj1" fmla="val -64373"/>
              <a:gd name="adj2" fmla="val 141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r>
              <a:rPr lang="de-DE" sz="1600" dirty="0" smtClean="0">
                <a:solidFill>
                  <a:schemeClr val="bg1">
                    <a:lumMod val="10000"/>
                  </a:schemeClr>
                </a:solidFill>
              </a:rPr>
              <a:t>Liegen Sperren vor werden diese im Reiter Sperrvermerke angezeigt.</a:t>
            </a:r>
            <a:endParaRPr lang="de-DE" sz="1600" dirty="0">
              <a:solidFill>
                <a:schemeClr val="bg1">
                  <a:lumMod val="10000"/>
                </a:schemeClr>
              </a:solidFill>
            </a:endParaRPr>
          </a:p>
        </p:txBody>
      </p:sp>
      <p:sp>
        <p:nvSpPr>
          <p:cNvPr id="10"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179769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1453" y="2147470"/>
            <a:ext cx="11410950" cy="3667125"/>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22</a:t>
            </a:fld>
            <a:r>
              <a:rPr lang="de-DE" dirty="0" smtClean="0"/>
              <a:t> </a:t>
            </a:r>
            <a:endParaRPr lang="de-DE" sz="1400" dirty="0"/>
          </a:p>
        </p:txBody>
      </p:sp>
      <p:sp>
        <p:nvSpPr>
          <p:cNvPr id="13" name="Abgerundete rechteckige Legende 12"/>
          <p:cNvSpPr/>
          <p:nvPr/>
        </p:nvSpPr>
        <p:spPr>
          <a:xfrm>
            <a:off x="7864399" y="3382772"/>
            <a:ext cx="4105033" cy="2463501"/>
          </a:xfrm>
          <a:prstGeom prst="wedgeRoundRectCallout">
            <a:avLst>
              <a:gd name="adj1" fmla="val 10969"/>
              <a:gd name="adj2" fmla="val -8609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Sollen die Angaben aus dem Antrag nochmal geändert werden, kann dies durch Ausführen der Funktion [Antragsdaten ändern] erfolgen. Der Antrag wird im Bearbeitungsmodus geöffnet und kann bearbeitet werden. Voraussetzung: Status der Entscheidung ist „zu prüfen“.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4" name="Rechteck 13"/>
          <p:cNvSpPr/>
          <p:nvPr/>
        </p:nvSpPr>
        <p:spPr>
          <a:xfrm>
            <a:off x="9696399" y="2179148"/>
            <a:ext cx="2196003"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7"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625422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23</a:t>
            </a:fld>
            <a:r>
              <a:rPr lang="de-DE" dirty="0" smtClean="0"/>
              <a:t> </a:t>
            </a:r>
            <a:endParaRPr lang="de-DE" sz="1400" dirty="0"/>
          </a:p>
        </p:txBody>
      </p:sp>
      <p:pic>
        <p:nvPicPr>
          <p:cNvPr id="8" name="Grafik 7"/>
          <p:cNvPicPr>
            <a:picLocks noChangeAspect="1"/>
          </p:cNvPicPr>
          <p:nvPr/>
        </p:nvPicPr>
        <p:blipFill>
          <a:blip r:embed="rId3"/>
          <a:stretch>
            <a:fillRect/>
          </a:stretch>
        </p:blipFill>
        <p:spPr>
          <a:xfrm>
            <a:off x="5879976" y="4365104"/>
            <a:ext cx="6048375" cy="1543050"/>
          </a:xfrm>
          <a:prstGeom prst="rect">
            <a:avLst/>
          </a:prstGeom>
          <a:ln w="19050">
            <a:solidFill>
              <a:schemeClr val="bg2"/>
            </a:solidFill>
          </a:ln>
        </p:spPr>
      </p:pic>
      <p:pic>
        <p:nvPicPr>
          <p:cNvPr id="7" name="Grafik 6"/>
          <p:cNvPicPr>
            <a:picLocks noChangeAspect="1"/>
          </p:cNvPicPr>
          <p:nvPr/>
        </p:nvPicPr>
        <p:blipFill>
          <a:blip r:embed="rId4"/>
          <a:stretch>
            <a:fillRect/>
          </a:stretch>
        </p:blipFill>
        <p:spPr>
          <a:xfrm>
            <a:off x="480001" y="2060849"/>
            <a:ext cx="6624112" cy="3236266"/>
          </a:xfrm>
          <a:prstGeom prst="rect">
            <a:avLst/>
          </a:prstGeom>
          <a:ln w="19050">
            <a:solidFill>
              <a:schemeClr val="bg2"/>
            </a:solidFill>
          </a:ln>
        </p:spPr>
      </p:pic>
      <p:sp>
        <p:nvSpPr>
          <p:cNvPr id="17" name="Rechteck 16"/>
          <p:cNvSpPr/>
          <p:nvPr/>
        </p:nvSpPr>
        <p:spPr>
          <a:xfrm>
            <a:off x="5874568" y="5352502"/>
            <a:ext cx="6053783" cy="5556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Nach unten gekrümmter Pfeil 8"/>
          <p:cNvSpPr/>
          <p:nvPr/>
        </p:nvSpPr>
        <p:spPr>
          <a:xfrm rot="2279611">
            <a:off x="6178181" y="4653136"/>
            <a:ext cx="1368152" cy="504056"/>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8" name="Abgerundete rechteckige Legende 17"/>
          <p:cNvSpPr/>
          <p:nvPr/>
        </p:nvSpPr>
        <p:spPr>
          <a:xfrm>
            <a:off x="7458847" y="2116693"/>
            <a:ext cx="4105033" cy="1702513"/>
          </a:xfrm>
          <a:prstGeom prst="wedgeRoundRectCallout">
            <a:avLst>
              <a:gd name="adj1" fmla="val -18512"/>
              <a:gd name="adj2" fmla="val 1345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„Automatisch prüfen“: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Sind alle Voraussetzungen erfüllt (Gebühren ausgeglichen, Dokumente korrekt, keine Sperrvermerke) wird die Entscheidung direkt freigegeben.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9"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456976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3"/>
          <a:stretch>
            <a:fillRect/>
          </a:stretch>
        </p:blipFill>
        <p:spPr>
          <a:xfrm>
            <a:off x="5874568" y="4555604"/>
            <a:ext cx="6096000" cy="1352550"/>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24</a:t>
            </a:fld>
            <a:r>
              <a:rPr lang="de-DE" dirty="0" smtClean="0"/>
              <a:t> </a:t>
            </a:r>
            <a:endParaRPr lang="de-DE" sz="1400" dirty="0"/>
          </a:p>
        </p:txBody>
      </p:sp>
      <p:sp>
        <p:nvSpPr>
          <p:cNvPr id="17" name="Rechteck 16"/>
          <p:cNvSpPr/>
          <p:nvPr/>
        </p:nvSpPr>
        <p:spPr>
          <a:xfrm>
            <a:off x="5874568" y="5478790"/>
            <a:ext cx="6053783" cy="429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pic>
        <p:nvPicPr>
          <p:cNvPr id="3" name="Grafik 2"/>
          <p:cNvPicPr>
            <a:picLocks noChangeAspect="1"/>
          </p:cNvPicPr>
          <p:nvPr/>
        </p:nvPicPr>
        <p:blipFill>
          <a:blip r:embed="rId4"/>
          <a:stretch>
            <a:fillRect/>
          </a:stretch>
        </p:blipFill>
        <p:spPr>
          <a:xfrm>
            <a:off x="475189" y="1916832"/>
            <a:ext cx="6677942" cy="3174509"/>
          </a:xfrm>
          <a:prstGeom prst="rect">
            <a:avLst/>
          </a:prstGeom>
          <a:ln w="19050">
            <a:solidFill>
              <a:schemeClr val="bg2"/>
            </a:solidFill>
          </a:ln>
        </p:spPr>
      </p:pic>
      <p:pic>
        <p:nvPicPr>
          <p:cNvPr id="10" name="Grafik 9"/>
          <p:cNvPicPr>
            <a:picLocks noChangeAspect="1"/>
          </p:cNvPicPr>
          <p:nvPr/>
        </p:nvPicPr>
        <p:blipFill>
          <a:blip r:embed="rId5"/>
          <a:stretch>
            <a:fillRect/>
          </a:stretch>
        </p:blipFill>
        <p:spPr>
          <a:xfrm>
            <a:off x="7239346" y="1715298"/>
            <a:ext cx="3324225" cy="2171700"/>
          </a:xfrm>
          <a:prstGeom prst="rect">
            <a:avLst/>
          </a:prstGeom>
          <a:ln w="19050">
            <a:solidFill>
              <a:schemeClr val="bg2"/>
            </a:solidFill>
          </a:ln>
        </p:spPr>
      </p:pic>
      <p:sp>
        <p:nvSpPr>
          <p:cNvPr id="9" name="Nach unten gekrümmter Pfeil 8"/>
          <p:cNvSpPr/>
          <p:nvPr/>
        </p:nvSpPr>
        <p:spPr>
          <a:xfrm rot="20037759">
            <a:off x="6054798" y="2407558"/>
            <a:ext cx="1368152" cy="504056"/>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2" name="Nach rechts gekrümmter Pfeil 11"/>
          <p:cNvSpPr/>
          <p:nvPr/>
        </p:nvSpPr>
        <p:spPr>
          <a:xfrm rot="1677466">
            <a:off x="7846248" y="3461233"/>
            <a:ext cx="648072" cy="2098550"/>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6" name="Rechteck 15"/>
          <p:cNvSpPr/>
          <p:nvPr/>
        </p:nvSpPr>
        <p:spPr>
          <a:xfrm>
            <a:off x="8829557" y="3448864"/>
            <a:ext cx="506803"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9" name="Rechteck 18"/>
          <p:cNvSpPr/>
          <p:nvPr/>
        </p:nvSpPr>
        <p:spPr>
          <a:xfrm>
            <a:off x="10727057" y="5041785"/>
            <a:ext cx="1243511" cy="380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0" name="Abgerundete rechteckige Legende 19"/>
          <p:cNvSpPr/>
          <p:nvPr/>
        </p:nvSpPr>
        <p:spPr>
          <a:xfrm>
            <a:off x="1381600" y="5368946"/>
            <a:ext cx="4105033" cy="400455"/>
          </a:xfrm>
          <a:prstGeom prst="wedgeRoundRectCallout">
            <a:avLst>
              <a:gd name="adj1" fmla="val 63236"/>
              <a:gd name="adj2" fmla="val -577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Abschließend [Sichern] nicht vergessen!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21"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444679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25</a:t>
            </a:fld>
            <a:r>
              <a:rPr lang="de-DE" dirty="0" smtClean="0"/>
              <a:t> </a:t>
            </a:r>
            <a:endParaRPr lang="de-DE" sz="1400" dirty="0"/>
          </a:p>
        </p:txBody>
      </p:sp>
      <p:pic>
        <p:nvPicPr>
          <p:cNvPr id="3" name="Grafik 2"/>
          <p:cNvPicPr>
            <a:picLocks noChangeAspect="1"/>
          </p:cNvPicPr>
          <p:nvPr/>
        </p:nvPicPr>
        <p:blipFill>
          <a:blip r:embed="rId3"/>
          <a:stretch>
            <a:fillRect/>
          </a:stretch>
        </p:blipFill>
        <p:spPr>
          <a:xfrm>
            <a:off x="480001" y="2132856"/>
            <a:ext cx="11350260" cy="3744416"/>
          </a:xfrm>
          <a:prstGeom prst="rect">
            <a:avLst/>
          </a:prstGeom>
        </p:spPr>
      </p:pic>
      <p:sp>
        <p:nvSpPr>
          <p:cNvPr id="12" name="Rechteck 11"/>
          <p:cNvSpPr/>
          <p:nvPr/>
        </p:nvSpPr>
        <p:spPr>
          <a:xfrm>
            <a:off x="9336360" y="3573016"/>
            <a:ext cx="2493901" cy="1656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4" name="Rechteck 13"/>
          <p:cNvSpPr/>
          <p:nvPr/>
        </p:nvSpPr>
        <p:spPr>
          <a:xfrm>
            <a:off x="499745" y="5294594"/>
            <a:ext cx="7756495" cy="5826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5" name="Abgerundete rechteckige Legende 14"/>
          <p:cNvSpPr/>
          <p:nvPr/>
        </p:nvSpPr>
        <p:spPr>
          <a:xfrm>
            <a:off x="5015880" y="3957717"/>
            <a:ext cx="4105033" cy="983451"/>
          </a:xfrm>
          <a:prstGeom prst="wedgeRoundRectCallout">
            <a:avLst>
              <a:gd name="adj1" fmla="val -17202"/>
              <a:gd name="adj2" fmla="val 776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Abhängig von Grund und Zeitpunkt kann sich ein Guthaben für den Studierenden ergeben: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3" name="Abgerundete rechteckige Legende 12"/>
          <p:cNvSpPr/>
          <p:nvPr/>
        </p:nvSpPr>
        <p:spPr>
          <a:xfrm>
            <a:off x="7283843" y="2058719"/>
            <a:ext cx="4105033" cy="1411015"/>
          </a:xfrm>
          <a:prstGeom prst="wedgeRoundRectCallout">
            <a:avLst>
              <a:gd name="adj1" fmla="val -496"/>
              <a:gd name="adj2" fmla="val 10218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Freigabe der Entscheidung werden automatisch Folgeaktionen angestoßen: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Einschreibedaten, Emailversand und Gebührenneuberechnung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9"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871599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480002" y="2143748"/>
            <a:ext cx="11350260" cy="1373906"/>
          </a:xfrm>
          <a:prstGeom prst="rect">
            <a:avLst/>
          </a:prstGeom>
          <a:ln w="19050">
            <a:solidFill>
              <a:schemeClr val="bg2"/>
            </a:solidFill>
          </a:ln>
        </p:spPr>
      </p:pic>
      <p:sp>
        <p:nvSpPr>
          <p:cNvPr id="2" name="Titel 1"/>
          <p:cNvSpPr>
            <a:spLocks noGrp="1"/>
          </p:cNvSpPr>
          <p:nvPr>
            <p:ph type="title"/>
          </p:nvPr>
        </p:nvSpPr>
        <p:spPr/>
        <p:txBody>
          <a:bodyPr/>
          <a:lstStyle/>
          <a:p>
            <a:r>
              <a:rPr lang="de-DE" dirty="0"/>
              <a:t>3</a:t>
            </a:r>
            <a:r>
              <a:rPr lang="de-DE" dirty="0" smtClean="0"/>
              <a:t>. </a:t>
            </a:r>
            <a:r>
              <a:rPr lang="de-DE" dirty="0"/>
              <a:t>Entscheidung zur Beurlaubung</a:t>
            </a:r>
            <a:br>
              <a:rPr lang="de-DE" dirty="0"/>
            </a:br>
            <a:r>
              <a:rPr lang="de-DE" dirty="0"/>
              <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26</a:t>
            </a:fld>
            <a:r>
              <a:rPr lang="de-DE" dirty="0" smtClean="0"/>
              <a:t> </a:t>
            </a:r>
            <a:endParaRPr lang="de-DE" sz="1400" dirty="0"/>
          </a:p>
        </p:txBody>
      </p:sp>
      <p:sp>
        <p:nvSpPr>
          <p:cNvPr id="12" name="Rechteck 11"/>
          <p:cNvSpPr/>
          <p:nvPr/>
        </p:nvSpPr>
        <p:spPr>
          <a:xfrm>
            <a:off x="9408369" y="2303961"/>
            <a:ext cx="2303632" cy="12136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5" name="Abgerundete rechteckige Legende 14"/>
          <p:cNvSpPr/>
          <p:nvPr/>
        </p:nvSpPr>
        <p:spPr>
          <a:xfrm>
            <a:off x="7298113" y="1470206"/>
            <a:ext cx="4504541" cy="714512"/>
          </a:xfrm>
          <a:prstGeom prst="wedgeRoundRectCallout">
            <a:avLst>
              <a:gd name="adj1" fmla="val -90834"/>
              <a:gd name="adj2" fmla="val 700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In der Entscheidung unter „Korrespondenzen“ wird die erzeugte Email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pic>
        <p:nvPicPr>
          <p:cNvPr id="7" name="Grafik 6"/>
          <p:cNvPicPr>
            <a:picLocks noChangeAspect="1"/>
          </p:cNvPicPr>
          <p:nvPr/>
        </p:nvPicPr>
        <p:blipFill>
          <a:blip r:embed="rId4"/>
          <a:stretch>
            <a:fillRect/>
          </a:stretch>
        </p:blipFill>
        <p:spPr>
          <a:xfrm>
            <a:off x="2063551" y="3424410"/>
            <a:ext cx="7457893" cy="2536698"/>
          </a:xfrm>
          <a:prstGeom prst="rect">
            <a:avLst/>
          </a:prstGeom>
          <a:ln w="19050">
            <a:solidFill>
              <a:schemeClr val="bg2"/>
            </a:solidFill>
          </a:ln>
        </p:spPr>
      </p:pic>
      <p:sp>
        <p:nvSpPr>
          <p:cNvPr id="16" name="Abgerundete rechteckige Legende 15"/>
          <p:cNvSpPr/>
          <p:nvPr/>
        </p:nvSpPr>
        <p:spPr>
          <a:xfrm>
            <a:off x="7298113" y="3749497"/>
            <a:ext cx="4504541" cy="1006011"/>
          </a:xfrm>
          <a:prstGeom prst="wedgeRoundRectCallout">
            <a:avLst>
              <a:gd name="adj1" fmla="val -130305"/>
              <a:gd name="adj2" fmla="val 13571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In der Studentenakte &gt; Einschreibung „Korrespondenzen“ wird </a:t>
            </a:r>
            <a:r>
              <a:rPr lang="de-DE" sz="1600" dirty="0">
                <a:solidFill>
                  <a:schemeClr val="bg1">
                    <a:lumMod val="10000"/>
                  </a:schemeClr>
                </a:solidFill>
                <a:ea typeface="Calibri" panose="020F0502020204030204" pitchFamily="34" charset="0"/>
                <a:cs typeface="Times New Roman" panose="02020603050405020304" pitchFamily="18" charset="0"/>
              </a:rPr>
              <a:t>das Semester als beurlaubt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7" name="Rechteck 16"/>
          <p:cNvSpPr/>
          <p:nvPr/>
        </p:nvSpPr>
        <p:spPr>
          <a:xfrm>
            <a:off x="3215681" y="5524355"/>
            <a:ext cx="2088232" cy="436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8" name="Rechteck 17"/>
          <p:cNvSpPr/>
          <p:nvPr/>
        </p:nvSpPr>
        <p:spPr>
          <a:xfrm>
            <a:off x="623392" y="2959100"/>
            <a:ext cx="2088232" cy="321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9"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012359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a:t>Beurlaubung</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dirty="0"/>
              <a:t> </a:t>
            </a:r>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937917" y="2559167"/>
            <a:ext cx="7956416" cy="2308324"/>
          </a:xfrm>
          <a:prstGeom prst="rect">
            <a:avLst/>
          </a:prstGeom>
          <a:noFill/>
        </p:spPr>
        <p:txBody>
          <a:bodyPr wrap="square" rtlCol="0">
            <a:spAutoFit/>
          </a:bodyPr>
          <a:lstStyle/>
          <a:p>
            <a:pPr marL="342900" indent="-342900">
              <a:lnSpc>
                <a:spcPct val="150000"/>
              </a:lnSpc>
              <a:buAutoNum type="arabicPeriod"/>
            </a:pPr>
            <a:r>
              <a:rPr lang="de-DE" sz="2400" dirty="0"/>
              <a:t>Beurlaubung: Einführung</a:t>
            </a:r>
            <a:endParaRPr lang="de-DE" sz="2400" dirty="0"/>
          </a:p>
          <a:p>
            <a:pPr marL="342900" indent="-342900">
              <a:lnSpc>
                <a:spcPct val="150000"/>
              </a:lnSpc>
              <a:buAutoNum type="arabicPeriod"/>
            </a:pPr>
            <a:r>
              <a:rPr lang="de-DE" sz="2400" dirty="0"/>
              <a:t>Antrag auf Beurlaubung</a:t>
            </a:r>
          </a:p>
          <a:p>
            <a:pPr marL="342900" indent="-342900">
              <a:lnSpc>
                <a:spcPct val="150000"/>
              </a:lnSpc>
              <a:buAutoNum type="arabicPeriod"/>
            </a:pPr>
            <a:r>
              <a:rPr lang="de-DE" sz="2400" dirty="0"/>
              <a:t>Entscheidung zur Beurlaubung</a:t>
            </a:r>
          </a:p>
          <a:p>
            <a:pPr marL="342900" indent="-342900">
              <a:lnSpc>
                <a:spcPct val="150000"/>
              </a:lnSpc>
              <a:buAutoNum type="arabicPeriod"/>
            </a:pPr>
            <a:r>
              <a:rPr lang="de-DE" sz="2400" b="1" dirty="0">
                <a:solidFill>
                  <a:schemeClr val="bg2"/>
                </a:solidFill>
              </a:rPr>
              <a:t>Fehlerursachen und -</a:t>
            </a:r>
            <a:r>
              <a:rPr lang="de-DE" sz="2400" b="1" dirty="0">
                <a:solidFill>
                  <a:schemeClr val="bg2"/>
                </a:solidFill>
              </a:rPr>
              <a:t>behebung</a:t>
            </a:r>
            <a:endParaRPr lang="de-DE" sz="2400" b="1" dirty="0">
              <a:solidFill>
                <a:schemeClr val="bg2"/>
              </a:solidFill>
            </a:endParaRPr>
          </a:p>
        </p:txBody>
      </p:sp>
      <p:sp>
        <p:nvSpPr>
          <p:cNvPr id="2" name="Pfeil nach rechts 1"/>
          <p:cNvSpPr/>
          <p:nvPr/>
        </p:nvSpPr>
        <p:spPr>
          <a:xfrm>
            <a:off x="480002" y="4202146"/>
            <a:ext cx="1223512" cy="66701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1632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991392413"/>
              </p:ext>
            </p:extLst>
          </p:nvPr>
        </p:nvGraphicFramePr>
        <p:xfrm>
          <a:off x="480001" y="1941111"/>
          <a:ext cx="11233633" cy="4003040"/>
        </p:xfrm>
        <a:graphic>
          <a:graphicData uri="http://schemas.openxmlformats.org/drawingml/2006/table">
            <a:tbl>
              <a:tblPr firstRow="1" bandRow="1">
                <a:tableStyleId>{5C22544A-7EE6-4342-B048-85BDC9FD1C3A}</a:tableStyleId>
              </a:tblPr>
              <a:tblGrid>
                <a:gridCol w="5471983">
                  <a:extLst>
                    <a:ext uri="{9D8B030D-6E8A-4147-A177-3AD203B41FA5}">
                      <a16:colId xmlns:a16="http://schemas.microsoft.com/office/drawing/2014/main" val="308011736"/>
                    </a:ext>
                  </a:extLst>
                </a:gridCol>
                <a:gridCol w="2664296">
                  <a:extLst>
                    <a:ext uri="{9D8B030D-6E8A-4147-A177-3AD203B41FA5}">
                      <a16:colId xmlns:a16="http://schemas.microsoft.com/office/drawing/2014/main" val="3280689822"/>
                    </a:ext>
                  </a:extLst>
                </a:gridCol>
                <a:gridCol w="1224136">
                  <a:extLst>
                    <a:ext uri="{9D8B030D-6E8A-4147-A177-3AD203B41FA5}">
                      <a16:colId xmlns:a16="http://schemas.microsoft.com/office/drawing/2014/main" val="4076156760"/>
                    </a:ext>
                  </a:extLst>
                </a:gridCol>
                <a:gridCol w="1873218">
                  <a:extLst>
                    <a:ext uri="{9D8B030D-6E8A-4147-A177-3AD203B41FA5}">
                      <a16:colId xmlns:a16="http://schemas.microsoft.com/office/drawing/2014/main" val="3847546590"/>
                    </a:ext>
                  </a:extLst>
                </a:gridCol>
              </a:tblGrid>
              <a:tr h="370840">
                <a:tc>
                  <a:txBody>
                    <a:bodyPr/>
                    <a:lstStyle/>
                    <a:p>
                      <a:r>
                        <a:rPr lang="de-DE" sz="1400" dirty="0" smtClean="0"/>
                        <a:t>Prüfung: Warnung</a:t>
                      </a:r>
                      <a:endParaRPr lang="de-DE" sz="1400" dirty="0"/>
                    </a:p>
                  </a:txBody>
                  <a:tcPr/>
                </a:tc>
                <a:tc>
                  <a:txBody>
                    <a:bodyPr/>
                    <a:lstStyle/>
                    <a:p>
                      <a:r>
                        <a:rPr lang="de-DE" sz="1400" dirty="0" smtClean="0"/>
                        <a:t>Grund</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4">
                  <a:txBody>
                    <a:bodyPr/>
                    <a:lstStyle/>
                    <a:p>
                      <a:pPr marL="0" algn="l" defTabSz="914377" rtl="0" eaLnBrk="1" latinLnBrk="0" hangingPunct="1"/>
                      <a:r>
                        <a:rPr lang="de-DE" sz="1400" b="1" dirty="0" smtClean="0"/>
                        <a:t>Dokument</a:t>
                      </a:r>
                      <a:r>
                        <a:rPr lang="de-DE" sz="1400" b="1" baseline="0" dirty="0" smtClean="0"/>
                        <a:t> in Abhängigkeit vom Beurlaubungsgrund vorhanden?</a:t>
                      </a:r>
                      <a:endParaRPr lang="de-DE" sz="1800" kern="1200" dirty="0">
                        <a:solidFill>
                          <a:schemeClr val="dk1"/>
                        </a:solidFill>
                        <a:latin typeface="+mn-lt"/>
                        <a:ea typeface="+mn-ea"/>
                        <a:cs typeface="+mn-cs"/>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a:t>
                      </a:r>
                      <a:r>
                        <a:rPr lang="de-DE" sz="1400" dirty="0" smtClean="0">
                          <a:effectLst/>
                        </a:rPr>
                        <a:t>'Bescheinigung der ausländischen Hochschule</a:t>
                      </a:r>
                      <a:r>
                        <a:rPr lang="de-DE" sz="1400" dirty="0" smtClean="0">
                          <a:effectLst/>
                        </a:rPr>
                        <a:t>' fehlt</a:t>
                      </a:r>
                    </a:p>
                  </a:txBody>
                  <a:tcPr/>
                </a:tc>
                <a:tc>
                  <a:txBody>
                    <a:bodyPr/>
                    <a:lstStyle/>
                    <a:p>
                      <a:r>
                        <a:rPr lang="de-DE" sz="1400" b="0" dirty="0" smtClean="0"/>
                        <a:t>Auslandsstudium</a:t>
                      </a:r>
                      <a:endParaRPr lang="de-DE" sz="1400" b="0" dirty="0"/>
                    </a:p>
                  </a:txBody>
                  <a:tcPr/>
                </a:tc>
                <a:tc>
                  <a:txBody>
                    <a:bodyPr/>
                    <a:lstStyle/>
                    <a:p>
                      <a:r>
                        <a:rPr lang="de-DE" sz="1400" dirty="0" smtClean="0"/>
                        <a:t>Dokumente</a:t>
                      </a:r>
                      <a:endParaRPr lang="de-DE" sz="1400" dirty="0"/>
                    </a:p>
                  </a:txBody>
                  <a:tcPr/>
                </a:tc>
                <a:tc>
                  <a:txBody>
                    <a:bodyPr/>
                    <a:lstStyle/>
                    <a:p>
                      <a:r>
                        <a:rPr lang="de-DE" sz="1400" dirty="0" smtClean="0"/>
                        <a:t>Dokument hochladen</a:t>
                      </a:r>
                      <a:endParaRPr lang="de-DE" sz="140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'Bescheinigung der Dienststelle (BFD)‚ fehlt</a:t>
                      </a:r>
                    </a:p>
                  </a:txBody>
                  <a:tcPr/>
                </a:tc>
                <a:tc>
                  <a:txBody>
                    <a:bodyPr/>
                    <a:lstStyle/>
                    <a:p>
                      <a:r>
                        <a:rPr lang="de-DE" sz="1400" b="0" dirty="0" smtClean="0"/>
                        <a:t>Bundesfreiwilligendienst</a:t>
                      </a:r>
                      <a:endParaRPr lang="de-DE" sz="1400" b="0" dirty="0"/>
                    </a:p>
                  </a:txBody>
                  <a:tcPr/>
                </a:tc>
                <a:tc>
                  <a:txBody>
                    <a:bodyPr/>
                    <a:lstStyle/>
                    <a:p>
                      <a:r>
                        <a:rPr lang="de-DE" sz="1400" dirty="0" smtClean="0"/>
                        <a:t>Dokumente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kern="1200" dirty="0" smtClean="0">
                          <a:solidFill>
                            <a:schemeClr val="dk1"/>
                          </a:solidFill>
                          <a:latin typeface="+mn-lt"/>
                          <a:ea typeface="+mn-ea"/>
                          <a:cs typeface="+mn-cs"/>
                        </a:rPr>
                        <a:t>Dokument hochladen</a:t>
                      </a:r>
                    </a:p>
                  </a:txBody>
                  <a:tcPr/>
                </a:tc>
                <a:extLst>
                  <a:ext uri="{0D108BD9-81ED-4DB2-BD59-A6C34878D82A}">
                    <a16:rowId xmlns:a16="http://schemas.microsoft.com/office/drawing/2014/main" val="48019136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a:t>
                      </a:r>
                      <a:r>
                        <a:rPr lang="de-DE" sz="1400" dirty="0" smtClean="0">
                          <a:effectLst/>
                        </a:rPr>
                        <a:t>'Kopie des Praktikumsvertrags oder einer Bescheinigung der Praktikumsstelle' </a:t>
                      </a:r>
                      <a:r>
                        <a:rPr lang="de-DE" sz="1400" dirty="0" smtClean="0">
                          <a:effectLst/>
                        </a:rPr>
                        <a:t>fehlt</a:t>
                      </a:r>
                    </a:p>
                  </a:txBody>
                  <a:tcPr/>
                </a:tc>
                <a:tc>
                  <a:txBody>
                    <a:bodyPr/>
                    <a:lstStyle/>
                    <a:p>
                      <a:r>
                        <a:rPr lang="de-DE" sz="1400" b="0" dirty="0" smtClean="0"/>
                        <a:t>Freiwilliges</a:t>
                      </a:r>
                      <a:r>
                        <a:rPr lang="de-DE" sz="1400" b="0" baseline="0" dirty="0" smtClean="0"/>
                        <a:t> Praktikum</a:t>
                      </a:r>
                      <a:endParaRPr lang="de-DE" sz="1400" b="0" dirty="0"/>
                    </a:p>
                  </a:txBody>
                  <a:tcPr/>
                </a:tc>
                <a:tc>
                  <a:txBody>
                    <a:bodyPr/>
                    <a:lstStyle/>
                    <a:p>
                      <a:r>
                        <a:rPr lang="de-DE" sz="1400" dirty="0" smtClean="0"/>
                        <a:t>Dokumente</a:t>
                      </a:r>
                      <a:endParaRPr lang="de-DE" sz="1400" dirty="0"/>
                    </a:p>
                  </a:txBody>
                  <a:tcPr/>
                </a:tc>
                <a:tc>
                  <a:txBody>
                    <a:bodyPr/>
                    <a:lstStyle/>
                    <a:p>
                      <a:r>
                        <a:rPr lang="de-DE" sz="1400" dirty="0" smtClean="0"/>
                        <a:t>Dokument hochladen</a:t>
                      </a:r>
                      <a:endParaRPr lang="de-DE" sz="1400" dirty="0"/>
                    </a:p>
                  </a:txBody>
                  <a:tcPr/>
                </a:tc>
                <a:extLst>
                  <a:ext uri="{0D108BD9-81ED-4DB2-BD59-A6C34878D82A}">
                    <a16:rowId xmlns:a16="http://schemas.microsoft.com/office/drawing/2014/main" val="388785834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'Kopie der Geburtsurkunde' </a:t>
                      </a:r>
                      <a:r>
                        <a:rPr lang="de-DE" sz="1400" baseline="0" dirty="0" smtClean="0">
                          <a:effectLst/>
                        </a:rPr>
                        <a:t> </a:t>
                      </a:r>
                      <a:r>
                        <a:rPr lang="de-DE" sz="1400" dirty="0" smtClean="0">
                          <a:effectLst/>
                        </a:rPr>
                        <a:t>fehlt</a:t>
                      </a:r>
                    </a:p>
                  </a:txBody>
                  <a:tcPr/>
                </a:tc>
                <a:tc>
                  <a:txBody>
                    <a:bodyPr/>
                    <a:lstStyle/>
                    <a:p>
                      <a:r>
                        <a:rPr lang="de-DE" sz="1400" b="0" baseline="0" dirty="0" smtClean="0"/>
                        <a:t>Kindererziehung</a:t>
                      </a:r>
                      <a:endParaRPr lang="de-DE" sz="1400" b="0" dirty="0"/>
                    </a:p>
                  </a:txBody>
                  <a:tcPr/>
                </a:tc>
                <a:tc>
                  <a:txBody>
                    <a:bodyPr/>
                    <a:lstStyle/>
                    <a:p>
                      <a:r>
                        <a:rPr lang="de-DE" sz="1400" dirty="0" smtClean="0"/>
                        <a:t>Dokumente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a:tc>
                <a:extLst>
                  <a:ext uri="{0D108BD9-81ED-4DB2-BD59-A6C34878D82A}">
                    <a16:rowId xmlns:a16="http://schemas.microsoft.com/office/drawing/2014/main" val="425269594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a:t>
                      </a:r>
                      <a:r>
                        <a:rPr lang="de-DE" sz="1400" dirty="0" smtClean="0">
                          <a:effectLst/>
                        </a:rPr>
                        <a:t>'Ärztliches Attest' </a:t>
                      </a:r>
                      <a:r>
                        <a:rPr lang="de-DE" sz="1400" dirty="0" smtClean="0">
                          <a:effectLst/>
                        </a:rPr>
                        <a:t>fehlt</a:t>
                      </a:r>
                    </a:p>
                  </a:txBody>
                  <a:tcPr/>
                </a:tc>
                <a:tc>
                  <a:txBody>
                    <a:bodyPr/>
                    <a:lstStyle/>
                    <a:p>
                      <a:r>
                        <a:rPr lang="de-DE" sz="1400" b="0" baseline="0" dirty="0" smtClean="0"/>
                        <a:t>Krankheit</a:t>
                      </a:r>
                      <a:endParaRPr lang="de-DE" sz="1400" b="0" dirty="0"/>
                    </a:p>
                  </a:txBody>
                  <a:tcPr/>
                </a:tc>
                <a:tc>
                  <a:txBody>
                    <a:bodyPr/>
                    <a:lstStyle/>
                    <a:p>
                      <a:r>
                        <a:rPr lang="de-DE" sz="1400" dirty="0" smtClean="0"/>
                        <a:t>Dokumente</a:t>
                      </a:r>
                      <a:endParaRPr lang="de-DE" sz="1400" dirty="0"/>
                    </a:p>
                  </a:txBody>
                  <a:tcPr/>
                </a:tc>
                <a:tc>
                  <a:txBody>
                    <a:bodyPr/>
                    <a:lstStyle/>
                    <a:p>
                      <a:r>
                        <a:rPr lang="de-DE" sz="1400" dirty="0" smtClean="0"/>
                        <a:t>Dokument hochladen</a:t>
                      </a:r>
                      <a:endParaRPr lang="de-DE" sz="1400" dirty="0"/>
                    </a:p>
                  </a:txBody>
                  <a:tcPr/>
                </a:tc>
                <a:extLst>
                  <a:ext uri="{0D108BD9-81ED-4DB2-BD59-A6C34878D82A}">
                    <a16:rowId xmlns:a16="http://schemas.microsoft.com/office/drawing/2014/main" val="4459246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'Bescheinigung der Pflegestufe / des Pflegegrades' fehlt</a:t>
                      </a:r>
                    </a:p>
                  </a:txBody>
                  <a:tcPr/>
                </a:tc>
                <a:tc>
                  <a:txBody>
                    <a:bodyPr/>
                    <a:lstStyle/>
                    <a:p>
                      <a:r>
                        <a:rPr lang="de-DE" sz="1400" b="0" baseline="0" dirty="0" smtClean="0"/>
                        <a:t>Pflege von Angehörigen</a:t>
                      </a:r>
                      <a:endParaRPr lang="de-DE" sz="1400" b="0" dirty="0"/>
                    </a:p>
                  </a:txBody>
                  <a:tcPr/>
                </a:tc>
                <a:tc>
                  <a:txBody>
                    <a:bodyPr/>
                    <a:lstStyle/>
                    <a:p>
                      <a:r>
                        <a:rPr lang="de-DE" sz="1400" dirty="0" smtClean="0"/>
                        <a:t>Dokumente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'Mutterpass / Bescheinigung über voraussichtlichen Entbindungstermin' fehlt</a:t>
                      </a:r>
                    </a:p>
                  </a:txBody>
                  <a:tcPr/>
                </a:tc>
                <a:tc>
                  <a:txBody>
                    <a:bodyPr/>
                    <a:lstStyle/>
                    <a:p>
                      <a:r>
                        <a:rPr lang="de-DE" sz="1400" b="0" baseline="0" dirty="0" smtClean="0"/>
                        <a:t>Schwangerschaft / Mutterschutz</a:t>
                      </a:r>
                      <a:endParaRPr lang="de-DE" sz="1400" b="0" dirty="0"/>
                    </a:p>
                  </a:txBody>
                  <a:tcPr/>
                </a:tc>
                <a:tc>
                  <a:txBody>
                    <a:bodyPr/>
                    <a:lstStyle/>
                    <a:p>
                      <a:r>
                        <a:rPr lang="de-DE" sz="1400" dirty="0" smtClean="0"/>
                        <a:t>Dokumente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p>
                      <a:endParaRPr lang="de-DE" sz="1400" dirty="0"/>
                    </a:p>
                  </a:txBody>
                  <a:tcPr/>
                </a:tc>
                <a:extLst>
                  <a:ext uri="{0D108BD9-81ED-4DB2-BD59-A6C34878D82A}">
                    <a16:rowId xmlns:a16="http://schemas.microsoft.com/office/drawing/2014/main" val="32564154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'Sonstiger Nachweis' fehlt</a:t>
                      </a:r>
                    </a:p>
                  </a:txBody>
                  <a:tcPr/>
                </a:tc>
                <a:tc>
                  <a:txBody>
                    <a:bodyPr/>
                    <a:lstStyle/>
                    <a:p>
                      <a:r>
                        <a:rPr lang="de-DE" sz="1400" b="0" baseline="0" dirty="0" smtClean="0"/>
                        <a:t>Sonstiges</a:t>
                      </a:r>
                      <a:endParaRPr lang="de-DE" sz="1400" b="0" dirty="0"/>
                    </a:p>
                  </a:txBody>
                  <a:tcPr/>
                </a:tc>
                <a:tc>
                  <a:txBody>
                    <a:bodyPr/>
                    <a:lstStyle/>
                    <a:p>
                      <a:r>
                        <a:rPr lang="de-DE" sz="1400" dirty="0" smtClean="0"/>
                        <a:t>Dokumente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a:tc>
                <a:extLst>
                  <a:ext uri="{0D108BD9-81ED-4DB2-BD59-A6C34878D82A}">
                    <a16:rowId xmlns:a16="http://schemas.microsoft.com/office/drawing/2014/main" val="37763928"/>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232955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1231871963"/>
              </p:ext>
            </p:extLst>
          </p:nvPr>
        </p:nvGraphicFramePr>
        <p:xfrm>
          <a:off x="480001" y="2551522"/>
          <a:ext cx="9576440" cy="1778000"/>
        </p:xfrm>
        <a:graphic>
          <a:graphicData uri="http://schemas.openxmlformats.org/drawingml/2006/table">
            <a:tbl>
              <a:tblPr firstRow="1" bandRow="1">
                <a:tableStyleId>{5C22544A-7EE6-4342-B048-85BDC9FD1C3A}</a:tableStyleId>
              </a:tblPr>
              <a:tblGrid>
                <a:gridCol w="5255959">
                  <a:extLst>
                    <a:ext uri="{9D8B030D-6E8A-4147-A177-3AD203B41FA5}">
                      <a16:colId xmlns:a16="http://schemas.microsoft.com/office/drawing/2014/main" val="308011736"/>
                    </a:ext>
                  </a:extLst>
                </a:gridCol>
                <a:gridCol w="2160240">
                  <a:extLst>
                    <a:ext uri="{9D8B030D-6E8A-4147-A177-3AD203B41FA5}">
                      <a16:colId xmlns:a16="http://schemas.microsoft.com/office/drawing/2014/main" val="3744241644"/>
                    </a:ext>
                  </a:extLst>
                </a:gridCol>
                <a:gridCol w="2160241">
                  <a:extLst>
                    <a:ext uri="{9D8B030D-6E8A-4147-A177-3AD203B41FA5}">
                      <a16:colId xmlns:a16="http://schemas.microsoft.com/office/drawing/2014/main" val="455060122"/>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algn="l" defTabSz="914377" rtl="0" eaLnBrk="1" latinLnBrk="0" hangingPunct="1"/>
                      <a:r>
                        <a:rPr lang="de-DE" sz="1400" b="1" dirty="0" smtClean="0"/>
                        <a:t>Fachsemester des Studierenden</a:t>
                      </a:r>
                      <a:r>
                        <a:rPr lang="de-DE" sz="1400" b="1" baseline="0" dirty="0" smtClean="0"/>
                        <a:t>?</a:t>
                      </a:r>
                      <a:endParaRPr lang="de-DE" sz="1800" kern="1200" dirty="0">
                        <a:solidFill>
                          <a:schemeClr val="dk1"/>
                        </a:solidFill>
                        <a:latin typeface="+mn-lt"/>
                        <a:ea typeface="+mn-ea"/>
                        <a:cs typeface="+mn-cs"/>
                      </a:endParaRP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„Beurlaubung im ersten Fachsemester nicht zulässig“</a:t>
                      </a:r>
                      <a:endParaRPr lang="de-DE" sz="1400" dirty="0"/>
                    </a:p>
                  </a:txBody>
                  <a:tcPr/>
                </a:tc>
                <a:tc>
                  <a:txBody>
                    <a:bodyPr/>
                    <a:lstStyle/>
                    <a:p>
                      <a:r>
                        <a:rPr lang="de-DE" sz="1400" dirty="0" smtClean="0"/>
                        <a:t>Prüfung im Hintergrund auf</a:t>
                      </a:r>
                      <a:r>
                        <a:rPr lang="de-DE" sz="1400" baseline="0" dirty="0" smtClean="0"/>
                        <a:t> Studierendendaten</a:t>
                      </a:r>
                      <a:endParaRPr lang="de-DE" sz="1400" dirty="0"/>
                    </a:p>
                  </a:txBody>
                  <a:tcPr/>
                </a:tc>
                <a:tc>
                  <a:txBody>
                    <a:bodyPr/>
                    <a:lstStyle/>
                    <a:p>
                      <a:r>
                        <a:rPr lang="de-DE" sz="1400" dirty="0" smtClean="0"/>
                        <a:t>Prüfen</a:t>
                      </a:r>
                      <a:r>
                        <a:rPr lang="de-DE" sz="1400" baseline="0" dirty="0" smtClean="0"/>
                        <a:t> der Daten</a:t>
                      </a:r>
                      <a:endParaRPr lang="de-DE" sz="140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Ausnahme: Master im 1. FS mit Beurlaubungsgrund „Auslandsstudium“ (in diesem Fall erfolgt KEINE Warnung)</a:t>
                      </a:r>
                    </a:p>
                  </a:txBody>
                  <a:tcPr/>
                </a:tc>
                <a:tc>
                  <a:txBody>
                    <a:bodyPr/>
                    <a:lstStyle/>
                    <a:p>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kern="1200" dirty="0" smtClean="0">
                        <a:solidFill>
                          <a:schemeClr val="dk1"/>
                        </a:solidFill>
                        <a:latin typeface="+mn-lt"/>
                        <a:ea typeface="+mn-ea"/>
                        <a:cs typeface="+mn-cs"/>
                      </a:endParaRPr>
                    </a:p>
                  </a:txBody>
                  <a:tcPr/>
                </a:tc>
                <a:extLst>
                  <a:ext uri="{0D108BD9-81ED-4DB2-BD59-A6C34878D82A}">
                    <a16:rowId xmlns:a16="http://schemas.microsoft.com/office/drawing/2014/main" val="480191364"/>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693127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14"/>
          <p:cNvSpPr/>
          <p:nvPr/>
        </p:nvSpPr>
        <p:spPr>
          <a:xfrm>
            <a:off x="2495600" y="2132856"/>
            <a:ext cx="3276364" cy="3816424"/>
          </a:xfrm>
          <a:prstGeom prst="roundRect">
            <a:avLst>
              <a:gd name="adj" fmla="val 894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solidFill>
                  <a:schemeClr val="accent5"/>
                </a:solidFill>
              </a:rPr>
              <a:t>Antragsverwaltung</a:t>
            </a:r>
          </a:p>
        </p:txBody>
      </p:sp>
      <p:sp>
        <p:nvSpPr>
          <p:cNvPr id="14" name="Abgerundetes Rechteck 13"/>
          <p:cNvSpPr/>
          <p:nvPr/>
        </p:nvSpPr>
        <p:spPr>
          <a:xfrm>
            <a:off x="5915980" y="2132856"/>
            <a:ext cx="3780420" cy="3816424"/>
          </a:xfrm>
          <a:prstGeom prst="roundRect">
            <a:avLst>
              <a:gd name="adj" fmla="val 89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t>Entscheidungsverwaltung</a:t>
            </a:r>
          </a:p>
        </p:txBody>
      </p:sp>
      <p:sp>
        <p:nvSpPr>
          <p:cNvPr id="9" name="Rechteck 8"/>
          <p:cNvSpPr/>
          <p:nvPr/>
        </p:nvSpPr>
        <p:spPr>
          <a:xfrm>
            <a:off x="6096000" y="2636912"/>
            <a:ext cx="3384376" cy="3096344"/>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t>Entscheidung</a:t>
            </a:r>
            <a:endParaRPr lang="de-DE" b="1" dirty="0"/>
          </a:p>
        </p:txBody>
      </p:sp>
      <p:sp>
        <p:nvSpPr>
          <p:cNvPr id="2" name="Titel 1"/>
          <p:cNvSpPr>
            <a:spLocks noGrp="1"/>
          </p:cNvSpPr>
          <p:nvPr>
            <p:ph type="title"/>
          </p:nvPr>
        </p:nvSpPr>
        <p:spPr/>
        <p:txBody>
          <a:bodyPr/>
          <a:lstStyle/>
          <a:p>
            <a:r>
              <a:rPr lang="de-DE" dirty="0"/>
              <a:t>1. </a:t>
            </a:r>
            <a:r>
              <a:rPr lang="de-DE" dirty="0" smtClean="0"/>
              <a:t>Beurlaubung: Prozess</a:t>
            </a:r>
            <a:endParaRPr lang="de-DE" dirty="0"/>
          </a:p>
        </p:txBody>
      </p:sp>
      <p:sp>
        <p:nvSpPr>
          <p:cNvPr id="4" name="Datumsplatzhalter 3"/>
          <p:cNvSpPr>
            <a:spLocks noGrp="1"/>
          </p:cNvSpPr>
          <p:nvPr>
            <p:ph type="dt" sz="half" idx="10"/>
          </p:nvPr>
        </p:nvSpPr>
        <p:spPr/>
        <p:txBody>
          <a:bodyPr/>
          <a:lstStyle/>
          <a:p>
            <a:r>
              <a:rPr lang="de-DE" dirty="0"/>
              <a:t>Beurlaubung</a:t>
            </a:r>
            <a:endParaRPr lang="de-DE" dirty="0"/>
          </a:p>
        </p:txBody>
      </p:sp>
      <p:sp>
        <p:nvSpPr>
          <p:cNvPr id="5" name="Fußzeilenplatzhalter 4"/>
          <p:cNvSpPr>
            <a:spLocks noGrp="1"/>
          </p:cNvSpPr>
          <p:nvPr>
            <p:ph type="ftr" sz="quarter" idx="11"/>
          </p:nvPr>
        </p:nvSpPr>
        <p:spPr/>
        <p:txBody>
          <a:bodyPr/>
          <a:lstStyle/>
          <a:p>
            <a:r>
              <a:rPr lang="de-DE" dirty="0" smtClean="0"/>
              <a:t>Name: </a:t>
            </a:r>
            <a:r>
              <a:rPr lang="de-DE" dirty="0"/>
              <a:t>Katrin </a:t>
            </a:r>
            <a:r>
              <a:rPr lang="de-DE" dirty="0" smtClean="0"/>
              <a:t>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a:t>
            </a:fld>
            <a:r>
              <a:rPr lang="de-DE" dirty="0" smtClean="0"/>
              <a:t> </a:t>
            </a:r>
            <a:endParaRPr lang="de-DE" sz="1400" dirty="0"/>
          </a:p>
        </p:txBody>
      </p:sp>
      <p:sp>
        <p:nvSpPr>
          <p:cNvPr id="7" name="Rechteck 6"/>
          <p:cNvSpPr/>
          <p:nvPr/>
        </p:nvSpPr>
        <p:spPr>
          <a:xfrm>
            <a:off x="2783632"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t>Antrag</a:t>
            </a:r>
            <a:endParaRPr lang="de-DE" b="1" dirty="0"/>
          </a:p>
        </p:txBody>
      </p:sp>
      <p:sp>
        <p:nvSpPr>
          <p:cNvPr id="8" name="Rechteck 7"/>
          <p:cNvSpPr/>
          <p:nvPr/>
        </p:nvSpPr>
        <p:spPr>
          <a:xfrm>
            <a:off x="6456040"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Antragsdaten</a:t>
            </a:r>
          </a:p>
        </p:txBody>
      </p:sp>
      <p:sp>
        <p:nvSpPr>
          <p:cNvPr id="10" name="Pfeil nach rechts 9"/>
          <p:cNvSpPr/>
          <p:nvPr/>
        </p:nvSpPr>
        <p:spPr>
          <a:xfrm>
            <a:off x="5519936" y="4962376"/>
            <a:ext cx="792088" cy="50405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pic>
        <p:nvPicPr>
          <p:cNvPr id="11" name="Grafik 10"/>
          <p:cNvPicPr>
            <a:picLocks noChangeAspect="1"/>
          </p:cNvPicPr>
          <p:nvPr/>
        </p:nvPicPr>
        <p:blipFill>
          <a:blip r:embed="rId3"/>
          <a:stretch>
            <a:fillRect/>
          </a:stretch>
        </p:blipFill>
        <p:spPr>
          <a:xfrm>
            <a:off x="924479" y="4677105"/>
            <a:ext cx="927401" cy="912135"/>
          </a:xfrm>
          <a:prstGeom prst="rect">
            <a:avLst/>
          </a:prstGeom>
        </p:spPr>
      </p:pic>
      <p:sp>
        <p:nvSpPr>
          <p:cNvPr id="12" name="Rechteck 11"/>
          <p:cNvSpPr/>
          <p:nvPr/>
        </p:nvSpPr>
        <p:spPr>
          <a:xfrm>
            <a:off x="6456040" y="3284984"/>
            <a:ext cx="2664296" cy="576064"/>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Entscheidungskopf</a:t>
            </a:r>
          </a:p>
        </p:txBody>
      </p:sp>
      <p:sp>
        <p:nvSpPr>
          <p:cNvPr id="13" name="Rechteck 12"/>
          <p:cNvSpPr/>
          <p:nvPr/>
        </p:nvSpPr>
        <p:spPr>
          <a:xfrm>
            <a:off x="6456040" y="3933056"/>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Entscheidungs-komponenten</a:t>
            </a:r>
          </a:p>
        </p:txBody>
      </p:sp>
      <p:sp>
        <p:nvSpPr>
          <p:cNvPr id="16" name="Abgerundete rechteckige Legende 15"/>
          <p:cNvSpPr/>
          <p:nvPr/>
        </p:nvSpPr>
        <p:spPr>
          <a:xfrm>
            <a:off x="335361" y="2243943"/>
            <a:ext cx="2016224" cy="1589007"/>
          </a:xfrm>
          <a:prstGeom prst="wedgeRoundRectCallout">
            <a:avLst>
              <a:gd name="adj1" fmla="val 7601"/>
              <a:gd name="adj2" fmla="val 9883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Studierender stellt Antrag auf Beurlaubung im Studierenden-sekretariat.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7" name="Abgerundete rechteckige Legende 16"/>
          <p:cNvSpPr/>
          <p:nvPr/>
        </p:nvSpPr>
        <p:spPr>
          <a:xfrm>
            <a:off x="2711624" y="2942672"/>
            <a:ext cx="2520280" cy="1566448"/>
          </a:xfrm>
          <a:prstGeom prst="wedgeRoundRectCallout">
            <a:avLst>
              <a:gd name="adj1" fmla="val 10246"/>
              <a:gd name="adj2" fmla="val 6746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Studierendensekretariat erfasst  den Antrag im System unter Angabe des Semesters und des Beurlaubungsgrundes.</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8" name="Abgerundete rechteckige Legende 17"/>
          <p:cNvSpPr/>
          <p:nvPr/>
        </p:nvSpPr>
        <p:spPr>
          <a:xfrm>
            <a:off x="9408368" y="2522751"/>
            <a:ext cx="2232248" cy="1297508"/>
          </a:xfrm>
          <a:prstGeom prst="wedgeRoundRectCallout">
            <a:avLst>
              <a:gd name="adj1" fmla="val -64333"/>
              <a:gd name="adj2" fmla="val -209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Freigabe der Entscheidung ist der Studierende beurlaubt.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088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a:t>
            </a:r>
            <a:r>
              <a:rPr lang="de-DE" dirty="0" smtClean="0"/>
              <a:t>bei Antragsanlage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952253383"/>
              </p:ext>
            </p:extLst>
          </p:nvPr>
        </p:nvGraphicFramePr>
        <p:xfrm>
          <a:off x="480001" y="2528455"/>
          <a:ext cx="9720455" cy="27432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Einschreibung / Rückmeldung erfolgt?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t>„</a:t>
                      </a:r>
                      <a:r>
                        <a:rPr lang="de-DE" sz="1400" dirty="0" smtClean="0">
                          <a:effectLst/>
                        </a:rPr>
                        <a:t>Student für aktuelles Semester nicht registriert </a:t>
                      </a:r>
                      <a:r>
                        <a:rPr lang="de-DE" sz="1400" dirty="0" smtClean="0"/>
                        <a:t>“</a:t>
                      </a:r>
                      <a:endParaRPr lang="de-DE" sz="1400" dirty="0"/>
                    </a:p>
                  </a:txBody>
                  <a:tcPr/>
                </a:tc>
                <a:tc>
                  <a:txBody>
                    <a:bodyPr/>
                    <a:lstStyle/>
                    <a:p>
                      <a:r>
                        <a:rPr lang="de-DE" sz="1400" dirty="0" smtClean="0"/>
                        <a:t>Daten für Beurlaubung</a:t>
                      </a:r>
                      <a:endParaRPr lang="de-DE" sz="1400" dirty="0"/>
                    </a:p>
                  </a:txBody>
                  <a:tcPr/>
                </a:tc>
                <a:tc>
                  <a:txBody>
                    <a:bodyPr/>
                    <a:lstStyle/>
                    <a:p>
                      <a:r>
                        <a:rPr lang="de-DE" sz="1400" dirty="0" smtClean="0"/>
                        <a:t>Auswahl</a:t>
                      </a:r>
                      <a:r>
                        <a:rPr lang="de-DE" sz="1400" baseline="0" dirty="0" smtClean="0"/>
                        <a:t>  Semester korrigieren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Beurlaubung</a:t>
                      </a:r>
                      <a:r>
                        <a:rPr lang="de-DE" sz="1400" b="1" baseline="0" dirty="0" smtClean="0"/>
                        <a:t> für 2 Semester gültig? (nur für </a:t>
                      </a:r>
                      <a:r>
                        <a:rPr lang="de-DE" sz="1400" b="1" dirty="0" smtClean="0"/>
                        <a:t>Auslandsstudium und </a:t>
                      </a:r>
                      <a:r>
                        <a:rPr lang="de-DE" sz="1400" b="1" baseline="0" dirty="0" smtClean="0"/>
                        <a:t>Kindererziehung zulässig)</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0191364"/>
                  </a:ext>
                </a:extLst>
              </a:tr>
              <a:tr h="370840">
                <a:tc>
                  <a:txBody>
                    <a:bodyPr/>
                    <a:lstStyle/>
                    <a:p>
                      <a:r>
                        <a:rPr lang="de-DE" sz="1400" dirty="0" smtClean="0">
                          <a:effectLst/>
                        </a:rPr>
                        <a:t>„</a:t>
                      </a:r>
                      <a:r>
                        <a:rPr lang="de-DE" sz="1400" dirty="0" smtClean="0">
                          <a:effectLst/>
                        </a:rPr>
                        <a:t>Beurlaubung für mehr als ein Semester aus diesem Grund nicht möglich </a:t>
                      </a:r>
                      <a:r>
                        <a:rPr lang="de-DE" sz="1400" dirty="0" smtClean="0">
                          <a:effectLst/>
                        </a:rPr>
                        <a:t>“</a:t>
                      </a:r>
                      <a:endParaRPr lang="de-DE" sz="1400" dirty="0"/>
                    </a:p>
                  </a:txBody>
                  <a:tcPr/>
                </a:tc>
                <a:tc>
                  <a:txBody>
                    <a:bodyPr/>
                    <a:lstStyle/>
                    <a:p>
                      <a:r>
                        <a:rPr lang="de-DE" sz="1400" dirty="0" smtClean="0"/>
                        <a:t>Daten für Beurlaubung</a:t>
                      </a:r>
                      <a:endParaRPr lang="de-DE" sz="1400" dirty="0"/>
                    </a:p>
                  </a:txBody>
                  <a:tcPr/>
                </a:tc>
                <a:tc>
                  <a:txBody>
                    <a:bodyPr/>
                    <a:lstStyle/>
                    <a:p>
                      <a:r>
                        <a:rPr lang="de-DE" sz="1400" dirty="0" smtClean="0"/>
                        <a:t>Auswahl</a:t>
                      </a:r>
                      <a:r>
                        <a:rPr lang="de-DE" sz="1400" baseline="0" dirty="0" smtClean="0"/>
                        <a:t>  Semesteranzahl korrigieren</a:t>
                      </a:r>
                      <a:endParaRPr lang="de-DE" sz="1400" dirty="0" smtClean="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Alle Pflichtfelder gefüllt?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baseline="0" dirty="0" smtClean="0"/>
                        <a:t>„Füllen Sie alle Mussfelder aus“</a:t>
                      </a:r>
                      <a:endParaRPr lang="de-DE" sz="1400" b="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übergreifend</a:t>
                      </a:r>
                      <a:endParaRPr lang="de-DE" sz="1400" dirty="0" smtClean="0"/>
                    </a:p>
                  </a:txBody>
                  <a:tcPr/>
                </a:tc>
                <a:tc>
                  <a:txBody>
                    <a:bodyPr/>
                    <a:lstStyle/>
                    <a:p>
                      <a:r>
                        <a:rPr lang="de-DE" sz="1400" dirty="0" smtClean="0"/>
                        <a:t>Ergänzen</a:t>
                      </a:r>
                      <a:r>
                        <a:rPr lang="de-DE" sz="1400" baseline="0" dirty="0" smtClean="0"/>
                        <a:t> der Angaben</a:t>
                      </a:r>
                      <a:endParaRPr lang="de-DE" sz="1400" dirty="0"/>
                    </a:p>
                  </a:txBody>
                  <a:tcPr/>
                </a:tc>
                <a:extLst>
                  <a:ext uri="{0D108BD9-81ED-4DB2-BD59-A6C34878D82A}">
                    <a16:rowId xmlns:a16="http://schemas.microsoft.com/office/drawing/2014/main" val="1796793015"/>
                  </a:ext>
                </a:extLst>
              </a:tr>
            </a:tbl>
          </a:graphicData>
        </a:graphic>
      </p:graphicFrame>
      <p:pic>
        <p:nvPicPr>
          <p:cNvPr id="8" name="Grafik 7"/>
          <p:cNvPicPr>
            <a:picLocks noChangeAspect="1"/>
          </p:cNvPicPr>
          <p:nvPr/>
        </p:nvPicPr>
        <p:blipFill rotWithShape="1">
          <a:blip r:embed="rId3"/>
          <a:srcRect l="13953" t="14694" r="20649" b="18957"/>
          <a:stretch/>
        </p:blipFill>
        <p:spPr>
          <a:xfrm>
            <a:off x="9666984" y="1313115"/>
            <a:ext cx="504056" cy="504056"/>
          </a:xfrm>
          <a:prstGeom prst="rect">
            <a:avLst/>
          </a:prstGeom>
        </p:spPr>
      </p:pic>
    </p:spTree>
    <p:extLst>
      <p:ext uri="{BB962C8B-B14F-4D97-AF65-F5344CB8AC3E}">
        <p14:creationId xmlns:p14="http://schemas.microsoft.com/office/powerpoint/2010/main" val="3963763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t>
            </a:r>
            <a:r>
              <a:rPr lang="de-DE" dirty="0" smtClean="0"/>
              <a:t>Entscheidungsfreigabe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1994204037"/>
              </p:ext>
            </p:extLst>
          </p:nvPr>
        </p:nvGraphicFramePr>
        <p:xfrm>
          <a:off x="480001" y="2579608"/>
          <a:ext cx="9720455" cy="2001520"/>
        </p:xfrm>
        <a:graphic>
          <a:graphicData uri="http://schemas.openxmlformats.org/drawingml/2006/table">
            <a:tbl>
              <a:tblPr firstRow="1" bandRow="1">
                <a:tableStyleId>{5C22544A-7EE6-4342-B048-85BDC9FD1C3A}</a:tableStyleId>
              </a:tblPr>
              <a:tblGrid>
                <a:gridCol w="5343901">
                  <a:extLst>
                    <a:ext uri="{9D8B030D-6E8A-4147-A177-3AD203B41FA5}">
                      <a16:colId xmlns:a16="http://schemas.microsoft.com/office/drawing/2014/main" val="308011736"/>
                    </a:ext>
                  </a:extLst>
                </a:gridCol>
                <a:gridCol w="1767455">
                  <a:extLst>
                    <a:ext uri="{9D8B030D-6E8A-4147-A177-3AD203B41FA5}">
                      <a16:colId xmlns:a16="http://schemas.microsoft.com/office/drawing/2014/main" val="639711690"/>
                    </a:ext>
                  </a:extLst>
                </a:gridCol>
                <a:gridCol w="2609099">
                  <a:extLst>
                    <a:ext uri="{9D8B030D-6E8A-4147-A177-3AD203B41FA5}">
                      <a16:colId xmlns:a16="http://schemas.microsoft.com/office/drawing/2014/main" val="2022002908"/>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dirty="0" smtClean="0"/>
                        <a:t>Prüfung anhängiger Dokumente</a:t>
                      </a:r>
                      <a:endParaRPr lang="de-DE" sz="1400" b="1" dirty="0"/>
                    </a:p>
                  </a:txBody>
                  <a:tcPr/>
                </a:tc>
                <a:tc hMerge="1">
                  <a:txBody>
                    <a:bodyPr/>
                    <a:lstStyle/>
                    <a:p>
                      <a:endParaRPr lang="de-DE" sz="1600" dirty="0"/>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Ungültige/ungeprüfte Dokumente</a:t>
                      </a:r>
                      <a:endParaRPr lang="de-DE" sz="1400" dirty="0"/>
                    </a:p>
                  </a:txBody>
                  <a:tcPr/>
                </a:tc>
                <a:tc>
                  <a:txBody>
                    <a:bodyPr/>
                    <a:lstStyle/>
                    <a:p>
                      <a:r>
                        <a:rPr lang="de-DE" sz="1400" dirty="0" smtClean="0"/>
                        <a:t>Dokumente</a:t>
                      </a:r>
                      <a:endParaRPr lang="de-DE" sz="1400" dirty="0"/>
                    </a:p>
                  </a:txBody>
                  <a:tcPr/>
                </a:tc>
                <a:tc>
                  <a:txBody>
                    <a:bodyPr/>
                    <a:lstStyle/>
                    <a:p>
                      <a:r>
                        <a:rPr lang="de-DE" sz="1400" dirty="0" smtClean="0"/>
                        <a:t>Dokument</a:t>
                      </a:r>
                      <a:r>
                        <a:rPr lang="de-DE" sz="1400" baseline="0" dirty="0" smtClean="0"/>
                        <a:t> hochladen, Dokument prüfen </a:t>
                      </a:r>
                      <a:endParaRPr lang="de-DE" sz="1400" dirty="0"/>
                    </a:p>
                  </a:txBody>
                  <a:tcPr/>
                </a:tc>
                <a:extLst>
                  <a:ext uri="{0D108BD9-81ED-4DB2-BD59-A6C34878D82A}">
                    <a16:rowId xmlns:a16="http://schemas.microsoft.com/office/drawing/2014/main" val="15153844"/>
                  </a:ext>
                </a:extLst>
              </a:tr>
              <a:tr h="370840">
                <a:tc gridSpan="3">
                  <a:txBody>
                    <a:bodyPr/>
                    <a:lstStyle/>
                    <a:p>
                      <a:r>
                        <a:rPr lang="de-DE" sz="1400" b="1" dirty="0" smtClean="0"/>
                        <a:t>Prüfung</a:t>
                      </a:r>
                      <a:r>
                        <a:rPr lang="de-DE" sz="1400" b="1" baseline="0" dirty="0" smtClean="0"/>
                        <a:t> offener Semesterbeitrag</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3887858340"/>
                  </a:ext>
                </a:extLst>
              </a:tr>
              <a:tr h="370840">
                <a:tc>
                  <a:txBody>
                    <a:bodyPr/>
                    <a:lstStyle/>
                    <a:p>
                      <a:r>
                        <a:rPr lang="de-DE" sz="1400" dirty="0" smtClean="0">
                          <a:effectLst/>
                        </a:rPr>
                        <a:t>„Offener Semesterbeitrag.“</a:t>
                      </a:r>
                      <a:endParaRPr lang="de-DE" sz="1400" dirty="0"/>
                    </a:p>
                  </a:txBody>
                  <a:tcPr/>
                </a:tc>
                <a:tc>
                  <a:txBody>
                    <a:bodyPr/>
                    <a:lstStyle/>
                    <a:p>
                      <a:r>
                        <a:rPr lang="de-DE" sz="1400" dirty="0" smtClean="0"/>
                        <a:t>Gebühren</a:t>
                      </a:r>
                      <a:endParaRPr lang="de-DE" sz="1400" dirty="0"/>
                    </a:p>
                  </a:txBody>
                  <a:tcPr/>
                </a:tc>
                <a:tc>
                  <a:txBody>
                    <a:bodyPr/>
                    <a:lstStyle/>
                    <a:p>
                      <a:r>
                        <a:rPr lang="de-DE" sz="1400" dirty="0" smtClean="0"/>
                        <a:t>Prüfen der </a:t>
                      </a:r>
                      <a:r>
                        <a:rPr lang="de-DE" sz="1400" dirty="0" smtClean="0"/>
                        <a:t>Daten</a:t>
                      </a:r>
                      <a:endParaRPr lang="de-DE" sz="1400" dirty="0"/>
                    </a:p>
                  </a:txBody>
                  <a:tcPr/>
                </a:tc>
                <a:extLst>
                  <a:ext uri="{0D108BD9-81ED-4DB2-BD59-A6C34878D82A}">
                    <a16:rowId xmlns:a16="http://schemas.microsoft.com/office/drawing/2014/main" val="4252695940"/>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153945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p:cNvPicPr>
            <a:picLocks noChangeAspect="1"/>
          </p:cNvPicPr>
          <p:nvPr/>
        </p:nvPicPr>
        <p:blipFill rotWithShape="1">
          <a:blip r:embed="rId3"/>
          <a:srcRect b="11873"/>
          <a:stretch/>
        </p:blipFill>
        <p:spPr>
          <a:xfrm>
            <a:off x="165630" y="1980858"/>
            <a:ext cx="3770369" cy="3986011"/>
          </a:xfrm>
          <a:prstGeom prst="rect">
            <a:avLst/>
          </a:prstGeom>
          <a:ln w="19050">
            <a:solidFill>
              <a:schemeClr val="bg2"/>
            </a:solidFill>
          </a:ln>
        </p:spPr>
      </p:pic>
      <p:sp>
        <p:nvSpPr>
          <p:cNvPr id="2" name="Titel 1"/>
          <p:cNvSpPr>
            <a:spLocks noGrp="1"/>
          </p:cNvSpPr>
          <p:nvPr>
            <p:ph type="title"/>
          </p:nvPr>
        </p:nvSpPr>
        <p:spPr/>
        <p:txBody>
          <a:bodyPr/>
          <a:lstStyle/>
          <a:p>
            <a:r>
              <a:rPr lang="de-DE" dirty="0"/>
              <a:t>1</a:t>
            </a:r>
            <a:r>
              <a:rPr lang="de-DE" dirty="0" smtClean="0"/>
              <a:t>. Beurlaubung: Einstieg</a:t>
            </a: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5" name="Fußzeilenplatzhalter 4"/>
          <p:cNvSpPr>
            <a:spLocks noGrp="1"/>
          </p:cNvSpPr>
          <p:nvPr>
            <p:ph type="ftr" sz="quarter" idx="11"/>
          </p:nvPr>
        </p:nvSpPr>
        <p:spPr/>
        <p:txBody>
          <a:bodyPr/>
          <a:lstStyle/>
          <a:p>
            <a:r>
              <a:rPr lang="de-DE" dirty="0" smtClean="0"/>
              <a:t>Name: </a:t>
            </a:r>
            <a:r>
              <a:rPr lang="de-DE" dirty="0"/>
              <a:t>Katrin </a:t>
            </a:r>
            <a:r>
              <a:rPr lang="de-DE" dirty="0" smtClean="0"/>
              <a:t>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a:t>
            </a:fld>
            <a:r>
              <a:rPr lang="de-DE" dirty="0" smtClean="0"/>
              <a:t> </a:t>
            </a:r>
            <a:endParaRPr lang="de-DE" sz="1400" dirty="0"/>
          </a:p>
        </p:txBody>
      </p:sp>
      <p:pic>
        <p:nvPicPr>
          <p:cNvPr id="7" name="Grafik 6"/>
          <p:cNvPicPr>
            <a:picLocks noChangeAspect="1"/>
          </p:cNvPicPr>
          <p:nvPr/>
        </p:nvPicPr>
        <p:blipFill>
          <a:blip r:embed="rId4"/>
          <a:stretch>
            <a:fillRect/>
          </a:stretch>
        </p:blipFill>
        <p:spPr>
          <a:xfrm>
            <a:off x="2905961" y="1980859"/>
            <a:ext cx="9135764" cy="4024694"/>
          </a:xfrm>
          <a:prstGeom prst="rect">
            <a:avLst/>
          </a:prstGeom>
          <a:ln w="19050">
            <a:solidFill>
              <a:schemeClr val="bg2"/>
            </a:solidFill>
          </a:ln>
        </p:spPr>
      </p:pic>
      <p:sp>
        <p:nvSpPr>
          <p:cNvPr id="13" name="Abgerundete rechteckige Legende 12"/>
          <p:cNvSpPr/>
          <p:nvPr/>
        </p:nvSpPr>
        <p:spPr>
          <a:xfrm>
            <a:off x="2905961" y="2129734"/>
            <a:ext cx="3714802" cy="714512"/>
          </a:xfrm>
          <a:prstGeom prst="wedgeRoundRectCallout">
            <a:avLst>
              <a:gd name="adj1" fmla="val 87061"/>
              <a:gd name="adj2" fmla="val -2409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In der Studierendensuche den zu beurlaubenden Studierenden suchen.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4" name="Abgerundete rechteckige Legende 13"/>
          <p:cNvSpPr/>
          <p:nvPr/>
        </p:nvSpPr>
        <p:spPr>
          <a:xfrm>
            <a:off x="6312024" y="4955943"/>
            <a:ext cx="2962041" cy="983451"/>
          </a:xfrm>
          <a:prstGeom prst="wedgeRoundRectCallout">
            <a:avLst>
              <a:gd name="adj1" fmla="val 51695"/>
              <a:gd name="adj2" fmla="val -19001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Unter „Neuer Antrag“ steht der Antrag auf Beurlaubung zur Verfügung</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5" name="Rechteck 14"/>
          <p:cNvSpPr/>
          <p:nvPr/>
        </p:nvSpPr>
        <p:spPr>
          <a:xfrm>
            <a:off x="9120336" y="3213284"/>
            <a:ext cx="1944215"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6" name="Rechteck 15"/>
          <p:cNvSpPr/>
          <p:nvPr/>
        </p:nvSpPr>
        <p:spPr>
          <a:xfrm>
            <a:off x="8040793" y="1980859"/>
            <a:ext cx="1583599" cy="41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8" name="Rechteck 17"/>
          <p:cNvSpPr/>
          <p:nvPr/>
        </p:nvSpPr>
        <p:spPr>
          <a:xfrm>
            <a:off x="335360" y="3612464"/>
            <a:ext cx="2376264" cy="439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9" name="Textfeld 18"/>
          <p:cNvSpPr txBox="1"/>
          <p:nvPr/>
        </p:nvSpPr>
        <p:spPr>
          <a:xfrm>
            <a:off x="370360" y="3647402"/>
            <a:ext cx="432048" cy="369332"/>
          </a:xfrm>
          <a:prstGeom prst="rect">
            <a:avLst/>
          </a:prstGeom>
          <a:noFill/>
        </p:spPr>
        <p:txBody>
          <a:bodyPr wrap="square" rtlCol="0">
            <a:spAutoFit/>
          </a:bodyPr>
          <a:lstStyle/>
          <a:p>
            <a:r>
              <a:rPr lang="de-DE" dirty="0" smtClean="0">
                <a:solidFill>
                  <a:srgbClr val="FF0000"/>
                </a:solidFill>
              </a:rPr>
              <a:t>1)</a:t>
            </a:r>
            <a:endParaRPr lang="de-DE" dirty="0">
              <a:solidFill>
                <a:srgbClr val="FF0000"/>
              </a:solidFill>
            </a:endParaRPr>
          </a:p>
        </p:txBody>
      </p:sp>
      <p:sp>
        <p:nvSpPr>
          <p:cNvPr id="20" name="Textfeld 19"/>
          <p:cNvSpPr txBox="1"/>
          <p:nvPr/>
        </p:nvSpPr>
        <p:spPr>
          <a:xfrm>
            <a:off x="8040793" y="1977526"/>
            <a:ext cx="432048" cy="369332"/>
          </a:xfrm>
          <a:prstGeom prst="rect">
            <a:avLst/>
          </a:prstGeom>
          <a:noFill/>
        </p:spPr>
        <p:txBody>
          <a:bodyPr wrap="square" rtlCol="0">
            <a:spAutoFit/>
          </a:bodyPr>
          <a:lstStyle/>
          <a:p>
            <a:r>
              <a:rPr lang="de-DE" dirty="0" smtClean="0">
                <a:solidFill>
                  <a:srgbClr val="FF0000"/>
                </a:solidFill>
              </a:rPr>
              <a:t>2)</a:t>
            </a:r>
            <a:endParaRPr lang="de-DE" dirty="0">
              <a:solidFill>
                <a:srgbClr val="FF0000"/>
              </a:solidFill>
            </a:endParaRPr>
          </a:p>
        </p:txBody>
      </p:sp>
      <p:sp>
        <p:nvSpPr>
          <p:cNvPr id="21" name="Textfeld 20"/>
          <p:cNvSpPr txBox="1"/>
          <p:nvPr/>
        </p:nvSpPr>
        <p:spPr>
          <a:xfrm>
            <a:off x="2711624" y="5432213"/>
            <a:ext cx="432048" cy="369332"/>
          </a:xfrm>
          <a:prstGeom prst="rect">
            <a:avLst/>
          </a:prstGeom>
          <a:noFill/>
        </p:spPr>
        <p:txBody>
          <a:bodyPr wrap="square" rtlCol="0">
            <a:spAutoFit/>
          </a:bodyPr>
          <a:lstStyle/>
          <a:p>
            <a:r>
              <a:rPr lang="de-DE" dirty="0" smtClean="0">
                <a:solidFill>
                  <a:srgbClr val="FF0000"/>
                </a:solidFill>
              </a:rPr>
              <a:t>3)</a:t>
            </a:r>
            <a:endParaRPr lang="de-DE" dirty="0">
              <a:solidFill>
                <a:srgbClr val="FF0000"/>
              </a:solidFill>
            </a:endParaRPr>
          </a:p>
        </p:txBody>
      </p:sp>
      <p:sp>
        <p:nvSpPr>
          <p:cNvPr id="22" name="Rechteck 21"/>
          <p:cNvSpPr/>
          <p:nvPr/>
        </p:nvSpPr>
        <p:spPr>
          <a:xfrm>
            <a:off x="2566460" y="5377646"/>
            <a:ext cx="1583599" cy="409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3" name="Textfeld 22"/>
          <p:cNvSpPr txBox="1"/>
          <p:nvPr/>
        </p:nvSpPr>
        <p:spPr>
          <a:xfrm>
            <a:off x="9192344" y="3213284"/>
            <a:ext cx="432048" cy="369332"/>
          </a:xfrm>
          <a:prstGeom prst="rect">
            <a:avLst/>
          </a:prstGeom>
          <a:noFill/>
        </p:spPr>
        <p:txBody>
          <a:bodyPr wrap="square" rtlCol="0">
            <a:spAutoFit/>
          </a:bodyPr>
          <a:lstStyle/>
          <a:p>
            <a:r>
              <a:rPr lang="de-DE" dirty="0" smtClean="0">
                <a:solidFill>
                  <a:srgbClr val="FF0000"/>
                </a:solidFill>
              </a:rPr>
              <a:t>4)</a:t>
            </a:r>
            <a:endParaRPr lang="de-DE" dirty="0">
              <a:solidFill>
                <a:srgbClr val="FF0000"/>
              </a:solidFill>
            </a:endParaRPr>
          </a:p>
        </p:txBody>
      </p:sp>
    </p:spTree>
    <p:extLst>
      <p:ext uri="{BB962C8B-B14F-4D97-AF65-F5344CB8AC3E}">
        <p14:creationId xmlns:p14="http://schemas.microsoft.com/office/powerpoint/2010/main" val="3457202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a:t>Beurlaubung</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559167"/>
            <a:ext cx="7956416" cy="2237985"/>
          </a:xfrm>
          <a:prstGeom prst="rect">
            <a:avLst/>
          </a:prstGeom>
          <a:noFill/>
        </p:spPr>
        <p:txBody>
          <a:bodyPr wrap="square" rtlCol="0">
            <a:spAutoFit/>
          </a:bodyPr>
          <a:lstStyle/>
          <a:p>
            <a:pPr marL="342900" indent="-342900">
              <a:lnSpc>
                <a:spcPct val="150000"/>
              </a:lnSpc>
              <a:buAutoNum type="arabicPeriod"/>
            </a:pPr>
            <a:r>
              <a:rPr lang="de-DE" sz="2400" dirty="0"/>
              <a:t>Beurlaubung: Einführung</a:t>
            </a:r>
            <a:endParaRPr lang="de-DE" sz="2400" dirty="0"/>
          </a:p>
          <a:p>
            <a:pPr marL="342900" indent="-342900">
              <a:lnSpc>
                <a:spcPct val="150000"/>
              </a:lnSpc>
              <a:buAutoNum type="arabicPeriod"/>
            </a:pPr>
            <a:r>
              <a:rPr lang="de-DE" sz="2400" b="1" dirty="0">
                <a:solidFill>
                  <a:schemeClr val="bg2"/>
                </a:solidFill>
              </a:rPr>
              <a:t>Antrag auf Beurlaubung</a:t>
            </a:r>
            <a:endParaRPr lang="de-DE" sz="2400" b="1" dirty="0">
              <a:solidFill>
                <a:schemeClr val="bg2"/>
              </a:solidFill>
            </a:endParaRPr>
          </a:p>
          <a:p>
            <a:pPr marL="342900" indent="-342900">
              <a:lnSpc>
                <a:spcPct val="150000"/>
              </a:lnSpc>
              <a:buAutoNum type="arabicPeriod"/>
            </a:pPr>
            <a:r>
              <a:rPr lang="de-DE" sz="2400" dirty="0" smtClean="0"/>
              <a:t>Entscheidung zur Beurlaubung</a:t>
            </a:r>
            <a:endParaRPr lang="de-DE" sz="2400" dirty="0"/>
          </a:p>
          <a:p>
            <a:pPr marL="342900" indent="-342900">
              <a:lnSpc>
                <a:spcPct val="150000"/>
              </a:lnSpc>
              <a:buAutoNum type="arabicPeriod"/>
            </a:pPr>
            <a:r>
              <a:rPr lang="de-DE" sz="2400" dirty="0"/>
              <a:t>Fehlerursachen und -</a:t>
            </a:r>
            <a:r>
              <a:rPr lang="de-DE" sz="2400" dirty="0" smtClean="0"/>
              <a:t>behebung</a:t>
            </a:r>
            <a:endParaRPr lang="de-DE" sz="2400" dirty="0"/>
          </a:p>
        </p:txBody>
      </p:sp>
      <p:sp>
        <p:nvSpPr>
          <p:cNvPr id="2" name="Pfeil nach rechts 1"/>
          <p:cNvSpPr/>
          <p:nvPr/>
        </p:nvSpPr>
        <p:spPr>
          <a:xfrm>
            <a:off x="480002" y="3122026"/>
            <a:ext cx="1223512" cy="66701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84982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a:t>
            </a:fld>
            <a:r>
              <a:rPr lang="de-DE" smtClean="0"/>
              <a:t> </a:t>
            </a:r>
            <a:endParaRPr lang="de-DE" sz="1400" dirty="0"/>
          </a:p>
        </p:txBody>
      </p:sp>
      <p:pic>
        <p:nvPicPr>
          <p:cNvPr id="3" name="Grafik 2"/>
          <p:cNvPicPr>
            <a:picLocks noChangeAspect="1"/>
          </p:cNvPicPr>
          <p:nvPr/>
        </p:nvPicPr>
        <p:blipFill>
          <a:blip r:embed="rId3"/>
          <a:stretch>
            <a:fillRect/>
          </a:stretch>
        </p:blipFill>
        <p:spPr>
          <a:xfrm>
            <a:off x="480001" y="2159400"/>
            <a:ext cx="8801050" cy="3779938"/>
          </a:xfrm>
          <a:prstGeom prst="rect">
            <a:avLst/>
          </a:prstGeom>
          <a:ln w="19050">
            <a:solidFill>
              <a:schemeClr val="bg2"/>
            </a:solidFill>
          </a:ln>
        </p:spPr>
      </p:pic>
      <p:sp>
        <p:nvSpPr>
          <p:cNvPr id="20" name="Abgerundete rechteckige Legende 19"/>
          <p:cNvSpPr/>
          <p:nvPr/>
        </p:nvSpPr>
        <p:spPr>
          <a:xfrm>
            <a:off x="9183017" y="2065215"/>
            <a:ext cx="2528983" cy="1297508"/>
          </a:xfrm>
          <a:prstGeom prst="wedgeRoundRectCallout">
            <a:avLst>
              <a:gd name="adj1" fmla="val -46537"/>
              <a:gd name="adj2" fmla="val 8569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Antrag zu bestehendem Studierendem: Matrikelnummer wird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21" name="Rechteck 20"/>
          <p:cNvSpPr/>
          <p:nvPr/>
        </p:nvSpPr>
        <p:spPr>
          <a:xfrm>
            <a:off x="6816080" y="3623817"/>
            <a:ext cx="237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6546635" y="4187179"/>
            <a:ext cx="5272764" cy="1702513"/>
          </a:xfrm>
          <a:prstGeom prst="wedgeRoundRectCallout">
            <a:avLst>
              <a:gd name="adj1" fmla="val -68633"/>
              <a:gd name="adj2" fmla="val -523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Pflichtfelder im Antrag sind akademisches Jahr und Periode (Auswahl des zu beurlaubenden Semesters),</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Grund (Auswahl des Beurlaubungsgrundes) und Anzahl der Urlaubssemester (abhängig vom Grund können auch 2 Semester beurlaubt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23" name="Rechteck 22"/>
          <p:cNvSpPr/>
          <p:nvPr/>
        </p:nvSpPr>
        <p:spPr>
          <a:xfrm>
            <a:off x="695400" y="3526284"/>
            <a:ext cx="4856188" cy="660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4" name="Rechteck 23"/>
          <p:cNvSpPr/>
          <p:nvPr/>
        </p:nvSpPr>
        <p:spPr>
          <a:xfrm>
            <a:off x="695400" y="5144370"/>
            <a:ext cx="4856188" cy="519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5"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47224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61950" y="2290762"/>
            <a:ext cx="11468100" cy="2276475"/>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400" dirty="0"/>
          </a:p>
        </p:txBody>
      </p:sp>
      <p:sp>
        <p:nvSpPr>
          <p:cNvPr id="22" name="Abgerundete rechteckige Legende 21"/>
          <p:cNvSpPr/>
          <p:nvPr/>
        </p:nvSpPr>
        <p:spPr>
          <a:xfrm>
            <a:off x="5015880" y="4888487"/>
            <a:ext cx="5272764" cy="714512"/>
          </a:xfrm>
          <a:prstGeom prst="wedgeRoundRectCallout">
            <a:avLst>
              <a:gd name="adj1" fmla="val -22146"/>
              <a:gd name="adj2" fmla="val -13762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Daten zu Anschrift und Kommunikation werden aus den Stammdaten des Studierenden gelesen und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3"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1080285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376237" y="2009775"/>
            <a:ext cx="11439525" cy="2838450"/>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400" dirty="0"/>
          </a:p>
        </p:txBody>
      </p:sp>
      <p:sp>
        <p:nvSpPr>
          <p:cNvPr id="22" name="Abgerundete rechteckige Legende 21"/>
          <p:cNvSpPr/>
          <p:nvPr/>
        </p:nvSpPr>
        <p:spPr>
          <a:xfrm>
            <a:off x="5015880" y="4888487"/>
            <a:ext cx="5272764" cy="714512"/>
          </a:xfrm>
          <a:prstGeom prst="wedgeRoundRectCallout">
            <a:avLst>
              <a:gd name="adj1" fmla="val -22146"/>
              <a:gd name="adj2" fmla="val -13762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Angaben zur Person werden aus den Stammdaten des Studierenden gelesen und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92755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79504" y="2063407"/>
            <a:ext cx="11430000" cy="1323975"/>
          </a:xfrm>
          <a:prstGeom prst="rect">
            <a:avLst/>
          </a:prstGeom>
          <a:ln w="19050">
            <a:solidFill>
              <a:schemeClr val="bg2"/>
            </a:solidFill>
          </a:ln>
        </p:spPr>
      </p:pic>
      <p:sp>
        <p:nvSpPr>
          <p:cNvPr id="2" name="Titel 1"/>
          <p:cNvSpPr>
            <a:spLocks noGrp="1"/>
          </p:cNvSpPr>
          <p:nvPr>
            <p:ph type="title"/>
          </p:nvPr>
        </p:nvSpPr>
        <p:spPr/>
        <p:txBody>
          <a:bodyPr/>
          <a:lstStyle/>
          <a:p>
            <a:r>
              <a:rPr lang="de-DE" dirty="0" smtClean="0"/>
              <a:t>2. Antrag </a:t>
            </a:r>
            <a:r>
              <a:rPr lang="de-DE" dirty="0"/>
              <a:t>auf Beurlaubung</a:t>
            </a:r>
            <a:br>
              <a:rPr lang="de-DE" dirty="0"/>
            </a:br>
            <a:endParaRPr lang="de-DE" dirty="0"/>
          </a:p>
        </p:txBody>
      </p:sp>
      <p:sp>
        <p:nvSpPr>
          <p:cNvPr id="4" name="Datumsplatzhalter 3"/>
          <p:cNvSpPr>
            <a:spLocks noGrp="1"/>
          </p:cNvSpPr>
          <p:nvPr>
            <p:ph type="dt" sz="half" idx="10"/>
          </p:nvPr>
        </p:nvSpPr>
        <p:spPr/>
        <p:txBody>
          <a:bodyPr/>
          <a:lstStyle/>
          <a:p>
            <a:r>
              <a:rPr lang="de-DE" dirty="0"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9</a:t>
            </a:fld>
            <a:r>
              <a:rPr lang="de-DE" smtClean="0"/>
              <a:t> </a:t>
            </a:r>
            <a:endParaRPr lang="de-DE" sz="1400" dirty="0"/>
          </a:p>
        </p:txBody>
      </p:sp>
      <p:sp>
        <p:nvSpPr>
          <p:cNvPr id="10" name="Abgerundete rechteckige Legende 9"/>
          <p:cNvSpPr/>
          <p:nvPr/>
        </p:nvSpPr>
        <p:spPr>
          <a:xfrm>
            <a:off x="5939553" y="1784076"/>
            <a:ext cx="5272764" cy="714512"/>
          </a:xfrm>
          <a:prstGeom prst="wedgeRoundRectCallout">
            <a:avLst>
              <a:gd name="adj1" fmla="val -32602"/>
              <a:gd name="adj2" fmla="val 844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Zum Hochladen: mit [</a:t>
            </a:r>
            <a:r>
              <a:rPr lang="de-DE" sz="1600" b="1" dirty="0" smtClean="0">
                <a:solidFill>
                  <a:schemeClr val="bg1">
                    <a:lumMod val="10000"/>
                  </a:schemeClr>
                </a:solidFill>
                <a:ea typeface="Calibri" panose="020F0502020204030204" pitchFamily="34" charset="0"/>
                <a:cs typeface="Times New Roman" panose="02020603050405020304" pitchFamily="18" charset="0"/>
              </a:rPr>
              <a:t>Durchsuchen</a:t>
            </a:r>
            <a:r>
              <a:rPr lang="de-DE" sz="1600" dirty="0" smtClean="0">
                <a:solidFill>
                  <a:schemeClr val="bg1">
                    <a:lumMod val="10000"/>
                  </a:schemeClr>
                </a:solidFill>
                <a:ea typeface="Calibri" panose="020F0502020204030204" pitchFamily="34" charset="0"/>
                <a:cs typeface="Times New Roman" panose="02020603050405020304" pitchFamily="18" charset="0"/>
              </a:rPr>
              <a:t>…] die hochzuladende Datei auswählen und [</a:t>
            </a:r>
            <a:r>
              <a:rPr lang="de-DE" sz="1600" b="1" dirty="0" smtClean="0">
                <a:solidFill>
                  <a:schemeClr val="bg1">
                    <a:lumMod val="10000"/>
                  </a:schemeClr>
                </a:solidFill>
                <a:ea typeface="Calibri" panose="020F0502020204030204" pitchFamily="34" charset="0"/>
                <a:cs typeface="Times New Roman" panose="02020603050405020304" pitchFamily="18" charset="0"/>
              </a:rPr>
              <a:t>hochladen</a:t>
            </a:r>
            <a:r>
              <a:rPr lang="de-DE" sz="1600" dirty="0" smtClean="0">
                <a:solidFill>
                  <a:schemeClr val="bg1">
                    <a:lumMod val="10000"/>
                  </a:schemeClr>
                </a:solidFill>
                <a:ea typeface="Calibri" panose="020F0502020204030204" pitchFamily="34" charset="0"/>
                <a:cs typeface="Times New Roman" panose="02020603050405020304" pitchFamily="18" charset="0"/>
              </a:rPr>
              <a: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pic>
        <p:nvPicPr>
          <p:cNvPr id="8" name="Grafik 7"/>
          <p:cNvPicPr>
            <a:picLocks noChangeAspect="1"/>
          </p:cNvPicPr>
          <p:nvPr/>
        </p:nvPicPr>
        <p:blipFill>
          <a:blip r:embed="rId4"/>
          <a:stretch>
            <a:fillRect/>
          </a:stretch>
        </p:blipFill>
        <p:spPr>
          <a:xfrm>
            <a:off x="773572" y="3138129"/>
            <a:ext cx="5826484" cy="2804303"/>
          </a:xfrm>
          <a:prstGeom prst="rect">
            <a:avLst/>
          </a:prstGeom>
          <a:ln w="19050">
            <a:solidFill>
              <a:schemeClr val="bg2"/>
            </a:solidFill>
          </a:ln>
        </p:spPr>
      </p:pic>
      <p:pic>
        <p:nvPicPr>
          <p:cNvPr id="7" name="Grafik 6"/>
          <p:cNvPicPr>
            <a:picLocks noChangeAspect="1"/>
          </p:cNvPicPr>
          <p:nvPr/>
        </p:nvPicPr>
        <p:blipFill>
          <a:blip r:embed="rId5"/>
          <a:stretch>
            <a:fillRect/>
          </a:stretch>
        </p:blipFill>
        <p:spPr>
          <a:xfrm>
            <a:off x="4542067" y="4225955"/>
            <a:ext cx="7429500" cy="628650"/>
          </a:xfrm>
          <a:prstGeom prst="rect">
            <a:avLst/>
          </a:prstGeom>
          <a:ln w="19050">
            <a:solidFill>
              <a:schemeClr val="bg2"/>
            </a:solidFill>
          </a:ln>
        </p:spPr>
      </p:pic>
      <p:sp>
        <p:nvSpPr>
          <p:cNvPr id="11" name="Nach links gekrümmter Pfeil 10"/>
          <p:cNvSpPr/>
          <p:nvPr/>
        </p:nvSpPr>
        <p:spPr>
          <a:xfrm>
            <a:off x="6600056" y="2908112"/>
            <a:ext cx="432048" cy="664904"/>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Rechteck 12"/>
          <p:cNvSpPr/>
          <p:nvPr/>
        </p:nvSpPr>
        <p:spPr>
          <a:xfrm>
            <a:off x="5447928" y="2728603"/>
            <a:ext cx="1368152" cy="358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4" name="Rechteck 13"/>
          <p:cNvSpPr/>
          <p:nvPr/>
        </p:nvSpPr>
        <p:spPr>
          <a:xfrm>
            <a:off x="4655840" y="5507544"/>
            <a:ext cx="1008112" cy="358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Nach oben gekrümmter Pfeil 11"/>
          <p:cNvSpPr/>
          <p:nvPr/>
        </p:nvSpPr>
        <p:spPr>
          <a:xfrm rot="18526640">
            <a:off x="5652471" y="5063195"/>
            <a:ext cx="1452447" cy="601811"/>
          </a:xfrm>
          <a:prstGeom prst="curvedUpArrow">
            <a:avLst>
              <a:gd name="adj1" fmla="val 18788"/>
              <a:gd name="adj2" fmla="val 50000"/>
              <a:gd name="adj3" fmla="val 2120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Rechteck 15"/>
          <p:cNvSpPr/>
          <p:nvPr/>
        </p:nvSpPr>
        <p:spPr>
          <a:xfrm>
            <a:off x="8781754" y="4324203"/>
            <a:ext cx="1346693" cy="3777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7" name="Abgerundete rechteckige Legende 16"/>
          <p:cNvSpPr/>
          <p:nvPr/>
        </p:nvSpPr>
        <p:spPr>
          <a:xfrm>
            <a:off x="7824191" y="4999821"/>
            <a:ext cx="4159625" cy="714512"/>
          </a:xfrm>
          <a:prstGeom prst="wedgeRoundRectCallout">
            <a:avLst>
              <a:gd name="adj1" fmla="val 28095"/>
              <a:gd name="adj2" fmla="val -962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erfolgreichem [</a:t>
            </a:r>
            <a:r>
              <a:rPr lang="de-DE" sz="1600" b="1" dirty="0" smtClean="0">
                <a:solidFill>
                  <a:schemeClr val="bg1">
                    <a:lumMod val="10000"/>
                  </a:schemeClr>
                </a:solidFill>
                <a:ea typeface="Calibri" panose="020F0502020204030204" pitchFamily="34" charset="0"/>
                <a:cs typeface="Times New Roman" panose="02020603050405020304" pitchFamily="18" charset="0"/>
              </a:rPr>
              <a:t>hochladen</a:t>
            </a:r>
            <a:r>
              <a:rPr lang="de-DE" sz="1600" dirty="0" smtClean="0">
                <a:solidFill>
                  <a:schemeClr val="bg1">
                    <a:lumMod val="10000"/>
                  </a:schemeClr>
                </a:solidFill>
                <a:ea typeface="Calibri" panose="020F0502020204030204" pitchFamily="34" charset="0"/>
                <a:cs typeface="Times New Roman" panose="02020603050405020304" pitchFamily="18" charset="0"/>
              </a:rPr>
              <a:t>] wird der Dokumentenname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8" name="Fußzeilenplatzhalter 13"/>
          <p:cNvSpPr>
            <a:spLocks noGrp="1"/>
          </p:cNvSpPr>
          <p:nvPr>
            <p:ph type="ftr" sz="quarter" idx="11"/>
          </p:nvPr>
        </p:nvSpPr>
        <p:spPr>
          <a:xfrm>
            <a:off x="480000" y="6172447"/>
            <a:ext cx="6912000" cy="360000"/>
          </a:xfrm>
        </p:spPr>
        <p:txBody>
          <a:bodyPr/>
          <a:lstStyle/>
          <a:p>
            <a:r>
              <a:rPr lang="de-DE" dirty="0" smtClean="0"/>
              <a:t>Name: </a:t>
            </a:r>
            <a:r>
              <a:rPr lang="de-DE" dirty="0"/>
              <a:t>Katrin Nöbauer</a:t>
            </a:r>
          </a:p>
        </p:txBody>
      </p:sp>
    </p:spTree>
    <p:extLst>
      <p:ext uri="{BB962C8B-B14F-4D97-AF65-F5344CB8AC3E}">
        <p14:creationId xmlns:p14="http://schemas.microsoft.com/office/powerpoint/2010/main" val="3436893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2475</Words>
  <Application>Microsoft Office PowerPoint</Application>
  <PresentationFormat>Breitbild</PresentationFormat>
  <Paragraphs>419</Paragraphs>
  <Slides>31</Slides>
  <Notes>31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Meta Offc Pro</vt:lpstr>
      <vt:lpstr>Times New Roman</vt:lpstr>
      <vt:lpstr>WWU Münster PowerPoint Master</vt:lpstr>
      <vt:lpstr>Beraterschulung TP02 – Beurlaubung</vt:lpstr>
      <vt:lpstr>Inhaltsübersicht</vt:lpstr>
      <vt:lpstr>1. Beurlaubung: Prozess</vt:lpstr>
      <vt:lpstr>1. Beurlaubung: Einstieg</vt:lpstr>
      <vt:lpstr>Inhaltsübersicht</vt:lpstr>
      <vt:lpstr>2. Antrag auf Beurlaubung </vt:lpstr>
      <vt:lpstr>2. Antrag auf Beurlaubung </vt:lpstr>
      <vt:lpstr>2. Antrag auf Beurlaubung </vt:lpstr>
      <vt:lpstr>2. Antrag auf Beurlaubung </vt:lpstr>
      <vt:lpstr>2. Antrag auf Beurlaubung </vt:lpstr>
      <vt:lpstr>2. Antrag auf Beurlaubung </vt:lpstr>
      <vt:lpstr>2. Antrag auf Beurlaubung </vt:lpstr>
      <vt:lpstr>2. Antrag auf Beurlaubung </vt:lpstr>
      <vt:lpstr>Inhaltsübersicht</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Inhaltsübersicht</vt:lpstr>
      <vt:lpstr>Warnungen bei Antragsanlage</vt:lpstr>
      <vt:lpstr>Warnungen bei Antragsanlage</vt:lpstr>
      <vt:lpstr>Fehlermeldungen bei Antragsanlage</vt:lpstr>
      <vt:lpstr>Warnungen bei Entscheidungsfreigabe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Katrin Noebauer</cp:lastModifiedBy>
  <cp:revision>537</cp:revision>
  <dcterms:created xsi:type="dcterms:W3CDTF">2017-06-26T10:25:39Z</dcterms:created>
  <dcterms:modified xsi:type="dcterms:W3CDTF">2018-04-26T10:13:30Z</dcterms:modified>
</cp:coreProperties>
</file>