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2"/>
  </p:notesMasterIdLst>
  <p:sldIdLst>
    <p:sldId id="260" r:id="rId2"/>
    <p:sldId id="448" r:id="rId3"/>
    <p:sldId id="450" r:id="rId4"/>
    <p:sldId id="456" r:id="rId5"/>
    <p:sldId id="452" r:id="rId6"/>
    <p:sldId id="455" r:id="rId7"/>
    <p:sldId id="453" r:id="rId8"/>
    <p:sldId id="454" r:id="rId9"/>
    <p:sldId id="457" r:id="rId10"/>
    <p:sldId id="458" r:id="rId11"/>
    <p:sldId id="459" r:id="rId12"/>
    <p:sldId id="460" r:id="rId13"/>
    <p:sldId id="461" r:id="rId14"/>
    <p:sldId id="462" r:id="rId15"/>
    <p:sldId id="463" r:id="rId16"/>
    <p:sldId id="464" r:id="rId17"/>
    <p:sldId id="373" r:id="rId18"/>
    <p:sldId id="431" r:id="rId19"/>
    <p:sldId id="465" r:id="rId20"/>
    <p:sldId id="353" r:id="rId21"/>
    <p:sldId id="466" r:id="rId22"/>
    <p:sldId id="467" r:id="rId23"/>
    <p:sldId id="374" r:id="rId24"/>
    <p:sldId id="375" r:id="rId25"/>
    <p:sldId id="379" r:id="rId26"/>
    <p:sldId id="395" r:id="rId27"/>
    <p:sldId id="376" r:id="rId28"/>
    <p:sldId id="393" r:id="rId29"/>
    <p:sldId id="377" r:id="rId30"/>
    <p:sldId id="378" r:id="rId31"/>
    <p:sldId id="380" r:id="rId32"/>
    <p:sldId id="381" r:id="rId33"/>
    <p:sldId id="382" r:id="rId34"/>
    <p:sldId id="383" r:id="rId35"/>
    <p:sldId id="384" r:id="rId36"/>
    <p:sldId id="469" r:id="rId37"/>
    <p:sldId id="385" r:id="rId38"/>
    <p:sldId id="468" r:id="rId39"/>
    <p:sldId id="386" r:id="rId40"/>
    <p:sldId id="408" r:id="rId41"/>
    <p:sldId id="409" r:id="rId42"/>
    <p:sldId id="410" r:id="rId43"/>
    <p:sldId id="470" r:id="rId44"/>
    <p:sldId id="422" r:id="rId45"/>
    <p:sldId id="423" r:id="rId46"/>
    <p:sldId id="424" r:id="rId47"/>
    <p:sldId id="425" r:id="rId48"/>
    <p:sldId id="426" r:id="rId49"/>
    <p:sldId id="428" r:id="rId50"/>
    <p:sldId id="427" r:id="rId51"/>
    <p:sldId id="429" r:id="rId52"/>
    <p:sldId id="445" r:id="rId53"/>
    <p:sldId id="436" r:id="rId54"/>
    <p:sldId id="446" r:id="rId55"/>
    <p:sldId id="432" r:id="rId56"/>
    <p:sldId id="447" r:id="rId57"/>
    <p:sldId id="471" r:id="rId58"/>
    <p:sldId id="400" r:id="rId59"/>
    <p:sldId id="391" r:id="rId60"/>
    <p:sldId id="397" r:id="rId61"/>
    <p:sldId id="401" r:id="rId62"/>
    <p:sldId id="402" r:id="rId63"/>
    <p:sldId id="403" r:id="rId64"/>
    <p:sldId id="404" r:id="rId65"/>
    <p:sldId id="405" r:id="rId66"/>
    <p:sldId id="406" r:id="rId67"/>
    <p:sldId id="407" r:id="rId68"/>
    <p:sldId id="433" r:id="rId69"/>
    <p:sldId id="434" r:id="rId70"/>
    <p:sldId id="435" r:id="rId71"/>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301" userDrawn="1">
          <p15:clr>
            <a:srgbClr val="A4A3A4"/>
          </p15:clr>
        </p15:guide>
        <p15:guide id="4" pos="7379"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tta Nitsche" initials="BN" lastIdx="25" clrIdx="0">
    <p:extLst>
      <p:ext uri="{19B8F6BF-5375-455C-9EA6-DF929625EA0E}">
        <p15:presenceInfo xmlns:p15="http://schemas.microsoft.com/office/powerpoint/2012/main" userId="S-1-5-21-2714009828-1344480676-700841141-2182" providerId="AD"/>
      </p:ext>
    </p:extLst>
  </p:cmAuthor>
  <p:cmAuthor id="2" name="Katrin Noebauer" initials="KN" lastIdx="2" clrIdx="1">
    <p:extLst>
      <p:ext uri="{19B8F6BF-5375-455C-9EA6-DF929625EA0E}">
        <p15:presenceInfo xmlns:p15="http://schemas.microsoft.com/office/powerpoint/2012/main" userId="S-1-5-21-2714009828-1344480676-700841141-1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949"/>
    <a:srgbClr val="F4F4F4"/>
    <a:srgbClr val="99D6EB"/>
    <a:srgbClr val="4CBADF"/>
    <a:srgbClr val="31B0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76386" autoAdjust="0"/>
  </p:normalViewPr>
  <p:slideViewPr>
    <p:cSldViewPr snapToObjects="1">
      <p:cViewPr varScale="1">
        <p:scale>
          <a:sx n="62" d="100"/>
          <a:sy n="62" d="100"/>
        </p:scale>
        <p:origin x="1022" y="53"/>
      </p:cViewPr>
      <p:guideLst>
        <p:guide orient="horz" pos="851"/>
        <p:guide orient="horz" pos="3618"/>
        <p:guide pos="301"/>
        <p:guide pos="7379"/>
        <p:guide orient="horz" pos="1463"/>
      </p:guideLst>
    </p:cSldViewPr>
  </p:slideViewPr>
  <p:notesTextViewPr>
    <p:cViewPr>
      <p:scale>
        <a:sx n="100" d="100"/>
        <a:sy n="100" d="100"/>
      </p:scale>
      <p:origin x="0" y="0"/>
    </p:cViewPr>
  </p:notesTextViewPr>
  <p:notesViewPr>
    <p:cSldViewPr snapToObjects="1">
      <p:cViewPr varScale="1">
        <p:scale>
          <a:sx n="62" d="100"/>
          <a:sy n="62" d="100"/>
        </p:scale>
        <p:origin x="257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3T08:04:32.255" idx="22">
    <p:pos x="10" y="10"/>
    <p:text>Es besteht noch ein Änderungswunsch: Es sollen abgelegte Prüfunegn eingetragen werden können. Das macht bei Wiederimmatrik. Sinn. GGf. anpassen.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3T07:26:21.188" idx="7">
    <p:pos x="10" y="10"/>
    <p:text>Laut CR-Liste soll hier noch eine Umbenennung von privat versichert in Dauerbefreiung stattfinden. Ggf. Anpassung der Seite nötig.</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07.05.2018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Ist oder war ein Bewerber bereits an der WWU eingeschrieben, liegen die Studierendendaten im System vor. In der Studierendensuche kann über Matrikelnummer, Nachname und Vorname sowie das Geburtsdatum gesucht werden (Kriterien werden noch erweitert</a:t>
            </a:r>
            <a:r>
              <a:rPr lang="de-DE" baseline="0" dirty="0" smtClean="0"/>
              <a:t>)</a:t>
            </a:r>
            <a:r>
              <a:rPr lang="de-DE" dirty="0" smtClean="0"/>
              <a:t>. Die</a:t>
            </a:r>
            <a:r>
              <a:rPr lang="de-DE" baseline="0" dirty="0" smtClean="0"/>
              <a:t> zu den jeweiligen </a:t>
            </a:r>
            <a:r>
              <a:rPr lang="de-DE" b="1" baseline="0" dirty="0" smtClean="0"/>
              <a:t>Suchkriterien</a:t>
            </a:r>
            <a:r>
              <a:rPr lang="de-DE" baseline="0" dirty="0" smtClean="0"/>
              <a:t> gefundenen Studierenden werden in der </a:t>
            </a:r>
            <a:r>
              <a:rPr lang="de-DE" b="1" baseline="0" dirty="0" smtClean="0"/>
              <a:t>Ergebnisliste</a:t>
            </a:r>
            <a:r>
              <a:rPr lang="de-DE" baseline="0" dirty="0" smtClean="0"/>
              <a:t> angezeigt.</a:t>
            </a:r>
          </a:p>
          <a:p>
            <a:endParaRPr lang="de-DE" baseline="0" dirty="0" smtClean="0"/>
          </a:p>
          <a:p>
            <a:r>
              <a:rPr lang="de-DE" baseline="0" dirty="0" smtClean="0"/>
              <a:t>In der Spalte „Studierendenstatus“ kann eingesehen werden, ob der Studierende eingeschrieben (erst-/neuimmatrikuliert, beurlaubt, rückgemeldet) oder exmatrikuliert ist. Darüber hinaus gibt es noch den Status „verstorben“.</a:t>
            </a:r>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285288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Durch Klick auf die Matrikelnummer</a:t>
            </a:r>
            <a:r>
              <a:rPr lang="de-DE" baseline="0" dirty="0" smtClean="0"/>
              <a:t> wird die Anzeige „Übersicht Anträge und Entscheidungen“ geöffnet. </a:t>
            </a:r>
          </a:p>
          <a:p>
            <a:endParaRPr lang="de-DE" baseline="0" dirty="0" smtClean="0"/>
          </a:p>
          <a:p>
            <a:r>
              <a:rPr lang="de-DE" baseline="0" dirty="0" smtClean="0"/>
              <a:t>Angezeigt werden die Studierendendaten sowie bereits angelegte Anträge und Entscheidungen. </a:t>
            </a:r>
          </a:p>
          <a:p>
            <a:endParaRPr lang="de-DE" baseline="0" dirty="0" smtClean="0"/>
          </a:p>
          <a:p>
            <a:r>
              <a:rPr lang="de-DE" baseline="0" dirty="0" smtClean="0"/>
              <a:t>Um einen </a:t>
            </a:r>
            <a:r>
              <a:rPr lang="de-DE" b="1" baseline="0" dirty="0" smtClean="0"/>
              <a:t>Antrag auf Immatrikulation (Wiedereinschreibung, Ergänzung) </a:t>
            </a:r>
            <a:r>
              <a:rPr lang="de-DE" baseline="0" dirty="0" smtClean="0"/>
              <a:t>anzulegen, klicken Sie auf den Link „Antrag Immatrikulation“ unter „Neuer Antrag“.</a:t>
            </a:r>
          </a:p>
          <a:p>
            <a:endParaRPr lang="de-DE" baseline="0" dirty="0" smtClean="0"/>
          </a:p>
          <a:p>
            <a:pPr marL="285750" indent="-285750">
              <a:buFont typeface="Arial" panose="020B0604020202020204" pitchFamily="34" charset="0"/>
              <a:buChar char="•"/>
            </a:pPr>
            <a:r>
              <a:rPr lang="de-DE" baseline="0" dirty="0" smtClean="0"/>
              <a:t>Ist der Studierende exmatrikuliert, wären die folgenden Schritte die „</a:t>
            </a:r>
            <a:r>
              <a:rPr lang="de-DE" b="1" baseline="0" dirty="0" smtClean="0"/>
              <a:t>Wiedereinschreibung</a:t>
            </a:r>
            <a:r>
              <a:rPr lang="de-DE" baseline="0" dirty="0" smtClean="0"/>
              <a:t>“.</a:t>
            </a:r>
          </a:p>
          <a:p>
            <a:endParaRPr lang="de-DE" baseline="0" dirty="0" smtClean="0"/>
          </a:p>
          <a:p>
            <a:pPr marL="285750" indent="-285750">
              <a:buFont typeface="Arial" panose="020B0604020202020204" pitchFamily="34" charset="0"/>
              <a:buChar char="•"/>
            </a:pPr>
            <a:r>
              <a:rPr lang="de-DE" baseline="0" dirty="0" smtClean="0"/>
              <a:t>Ist der Studierende eingeschrieben, wären die nächsten Schritte eine „</a:t>
            </a:r>
            <a:r>
              <a:rPr lang="de-DE" b="1" baseline="0" dirty="0" smtClean="0"/>
              <a:t>Studiengangsergänzung</a:t>
            </a:r>
            <a:r>
              <a:rPr lang="de-DE" baseline="0" dirty="0" smtClean="0"/>
              <a:t>“ (die Studiengangsänderung wird über den „Antrag auf Studiengangsänderung“ ausgeführt).</a:t>
            </a:r>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3695828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Wird für einen bereits</a:t>
            </a:r>
            <a:r>
              <a:rPr lang="de-DE" baseline="0" dirty="0" smtClean="0"/>
              <a:t> bestehenden Studierenden ein neuer Antrag angelegt, werden folgende im System gehaltenen Daten angezeigt.</a:t>
            </a:r>
          </a:p>
          <a:p>
            <a:pPr marL="285750" indent="-285750">
              <a:buFontTx/>
              <a:buChar char="-"/>
            </a:pPr>
            <a:r>
              <a:rPr lang="de-DE" baseline="0" dirty="0" smtClean="0"/>
              <a:t>Matrikelnummer (im Seitenpanel) – ist nicht änderbar</a:t>
            </a:r>
          </a:p>
          <a:p>
            <a:pPr marL="285750" indent="-285750">
              <a:buFontTx/>
              <a:buChar char="-"/>
            </a:pPr>
            <a:r>
              <a:rPr lang="de-DE" baseline="0" dirty="0" smtClean="0"/>
              <a:t>Angaben zur Person </a:t>
            </a:r>
          </a:p>
          <a:p>
            <a:pPr marL="285750" indent="-285750">
              <a:buFontTx/>
              <a:buChar char="-"/>
            </a:pPr>
            <a:r>
              <a:rPr lang="de-DE" baseline="0" dirty="0" smtClean="0"/>
              <a:t>Anschrift und Kommunikation</a:t>
            </a:r>
          </a:p>
          <a:p>
            <a:pPr marL="285750" indent="-285750">
              <a:buFontTx/>
              <a:buChar char="-"/>
            </a:pPr>
            <a:r>
              <a:rPr lang="de-DE" baseline="0" dirty="0" smtClean="0"/>
              <a:t>Krankenkasse</a:t>
            </a:r>
          </a:p>
          <a:p>
            <a:pPr marL="285750" indent="-285750">
              <a:buFontTx/>
              <a:buChar char="-"/>
            </a:pPr>
            <a:r>
              <a:rPr lang="de-DE" baseline="0" dirty="0" smtClean="0"/>
              <a:t>Hochschulzugangsberechtigung</a:t>
            </a:r>
          </a:p>
          <a:p>
            <a:pPr marL="285750" indent="-285750">
              <a:buFontTx/>
              <a:buChar char="-"/>
            </a:pPr>
            <a:endParaRPr lang="de-DE" baseline="0" dirty="0" smtClean="0"/>
          </a:p>
          <a:p>
            <a:pPr marL="0" indent="0">
              <a:buFontTx/>
              <a:buNone/>
            </a:pPr>
            <a:r>
              <a:rPr lang="de-DE" baseline="0" dirty="0" smtClean="0"/>
              <a:t>Außer der Matrikelnummer sind die angezeigten Daten im Antrag änderbar und überschreiben beim Absenden die vorhandenen Daten.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574506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4218605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Für die Anzeige zusätzlicher im System abgelegter Daten, wechseln Sie in die Studentenakte bzw.</a:t>
            </a:r>
            <a:r>
              <a:rPr lang="de-DE" baseline="0" dirty="0" smtClean="0"/>
              <a:t> in die Studentenstammdaten. Über die Matrikelnummer im Seitenpanel wird die Studentenakte in einer neuen Registerkarte geöffnet. </a:t>
            </a:r>
          </a:p>
          <a:p>
            <a:r>
              <a:rPr lang="de-DE" baseline="0" dirty="0" smtClean="0"/>
              <a:t>Unter „Vorbildungsnachweise“ &gt; „externe Zeugnisse“ finden Sie die Einträge zu:</a:t>
            </a:r>
          </a:p>
          <a:p>
            <a:pPr marL="285750" indent="-285750">
              <a:buFontTx/>
              <a:buChar char="-"/>
            </a:pPr>
            <a:r>
              <a:rPr lang="de-DE" baseline="0" dirty="0" smtClean="0"/>
              <a:t>HZB</a:t>
            </a:r>
          </a:p>
          <a:p>
            <a:pPr marL="285750" indent="-285750">
              <a:buFontTx/>
              <a:buChar char="-"/>
            </a:pPr>
            <a:r>
              <a:rPr lang="de-DE" baseline="0" dirty="0" smtClean="0"/>
              <a:t>Abgelegte Prüfungen</a:t>
            </a:r>
          </a:p>
          <a:p>
            <a:pPr marL="285750" indent="-285750">
              <a:buFontTx/>
              <a:buChar char="-"/>
            </a:pPr>
            <a:r>
              <a:rPr lang="de-DE" baseline="0" dirty="0" smtClean="0"/>
              <a:t>Auslandsaufenthalte</a:t>
            </a:r>
          </a:p>
          <a:p>
            <a:pPr marL="285750" indent="-285750">
              <a:buFontTx/>
              <a:buChar char="-"/>
            </a:pPr>
            <a:r>
              <a:rPr lang="de-DE" baseline="0" dirty="0" smtClean="0"/>
              <a:t>Weitere Hochschule</a:t>
            </a:r>
          </a:p>
          <a:p>
            <a:pPr marL="285750" indent="-285750">
              <a:buFontTx/>
              <a:buChar char="-"/>
            </a:pPr>
            <a:r>
              <a:rPr lang="de-DE" baseline="0" dirty="0" smtClean="0"/>
              <a:t>Studium im Vorsemester</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a:p>
        </p:txBody>
      </p:sp>
    </p:spTree>
    <p:extLst>
      <p:ext uri="{BB962C8B-B14F-4D97-AF65-F5344CB8AC3E}">
        <p14:creationId xmlns:p14="http://schemas.microsoft.com/office/powerpoint/2010/main" val="2758257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Nach Auswahl des Studienangebots und ggf. Prüfung der angezeigten Daten kann der Antrag wie in Kapitel 6 und 7 beschrieben geprüft und abgesendet werden.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a:p>
        </p:txBody>
      </p:sp>
    </p:spTree>
    <p:extLst>
      <p:ext uri="{BB962C8B-B14F-4D97-AF65-F5344CB8AC3E}">
        <p14:creationId xmlns:p14="http://schemas.microsoft.com/office/powerpoint/2010/main" val="1086479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a:p>
        </p:txBody>
      </p:sp>
    </p:spTree>
    <p:extLst>
      <p:ext uri="{BB962C8B-B14F-4D97-AF65-F5344CB8AC3E}">
        <p14:creationId xmlns:p14="http://schemas.microsoft.com/office/powerpoint/2010/main" val="88561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a:p>
        </p:txBody>
      </p:sp>
    </p:spTree>
    <p:extLst>
      <p:ext uri="{BB962C8B-B14F-4D97-AF65-F5344CB8AC3E}">
        <p14:creationId xmlns:p14="http://schemas.microsoft.com/office/powerpoint/2010/main" val="3047608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Der Antrag eines/einer Bewerbers-/in führt immer genau zu einer Entscheidung. Diese Entscheidung ist das führende Objekt in allen weiteren Prozessschritten und Abläufen. </a:t>
            </a: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Die Anträge werden in der Antragsverwaltung angelegt bzw. können dort bearbeitet werden. Analog stehen die Entscheidungen in der Entscheidungsverwaltung zur Verfügung. Jeder Antrag besitzt eine eindeutige ID und ist mit seiner zugehörigen Entscheidung, die wiederum eine eindeutige Entscheidungs- ID besitzt, verknüpft. </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a:p>
        </p:txBody>
      </p:sp>
    </p:spTree>
    <p:extLst>
      <p:ext uri="{BB962C8B-B14F-4D97-AF65-F5344CB8AC3E}">
        <p14:creationId xmlns:p14="http://schemas.microsoft.com/office/powerpoint/2010/main" val="3404418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a:p>
        </p:txBody>
      </p:sp>
    </p:spTree>
    <p:extLst>
      <p:ext uri="{BB962C8B-B14F-4D97-AF65-F5344CB8AC3E}">
        <p14:creationId xmlns:p14="http://schemas.microsoft.com/office/powerpoint/2010/main" val="226988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a:p>
        </p:txBody>
      </p:sp>
    </p:spTree>
    <p:extLst>
      <p:ext uri="{BB962C8B-B14F-4D97-AF65-F5344CB8AC3E}">
        <p14:creationId xmlns:p14="http://schemas.microsoft.com/office/powerpoint/2010/main" val="631674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Funktion [Neue/n Bewerber/in registrieren] steht in der </a:t>
            </a:r>
            <a:r>
              <a:rPr lang="de-DE" b="1" dirty="0" smtClean="0"/>
              <a:t>Studierendensuche</a:t>
            </a:r>
            <a:r>
              <a:rPr lang="de-DE" baseline="0" dirty="0" smtClean="0"/>
              <a:t> und in der </a:t>
            </a:r>
            <a:r>
              <a:rPr lang="de-DE" b="1" baseline="0" dirty="0" smtClean="0"/>
              <a:t>Antragssuche</a:t>
            </a:r>
            <a:r>
              <a:rPr lang="de-DE" baseline="0" dirty="0" smtClean="0"/>
              <a:t> zur Verfügung. </a:t>
            </a:r>
          </a:p>
          <a:p>
            <a:r>
              <a:rPr lang="de-DE" baseline="0" dirty="0" smtClean="0"/>
              <a:t>Durch Klick auf die Funktion öffnet sich ein leeres Antragsformular. </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a:p>
        </p:txBody>
      </p:sp>
    </p:spTree>
    <p:extLst>
      <p:ext uri="{BB962C8B-B14F-4D97-AF65-F5344CB8AC3E}">
        <p14:creationId xmlns:p14="http://schemas.microsoft.com/office/powerpoint/2010/main" val="3638029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Das </a:t>
            </a:r>
            <a:r>
              <a:rPr lang="de-DE" baseline="0" dirty="0" smtClean="0"/>
              <a:t>Antragsformular beinhaltet Eingabefelder sowohl zur Angaben zur Person als auch zu studienbezogenen Daten. </a:t>
            </a:r>
          </a:p>
          <a:p>
            <a:r>
              <a:rPr lang="de-DE" baseline="0" dirty="0" smtClean="0"/>
              <a:t>Die einzelnen Bereiche werden im Folgenden vorgestellt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a:p>
        </p:txBody>
      </p:sp>
    </p:spTree>
    <p:extLst>
      <p:ext uri="{BB962C8B-B14F-4D97-AF65-F5344CB8AC3E}">
        <p14:creationId xmlns:p14="http://schemas.microsoft.com/office/powerpoint/2010/main" val="1698250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a:p>
        </p:txBody>
      </p:sp>
    </p:spTree>
    <p:extLst>
      <p:ext uri="{BB962C8B-B14F-4D97-AF65-F5344CB8AC3E}">
        <p14:creationId xmlns:p14="http://schemas.microsoft.com/office/powerpoint/2010/main" val="2903401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a:xfrm>
            <a:off x="685800" y="4400549"/>
            <a:ext cx="5486400" cy="4131891"/>
          </a:xfrm>
        </p:spPr>
        <p:txBody>
          <a:bodyPr/>
          <a:lstStyle/>
          <a:p>
            <a:r>
              <a:rPr lang="de-DE" sz="1200" dirty="0" smtClean="0"/>
              <a:t>Durch Auswahl des </a:t>
            </a:r>
            <a:r>
              <a:rPr lang="de-DE" sz="1200" b="1" dirty="0" smtClean="0"/>
              <a:t>Verfahrens</a:t>
            </a:r>
            <a:r>
              <a:rPr lang="de-DE" sz="1200" baseline="0" dirty="0" smtClean="0"/>
              <a:t> wird festgelegt, für welches Semester | Jahr die Einschreibung erfolgen soll. An das Verfahren sind die für das jeweilige Semester zur Verfügung stehenden Abschlüsse und Studienfächer gekoppelt.</a:t>
            </a:r>
            <a:endParaRPr lang="de-DE" sz="1200" dirty="0" smtClean="0"/>
          </a:p>
          <a:p>
            <a:r>
              <a:rPr lang="de-DE" sz="1200" b="1" dirty="0" smtClean="0"/>
              <a:t>Fachsemester</a:t>
            </a:r>
            <a:r>
              <a:rPr lang="de-DE" sz="1200" dirty="0" smtClean="0"/>
              <a:t> können auch im Nachgang noch geändert werden – in der Entscheidung</a:t>
            </a:r>
            <a:r>
              <a:rPr lang="de-DE" sz="1200" baseline="0" dirty="0" smtClean="0"/>
              <a:t> und in der Studentenakte.</a:t>
            </a:r>
          </a:p>
          <a:p>
            <a:endParaRPr lang="de-DE" sz="1200" baseline="0" dirty="0" smtClean="0"/>
          </a:p>
          <a:p>
            <a:r>
              <a:rPr lang="de-DE" sz="1200" dirty="0"/>
              <a:t>Besonderheit beim </a:t>
            </a:r>
            <a:r>
              <a:rPr lang="de-DE" sz="1200" b="1" dirty="0"/>
              <a:t>Gaststudium</a:t>
            </a:r>
            <a:r>
              <a:rPr lang="de-DE" sz="1200" dirty="0"/>
              <a:t>: Die Angabe eines Studienfaches ist verpflichtend, es können optional ein zweites und drittes Fach angegeben werden.</a:t>
            </a:r>
          </a:p>
          <a:p>
            <a:endParaRPr lang="de-DE" sz="1200" baseline="0" dirty="0" smtClean="0"/>
          </a:p>
          <a:p>
            <a:r>
              <a:rPr lang="de-DE" sz="1200" baseline="0" dirty="0" smtClean="0"/>
              <a:t>Wird als </a:t>
            </a:r>
            <a:r>
              <a:rPr lang="de-DE" sz="1200" b="1" baseline="0" dirty="0" smtClean="0"/>
              <a:t>Studienfach „Kunst“ </a:t>
            </a:r>
            <a:r>
              <a:rPr lang="de-DE" sz="1200" baseline="0" dirty="0" smtClean="0"/>
              <a:t>gewählt, wird automatisch das Kennzeichen „Zweithörer“ gesetzt. </a:t>
            </a:r>
          </a:p>
          <a:p>
            <a:r>
              <a:rPr lang="de-DE" sz="1200" baseline="0" dirty="0" smtClean="0"/>
              <a:t>Das Kennzeichen </a:t>
            </a:r>
            <a:r>
              <a:rPr lang="de-DE" sz="1200" b="1" baseline="0" dirty="0" smtClean="0"/>
              <a:t>Zweithörer</a:t>
            </a:r>
            <a:r>
              <a:rPr lang="de-DE" sz="1200" baseline="0" dirty="0" smtClean="0"/>
              <a:t> hat Einfluss auf erforderliche Angaben in den Bereichen Krankenkasse („kein Nachweis erforderlich“ wird automatisch gesetzt) und Weitere Hochschule (Antrag kann nur abgesendet werden, wenn Angaben vorliegen). Die Hörerart wird in der Entscheidung automatisch auf „Großer Zweithörer“ gesetzt, kann aber manuell umgestellt werden (z. B. auf „Kleiner Zweithörer“).</a:t>
            </a:r>
          </a:p>
          <a:p>
            <a:endParaRPr lang="de-DE" sz="1200" baseline="0" dirty="0" smtClean="0"/>
          </a:p>
          <a:p>
            <a:r>
              <a:rPr lang="de-DE" sz="1200" baseline="0" dirty="0" smtClean="0"/>
              <a:t>Wird ein Antrag auf Immatrikulation über die Schnittstelle von Immatrix angeliefert, liegen die Angaben zu Bewerbernummer und Antragsnummer vor. Bei manueller Anlage des Antrags können diese Daten bei Bedarf eingetragen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a:p>
        </p:txBody>
      </p:sp>
    </p:spTree>
    <p:extLst>
      <p:ext uri="{BB962C8B-B14F-4D97-AF65-F5344CB8AC3E}">
        <p14:creationId xmlns:p14="http://schemas.microsoft.com/office/powerpoint/2010/main" val="4097322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Kommunikationssprache (Deutsch),</a:t>
            </a:r>
            <a:r>
              <a:rPr lang="de-DE" baseline="0" dirty="0" smtClean="0"/>
              <a:t> Geburtsland (Deutschland) und Nationalität (deutsch) sind vorbelegt und können bei Bedarf geändert werden.</a:t>
            </a: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Bitte beachten Sie: </a:t>
            </a:r>
            <a:r>
              <a:rPr lang="de-DE" sz="1600" dirty="0" smtClean="0">
                <a:solidFill>
                  <a:schemeClr val="bg1">
                    <a:lumMod val="10000"/>
                  </a:schemeClr>
                </a:solidFill>
                <a:ea typeface="Calibri" panose="020F0502020204030204" pitchFamily="34" charset="0"/>
                <a:cs typeface="Times New Roman" panose="02020603050405020304" pitchFamily="18" charset="0"/>
              </a:rPr>
              <a:t>Die Eingabe der </a:t>
            </a:r>
            <a:r>
              <a:rPr lang="de-DE" sz="1600" b="1" dirty="0" smtClean="0">
                <a:solidFill>
                  <a:schemeClr val="bg1">
                    <a:lumMod val="10000"/>
                  </a:schemeClr>
                </a:solidFill>
                <a:ea typeface="Calibri" panose="020F0502020204030204" pitchFamily="34" charset="0"/>
                <a:cs typeface="Times New Roman" panose="02020603050405020304" pitchFamily="18" charset="0"/>
              </a:rPr>
              <a:t>Kommunikationssprache</a:t>
            </a:r>
            <a:r>
              <a:rPr lang="de-DE" sz="1600" dirty="0" smtClean="0">
                <a:solidFill>
                  <a:schemeClr val="bg1">
                    <a:lumMod val="10000"/>
                  </a:schemeClr>
                </a:solidFill>
                <a:ea typeface="Calibri" panose="020F0502020204030204" pitchFamily="34" charset="0"/>
                <a:cs typeface="Times New Roman" panose="02020603050405020304" pitchFamily="18" charset="0"/>
              </a:rPr>
              <a:t> steuert, in welcher Sprache (Deutsch oder Englisch) Dokumente und E-Mails ausgegeben werden.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a:p>
        </p:txBody>
      </p:sp>
    </p:spTree>
    <p:extLst>
      <p:ext uri="{BB962C8B-B14F-4D97-AF65-F5344CB8AC3E}">
        <p14:creationId xmlns:p14="http://schemas.microsoft.com/office/powerpoint/2010/main" val="453084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Staat, Region und Ort sind vorbelegt. Nach Eingabe der Postleitzahl </a:t>
            </a:r>
            <a:r>
              <a:rPr lang="de-DE" sz="1600" b="1" dirty="0" smtClean="0">
                <a:solidFill>
                  <a:schemeClr val="bg1">
                    <a:lumMod val="10000"/>
                  </a:schemeClr>
                </a:solidFill>
                <a:ea typeface="Calibri" panose="020F0502020204030204" pitchFamily="34" charset="0"/>
                <a:cs typeface="Times New Roman" panose="02020603050405020304" pitchFamily="18" charset="0"/>
              </a:rPr>
              <a:t>(Bestätigung mit [Enter]!) </a:t>
            </a:r>
            <a:r>
              <a:rPr lang="de-DE" sz="1600" dirty="0" smtClean="0">
                <a:solidFill>
                  <a:schemeClr val="bg1">
                    <a:lumMod val="10000"/>
                  </a:schemeClr>
                </a:solidFill>
                <a:ea typeface="Calibri" panose="020F0502020204030204" pitchFamily="34" charset="0"/>
                <a:cs typeface="Times New Roman" panose="02020603050405020304" pitchFamily="18" charset="0"/>
              </a:rPr>
              <a:t>werden Ort und Region automatisch angepasst.</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25</a:t>
            </a:fld>
            <a:endParaRPr lang="de-DE"/>
          </a:p>
        </p:txBody>
      </p:sp>
    </p:spTree>
    <p:extLst>
      <p:ext uri="{BB962C8B-B14F-4D97-AF65-F5344CB8AC3E}">
        <p14:creationId xmlns:p14="http://schemas.microsoft.com/office/powerpoint/2010/main" val="119502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Wird als Standardkommunikationsart „Postsendung (Brief)“ ausgewählt, ist die Eingabe</a:t>
            </a:r>
            <a:r>
              <a:rPr lang="de-DE" baseline="0" dirty="0" smtClean="0"/>
              <a:t> einer E-Mailadresse nicht mehr verpflichtend! Wird „E-Mail“ ausgewählt, muss allerdings eine E-Mailadresse angegeben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26</a:t>
            </a:fld>
            <a:endParaRPr lang="de-DE"/>
          </a:p>
        </p:txBody>
      </p:sp>
    </p:spTree>
    <p:extLst>
      <p:ext uri="{BB962C8B-B14F-4D97-AF65-F5344CB8AC3E}">
        <p14:creationId xmlns:p14="http://schemas.microsoft.com/office/powerpoint/2010/main" val="1229090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Für die Studierenden mancher Sondergruppen ist „Kein Nachweis erforderlich“ im Antrag voreingestellt. Weitere Angaben sind hier nicht erforderlich.</a:t>
            </a:r>
          </a:p>
        </p:txBody>
      </p:sp>
      <p:sp>
        <p:nvSpPr>
          <p:cNvPr id="4" name="Foliennummernplatzhalter 3"/>
          <p:cNvSpPr>
            <a:spLocks noGrp="1"/>
          </p:cNvSpPr>
          <p:nvPr>
            <p:ph type="sldNum" sz="quarter" idx="10"/>
          </p:nvPr>
        </p:nvSpPr>
        <p:spPr/>
        <p:txBody>
          <a:bodyPr/>
          <a:lstStyle/>
          <a:p>
            <a:fld id="{AD6B551E-9F22-4B6E-924D-4DC3CE728678}" type="slidenum">
              <a:rPr lang="de-DE" smtClean="0"/>
              <a:t>27</a:t>
            </a:fld>
            <a:endParaRPr lang="de-DE"/>
          </a:p>
        </p:txBody>
      </p:sp>
    </p:spTree>
    <p:extLst>
      <p:ext uri="{BB962C8B-B14F-4D97-AF65-F5344CB8AC3E}">
        <p14:creationId xmlns:p14="http://schemas.microsoft.com/office/powerpoint/2010/main" val="3006899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Ansonsten kann zwischen „Pflichtversichert“ und „Privat versichert“ unterschieden werden. Bei Auswahl „Pflichtversichert“ müssen die Angaben zur Krankenkassennummer (Betriebsnummer) und Versicherungsnummer gemacht werden.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28</a:t>
            </a:fld>
            <a:endParaRPr lang="de-DE"/>
          </a:p>
        </p:txBody>
      </p:sp>
    </p:spTree>
    <p:extLst>
      <p:ext uri="{BB962C8B-B14F-4D97-AF65-F5344CB8AC3E}">
        <p14:creationId xmlns:p14="http://schemas.microsoft.com/office/powerpoint/2010/main" val="631395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Plausibilitätsprüfung zwischen „Land“ und „Art der HZB“ erfolgt in beide Richtungen: </a:t>
            </a:r>
          </a:p>
          <a:p>
            <a:pPr marL="285750" indent="-285750">
              <a:buFontTx/>
              <a:buChar char="-"/>
            </a:pPr>
            <a:r>
              <a:rPr lang="de-DE" dirty="0" smtClean="0"/>
              <a:t>Für Land „Deutschland“ können keine HZB-Arten gewählt werden, die im Ausland erworben werden (Bezeichnung enthält „im Ausland“)</a:t>
            </a:r>
          </a:p>
          <a:p>
            <a:pPr marL="285750" indent="-285750">
              <a:buFontTx/>
              <a:buChar char="-"/>
            </a:pPr>
            <a:r>
              <a:rPr lang="de-DE" dirty="0" smtClean="0"/>
              <a:t>Für andere Länder können keine HZB-Arten gewählt werden, deren Erwerb in Deutschland stattfindet</a:t>
            </a:r>
          </a:p>
          <a:p>
            <a:pPr marL="0" indent="0">
              <a:buFontTx/>
              <a:buNone/>
            </a:pPr>
            <a:endParaRPr lang="de-DE" dirty="0" smtClean="0"/>
          </a:p>
          <a:p>
            <a:pPr marL="0" indent="0">
              <a:buFontTx/>
              <a:buNone/>
            </a:pPr>
            <a:r>
              <a:rPr lang="de-DE" dirty="0" smtClean="0"/>
              <a:t>Ob ein Dienst geleistet wurde oder nicht, kann hier angegeben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29</a:t>
            </a:fld>
            <a:endParaRPr lang="de-DE"/>
          </a:p>
        </p:txBody>
      </p:sp>
    </p:spTree>
    <p:extLst>
      <p:ext uri="{BB962C8B-B14F-4D97-AF65-F5344CB8AC3E}">
        <p14:creationId xmlns:p14="http://schemas.microsoft.com/office/powerpoint/2010/main" val="298765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200" dirty="0" smtClean="0"/>
              <a:t>Für „regulär“ Studierende</a:t>
            </a:r>
            <a:r>
              <a:rPr lang="de-DE" sz="1200" baseline="0" dirty="0" smtClean="0"/>
              <a:t> werden d</a:t>
            </a:r>
            <a:r>
              <a:rPr lang="de-DE" sz="1200" dirty="0" smtClean="0"/>
              <a:t>ie Bewerberdaten in Immatrix erfasst und geprüft. Nach der Erfassung wird die Übertragung der Daten nach SLCM angestoßen.</a:t>
            </a:r>
            <a:r>
              <a:rPr lang="de-DE" sz="1200" dirty="0" smtClean="0">
                <a:solidFill>
                  <a:schemeClr val="bg1">
                    <a:lumMod val="10000"/>
                  </a:schemeClr>
                </a:solidFill>
                <a:ea typeface="Calibri" panose="020F0502020204030204" pitchFamily="34" charset="0"/>
                <a:cs typeface="Times New Roman" panose="02020603050405020304" pitchFamily="18" charset="0"/>
              </a:rPr>
              <a:t> Die Daten werden bei der automatischen Antragsanlage erneut geprüft und nur in </a:t>
            </a:r>
            <a:r>
              <a:rPr lang="de-DE" sz="1200" dirty="0" err="1" smtClean="0">
                <a:solidFill>
                  <a:schemeClr val="bg1">
                    <a:lumMod val="10000"/>
                  </a:schemeClr>
                </a:solidFill>
                <a:ea typeface="Calibri" panose="020F0502020204030204" pitchFamily="34" charset="0"/>
                <a:cs typeface="Times New Roman" panose="02020603050405020304" pitchFamily="18" charset="0"/>
              </a:rPr>
              <a:t>SLcM</a:t>
            </a:r>
            <a:r>
              <a:rPr lang="de-DE" sz="1200" dirty="0" smtClean="0">
                <a:solidFill>
                  <a:schemeClr val="bg1">
                    <a:lumMod val="10000"/>
                  </a:schemeClr>
                </a:solidFill>
                <a:ea typeface="Calibri" panose="020F0502020204030204" pitchFamily="34" charset="0"/>
                <a:cs typeface="Times New Roman" panose="02020603050405020304" pitchFamily="18" charset="0"/>
              </a:rPr>
              <a:t> angelegt, wenn keine Fehler auftreten. Dabei</a:t>
            </a:r>
            <a:r>
              <a:rPr lang="de-DE" sz="1200" dirty="0" smtClean="0"/>
              <a:t> werden</a:t>
            </a:r>
            <a:r>
              <a:rPr lang="de-DE" sz="1200" baseline="0" dirty="0" smtClean="0"/>
              <a:t> dieselben Prüfroutinen durchgeführt, die auch bei der manuellen Antragsanlage in SLcM beim [Prüfen] bzw. [Absenden] durchlaufen werden (bspw. ob alle Pflichtfelder gefüllt sind). Treten Fehler auf, wird der Datensatz nicht angelegt. Der Sachbearbeiter/die Sachbearbeiterin erhält eine entsprechende Meldung in Immatrix, dass der Vorgang nicht erfolgreich abgeschlossen werden konnte. Der Datensatz muss vor erneuter Übertragung geprüft und angepasst werden.</a:t>
            </a:r>
          </a:p>
          <a:p>
            <a:r>
              <a:rPr lang="de-DE" sz="1200" baseline="0" dirty="0" smtClean="0"/>
              <a:t>Auftretende Warnungen werden ignoriert. Eine Übersicht zu den Prüfungen und deren Ergebnis (Warnung oder Fehlermeldung) finden Sie in Kapitel 9.</a:t>
            </a:r>
          </a:p>
          <a:p>
            <a:endParaRPr lang="de-DE" sz="1200" baseline="0" dirty="0" smtClean="0"/>
          </a:p>
          <a:p>
            <a:r>
              <a:rPr lang="de-DE" sz="1200" baseline="0" dirty="0" smtClean="0"/>
              <a:t>Kann die Datenübertragung fehlerfrei durchgeführt werden, werden in SLCM </a:t>
            </a:r>
          </a:p>
          <a:p>
            <a:pPr marL="285750" indent="-285750">
              <a:buFontTx/>
              <a:buChar char="-"/>
            </a:pPr>
            <a:r>
              <a:rPr lang="de-DE" sz="1200" baseline="0" dirty="0" smtClean="0"/>
              <a:t>ein </a:t>
            </a:r>
            <a:r>
              <a:rPr lang="de-DE" sz="1200" b="1" baseline="0" dirty="0" smtClean="0"/>
              <a:t>Student</a:t>
            </a:r>
            <a:r>
              <a:rPr lang="de-DE" sz="1200" baseline="0" dirty="0" smtClean="0"/>
              <a:t> (inkl. </a:t>
            </a:r>
            <a:r>
              <a:rPr lang="de-DE" sz="1200" b="1" baseline="0" dirty="0" smtClean="0"/>
              <a:t>GP</a:t>
            </a:r>
            <a:r>
              <a:rPr lang="de-DE" sz="1200" baseline="0" dirty="0" smtClean="0"/>
              <a:t>) mit Matrikelnummer</a:t>
            </a:r>
          </a:p>
          <a:p>
            <a:pPr marL="285750" indent="-285750">
              <a:buFontTx/>
              <a:buChar char="-"/>
            </a:pPr>
            <a:r>
              <a:rPr lang="de-DE" sz="1200" baseline="0" dirty="0" smtClean="0"/>
              <a:t>der </a:t>
            </a:r>
            <a:r>
              <a:rPr lang="de-DE" sz="1200" b="1" baseline="0" dirty="0" smtClean="0"/>
              <a:t>Antrag</a:t>
            </a:r>
            <a:r>
              <a:rPr lang="de-DE" sz="1200" baseline="0" dirty="0" smtClean="0"/>
              <a:t> auf Immatrikulation mit Antragsnummer</a:t>
            </a:r>
          </a:p>
          <a:p>
            <a:pPr marL="285750" indent="-285750">
              <a:buFontTx/>
              <a:buChar char="-"/>
            </a:pPr>
            <a:r>
              <a:rPr lang="de-DE" sz="1200" baseline="0" dirty="0" smtClean="0"/>
              <a:t>die zugehörige </a:t>
            </a:r>
            <a:r>
              <a:rPr lang="de-DE" sz="1200" b="1" baseline="0" dirty="0" smtClean="0"/>
              <a:t>Entscheidung</a:t>
            </a:r>
            <a:r>
              <a:rPr lang="de-DE" sz="1200" baseline="0" dirty="0" smtClean="0"/>
              <a:t> mit Entscheidungs-ID und Status „vorläufig ausgeschlossen“ angelegt</a:t>
            </a:r>
            <a:endParaRPr lang="de-DE" sz="1200"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a:p>
        </p:txBody>
      </p:sp>
    </p:spTree>
    <p:extLst>
      <p:ext uri="{BB962C8B-B14F-4D97-AF65-F5344CB8AC3E}">
        <p14:creationId xmlns:p14="http://schemas.microsoft.com/office/powerpoint/2010/main" val="1302924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1" dirty="0" smtClean="0"/>
              <a:t>Ersteinschreibedaten:</a:t>
            </a:r>
          </a:p>
          <a:p>
            <a:r>
              <a:rPr lang="de-DE" dirty="0" smtClean="0"/>
              <a:t>Abhängige Pflichtfelder, sobald Einträge gemacht</a:t>
            </a:r>
            <a:r>
              <a:rPr lang="de-DE" baseline="0" dirty="0" smtClean="0"/>
              <a:t> wurden</a:t>
            </a:r>
            <a:endParaRPr lang="de-DE" dirty="0" smtClean="0"/>
          </a:p>
          <a:p>
            <a:pPr marL="285750" indent="-285750">
              <a:buFontTx/>
              <a:buChar char="-"/>
            </a:pPr>
            <a:r>
              <a:rPr lang="de-DE" dirty="0" smtClean="0"/>
              <a:t>Land der Ersteinschreibung,</a:t>
            </a:r>
          </a:p>
          <a:p>
            <a:pPr marL="285750" indent="-285750">
              <a:buFontTx/>
              <a:buChar char="-"/>
            </a:pPr>
            <a:r>
              <a:rPr lang="de-DE" dirty="0" smtClean="0">
                <a:effectLst/>
              </a:rPr>
              <a:t>Hochschule, </a:t>
            </a:r>
          </a:p>
          <a:p>
            <a:pPr marL="285750" indent="-285750">
              <a:buFontTx/>
              <a:buChar char="-"/>
            </a:pPr>
            <a:r>
              <a:rPr lang="de-DE" dirty="0" smtClean="0">
                <a:effectLst/>
              </a:rPr>
              <a:t>Jahr und </a:t>
            </a:r>
          </a:p>
          <a:p>
            <a:pPr marL="285750" indent="-285750">
              <a:buFontTx/>
              <a:buChar char="-"/>
            </a:pPr>
            <a:r>
              <a:rPr lang="de-DE" dirty="0" smtClean="0">
                <a:effectLst/>
              </a:rPr>
              <a:t>Semester der Ersteinschreibung </a:t>
            </a:r>
          </a:p>
          <a:p>
            <a:pPr marL="0" indent="0">
              <a:buFontTx/>
              <a:buNone/>
            </a:pPr>
            <a:endParaRPr lang="de-DE" dirty="0" smtClean="0">
              <a:effectLst/>
            </a:endParaRPr>
          </a:p>
          <a:p>
            <a:pPr marL="0" indent="0">
              <a:buFontTx/>
              <a:buNone/>
            </a:pPr>
            <a:r>
              <a:rPr lang="de-DE" b="1" dirty="0" smtClean="0">
                <a:effectLst/>
              </a:rPr>
              <a:t>Studienunterbrechung</a:t>
            </a:r>
            <a:r>
              <a:rPr lang="de-DE" dirty="0" smtClean="0">
                <a:effectLst/>
              </a:rPr>
              <a:t>: Wenn Angaben gemacht werden, müssen beide Felder ausgefüllt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30</a:t>
            </a:fld>
            <a:endParaRPr lang="de-DE"/>
          </a:p>
        </p:txBody>
      </p:sp>
    </p:spTree>
    <p:extLst>
      <p:ext uri="{BB962C8B-B14F-4D97-AF65-F5344CB8AC3E}">
        <p14:creationId xmlns:p14="http://schemas.microsoft.com/office/powerpoint/2010/main" val="1502331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200" dirty="0" smtClean="0"/>
              <a:t>In diesem Bereich</a:t>
            </a:r>
            <a:r>
              <a:rPr lang="de-DE" sz="1200" baseline="0" dirty="0" smtClean="0"/>
              <a:t> dürfen ausschließlich </a:t>
            </a:r>
            <a:r>
              <a:rPr lang="de-DE" sz="1200" b="1" baseline="0" dirty="0" smtClean="0"/>
              <a:t>externe Prüfungen </a:t>
            </a:r>
            <a:r>
              <a:rPr lang="de-DE" sz="1200" baseline="0" dirty="0" smtClean="0"/>
              <a:t>erfasst werden! Interne Prüfungen werden migriert, eine Eingabe hier würde zur Verfälschung der Statistik führen. </a:t>
            </a:r>
            <a:endParaRPr lang="de-DE" sz="1200" dirty="0" smtClean="0"/>
          </a:p>
          <a:p>
            <a:r>
              <a:rPr lang="de-DE" sz="1200" dirty="0" smtClean="0"/>
              <a:t>Werden Angaben zu </a:t>
            </a:r>
            <a:r>
              <a:rPr lang="de-DE" sz="1200" b="1" dirty="0" smtClean="0"/>
              <a:t>abgelegten Studienabschlussprüfungen </a:t>
            </a:r>
            <a:r>
              <a:rPr lang="de-DE" sz="1200" dirty="0" smtClean="0"/>
              <a:t>gemacht, sind folgende Felder verpflichtend:</a:t>
            </a:r>
          </a:p>
          <a:p>
            <a:pPr marL="0" indent="0">
              <a:buFontTx/>
              <a:buNone/>
            </a:pPr>
            <a:r>
              <a:rPr lang="de-DE" sz="1200" baseline="0" dirty="0" smtClean="0"/>
              <a:t>Für </a:t>
            </a:r>
            <a:r>
              <a:rPr lang="de-DE" sz="1200" b="1" baseline="0" dirty="0" smtClean="0"/>
              <a:t>Inland</a:t>
            </a:r>
            <a:r>
              <a:rPr lang="de-DE" sz="1200" baseline="0" dirty="0" smtClean="0"/>
              <a:t>:			Für </a:t>
            </a:r>
            <a:r>
              <a:rPr lang="de-DE" sz="1200" b="1" baseline="0" dirty="0" smtClean="0"/>
              <a:t>Ausland</a:t>
            </a:r>
            <a:r>
              <a:rPr lang="de-DE" sz="1200" baseline="0" dirty="0" smtClean="0"/>
              <a:t>:</a:t>
            </a:r>
          </a:p>
          <a:p>
            <a:pPr marL="285750" indent="-285750">
              <a:buFontTx/>
              <a:buChar char="-"/>
            </a:pPr>
            <a:r>
              <a:rPr lang="de-DE" sz="1200" baseline="0" dirty="0" smtClean="0"/>
              <a:t>Dt. Hochschule			- Staat (Ausland)</a:t>
            </a:r>
          </a:p>
          <a:p>
            <a:pPr marL="285750" indent="-285750">
              <a:buFontTx/>
              <a:buChar char="-"/>
            </a:pPr>
            <a:r>
              <a:rPr lang="de-DE" sz="1200" baseline="0" dirty="0" smtClean="0"/>
              <a:t>Form des Studiums		- Form des Studiums</a:t>
            </a:r>
          </a:p>
          <a:p>
            <a:pPr marL="285750" indent="-285750">
              <a:buFontTx/>
              <a:buChar char="-"/>
            </a:pPr>
            <a:r>
              <a:rPr lang="de-DE" sz="1200" baseline="0" dirty="0" smtClean="0"/>
              <a:t>Studienabschluss		- Studienabschluss („Abschluss außerhalb Deutschlands“ angeben!)</a:t>
            </a:r>
          </a:p>
          <a:p>
            <a:pPr marL="285750" marR="0" lvl="0" indent="-285750" algn="l" defTabSz="1219170" rtl="0" eaLnBrk="1" fontAlgn="auto" latinLnBrk="0" hangingPunct="1">
              <a:lnSpc>
                <a:spcPct val="100000"/>
              </a:lnSpc>
              <a:spcBef>
                <a:spcPts val="0"/>
              </a:spcBef>
              <a:spcAft>
                <a:spcPts val="0"/>
              </a:spcAft>
              <a:buClrTx/>
              <a:buSzTx/>
              <a:buFontTx/>
              <a:buChar char="-"/>
              <a:tabLst/>
              <a:defRPr/>
            </a:pPr>
            <a:r>
              <a:rPr lang="de-DE" sz="1200" baseline="0" dirty="0" smtClean="0"/>
              <a:t>1. Studienfach			- 1. Studienfach („Sonstige Fächer“ und keine weiteren Studienfächer angeben!)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200" baseline="0" dirty="0" smtClean="0"/>
              <a:t>Abschlussdatum		- Abschlussdatum</a:t>
            </a:r>
          </a:p>
          <a:p>
            <a:pPr marL="285750" indent="-285750">
              <a:buFontTx/>
              <a:buChar char="-"/>
            </a:pPr>
            <a:r>
              <a:rPr lang="de-DE" sz="1200" baseline="0" dirty="0" smtClean="0"/>
              <a:t>Prüfungsstatus			- Prüfungsstatus</a:t>
            </a:r>
          </a:p>
          <a:p>
            <a:pPr marL="285750" indent="-285750">
              <a:buFontTx/>
              <a:buChar char="-"/>
            </a:pPr>
            <a:r>
              <a:rPr lang="de-DE" sz="1200" baseline="0" dirty="0" smtClean="0"/>
              <a:t>Gesamtnote			- Gesamtnote</a:t>
            </a:r>
          </a:p>
          <a:p>
            <a:pPr marL="0" indent="0">
              <a:buFontTx/>
              <a:buNone/>
            </a:pPr>
            <a:endParaRPr lang="de-DE" sz="1200" baseline="0" dirty="0" smtClean="0"/>
          </a:p>
          <a:p>
            <a:pPr marL="0" indent="0">
              <a:buFontTx/>
              <a:buNone/>
            </a:pPr>
            <a:r>
              <a:rPr lang="de-DE" sz="1200" baseline="0" dirty="0" smtClean="0"/>
              <a:t>Bei fehlenden Eingaben wird beim Prüfen bzw. Absenden eine Fehlermeldung ausgegeben. Der Antrag kann nicht abgesendet werden.</a:t>
            </a:r>
            <a:endParaRPr lang="de-DE" sz="1200" dirty="0"/>
          </a:p>
        </p:txBody>
      </p:sp>
      <p:sp>
        <p:nvSpPr>
          <p:cNvPr id="4" name="Foliennummernplatzhalter 3"/>
          <p:cNvSpPr>
            <a:spLocks noGrp="1"/>
          </p:cNvSpPr>
          <p:nvPr>
            <p:ph type="sldNum" sz="quarter" idx="10"/>
          </p:nvPr>
        </p:nvSpPr>
        <p:spPr/>
        <p:txBody>
          <a:bodyPr/>
          <a:lstStyle/>
          <a:p>
            <a:fld id="{AD6B551E-9F22-4B6E-924D-4DC3CE728678}" type="slidenum">
              <a:rPr lang="de-DE" smtClean="0"/>
              <a:t>31</a:t>
            </a:fld>
            <a:endParaRPr lang="de-DE"/>
          </a:p>
        </p:txBody>
      </p:sp>
    </p:spTree>
    <p:extLst>
      <p:ext uri="{BB962C8B-B14F-4D97-AF65-F5344CB8AC3E}">
        <p14:creationId xmlns:p14="http://schemas.microsoft.com/office/powerpoint/2010/main" val="234641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Werden Angaben zum</a:t>
            </a:r>
            <a:r>
              <a:rPr lang="de-DE" baseline="0" dirty="0" smtClean="0"/>
              <a:t> </a:t>
            </a:r>
            <a:r>
              <a:rPr lang="de-DE" b="1" baseline="0" dirty="0" smtClean="0"/>
              <a:t>Studienverlauf</a:t>
            </a:r>
            <a:r>
              <a:rPr lang="de-DE" baseline="0" dirty="0" smtClean="0"/>
              <a:t> </a:t>
            </a:r>
            <a:r>
              <a:rPr lang="de-DE" dirty="0" smtClean="0"/>
              <a:t>gemacht, sind folgende Felder verpflichtend:</a:t>
            </a:r>
          </a:p>
          <a:p>
            <a:pPr marL="0" indent="0">
              <a:buFontTx/>
              <a:buNone/>
            </a:pPr>
            <a:r>
              <a:rPr lang="de-DE" baseline="0" dirty="0" smtClean="0"/>
              <a:t>Für Inland:			Für Ausland:</a:t>
            </a:r>
          </a:p>
          <a:p>
            <a:pPr marL="285750" indent="-285750">
              <a:buFontTx/>
              <a:buChar char="-"/>
            </a:pPr>
            <a:r>
              <a:rPr lang="de-DE" baseline="0" dirty="0" smtClean="0"/>
              <a:t>Dt. Hochschule			- Staat (Ausland)</a:t>
            </a:r>
          </a:p>
          <a:p>
            <a:pPr marL="285750" indent="-285750">
              <a:buFontTx/>
              <a:buChar char="-"/>
            </a:pPr>
            <a:r>
              <a:rPr lang="de-DE" baseline="0" dirty="0" smtClean="0"/>
              <a:t>Form des Studiums		</a:t>
            </a:r>
          </a:p>
          <a:p>
            <a:pPr marL="285750" indent="-285750">
              <a:buFontTx/>
              <a:buChar char="-"/>
            </a:pPr>
            <a:r>
              <a:rPr lang="de-DE" baseline="0" dirty="0" smtClean="0"/>
              <a:t>Abschlussziel			</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1. Studienfach			</a:t>
            </a:r>
          </a:p>
          <a:p>
            <a:endParaRPr lang="de-DE"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Eingaben wird beim Prüfen bzw. Absenden eine Fehlermeldung ausgegeben. Der Antrag kann nicht abgesendet werden.</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32</a:t>
            </a:fld>
            <a:endParaRPr lang="de-DE"/>
          </a:p>
        </p:txBody>
      </p:sp>
    </p:spTree>
    <p:extLst>
      <p:ext uri="{BB962C8B-B14F-4D97-AF65-F5344CB8AC3E}">
        <p14:creationId xmlns:p14="http://schemas.microsoft.com/office/powerpoint/2010/main" val="635691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Werden Angaben zu </a:t>
            </a:r>
            <a:r>
              <a:rPr lang="de-DE" b="1" dirty="0" smtClean="0"/>
              <a:t>Auslandsaufenthalten</a:t>
            </a:r>
            <a:r>
              <a:rPr lang="de-DE" dirty="0" smtClean="0"/>
              <a:t> gemacht, sind folgende Angaben verpflichtend:</a:t>
            </a:r>
          </a:p>
          <a:p>
            <a:pPr marL="285750" indent="-285750">
              <a:buFontTx/>
              <a:buChar char="-"/>
            </a:pPr>
            <a:r>
              <a:rPr lang="de-DE" dirty="0" smtClean="0"/>
              <a:t>Land</a:t>
            </a:r>
          </a:p>
          <a:p>
            <a:pPr marL="285750" indent="-285750">
              <a:buFontTx/>
              <a:buChar char="-"/>
            </a:pPr>
            <a:r>
              <a:rPr lang="de-DE" dirty="0" smtClean="0"/>
              <a:t>Art des Aufenthalts</a:t>
            </a:r>
          </a:p>
          <a:p>
            <a:pPr marL="0" indent="0">
              <a:buFontTx/>
              <a:buNone/>
            </a:pPr>
            <a:endParaRPr lang="de-DE"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Eingaben wird beim Prüfen bzw. Absenden eine Fehlermeldung ausgegeben. Der Antrag kann nicht abgesendet werden.</a:t>
            </a:r>
            <a:endParaRPr lang="de-DE" dirty="0" smtClean="0"/>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33</a:t>
            </a:fld>
            <a:endParaRPr lang="de-DE"/>
          </a:p>
        </p:txBody>
      </p:sp>
    </p:spTree>
    <p:extLst>
      <p:ext uri="{BB962C8B-B14F-4D97-AF65-F5344CB8AC3E}">
        <p14:creationId xmlns:p14="http://schemas.microsoft.com/office/powerpoint/2010/main" val="4045604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Werden </a:t>
            </a:r>
            <a:r>
              <a:rPr lang="de-DE" b="1" dirty="0" smtClean="0"/>
              <a:t>Angaben zu weiteren Hochschulen </a:t>
            </a:r>
            <a:r>
              <a:rPr lang="de-DE" dirty="0" smtClean="0"/>
              <a:t>gemacht, sind folgende Angaben verpflichtend:</a:t>
            </a:r>
          </a:p>
          <a:p>
            <a:pPr marL="285750" indent="-285750">
              <a:buFontTx/>
              <a:buChar char="-"/>
            </a:pPr>
            <a:r>
              <a:rPr lang="de-DE" dirty="0" smtClean="0"/>
              <a:t>Hochschule</a:t>
            </a:r>
          </a:p>
          <a:p>
            <a:pPr marL="285750" indent="-285750">
              <a:buFontTx/>
              <a:buChar char="-"/>
            </a:pPr>
            <a:r>
              <a:rPr lang="de-DE" dirty="0" smtClean="0"/>
              <a:t>Form des Studiums</a:t>
            </a:r>
          </a:p>
          <a:p>
            <a:pPr marL="285750" indent="-285750">
              <a:buFontTx/>
              <a:buChar char="-"/>
            </a:pPr>
            <a:r>
              <a:rPr lang="de-DE" dirty="0" smtClean="0"/>
              <a:t>Studienabschluss</a:t>
            </a:r>
          </a:p>
          <a:p>
            <a:pPr marL="285750" indent="-285750">
              <a:buFontTx/>
              <a:buChar char="-"/>
            </a:pPr>
            <a:r>
              <a:rPr lang="de-DE" dirty="0" smtClean="0"/>
              <a:t>1. Studienfach</a:t>
            </a:r>
          </a:p>
          <a:p>
            <a:pPr marL="0" indent="0">
              <a:buFontTx/>
              <a:buNone/>
            </a:pPr>
            <a:endParaRPr lang="de-DE"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Eingaben wird beim Prüfen bzw. Absenden eine Fehlermeldung ausgegeben. Der Antrag kann nicht abgesendet werden.</a:t>
            </a: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Wird das </a:t>
            </a:r>
            <a:r>
              <a:rPr lang="de-DE" b="1" baseline="0" dirty="0" smtClean="0"/>
              <a:t>Kennzeichen „Zweithörer“</a:t>
            </a:r>
            <a:r>
              <a:rPr lang="de-DE" baseline="0" dirty="0" smtClean="0"/>
              <a:t> manuell gesetzt, ist die Eingabe einer weiteren Hochschule verpflichtend.</a:t>
            </a: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Wird das Kennzeichen „Zweithörer“ durch </a:t>
            </a:r>
            <a:r>
              <a:rPr lang="de-DE" b="1" baseline="0" dirty="0" smtClean="0"/>
              <a:t>Auswahl „Kunst“ </a:t>
            </a:r>
            <a:r>
              <a:rPr lang="de-DE" baseline="0" dirty="0" smtClean="0"/>
              <a:t>automatisch vom System vorbelegt, werden auch hier die Daten zur Kunstakademie automatisch hinterlegt.</a:t>
            </a:r>
            <a:endParaRPr lang="de-DE" dirty="0" smtClean="0"/>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34</a:t>
            </a:fld>
            <a:endParaRPr lang="de-DE"/>
          </a:p>
        </p:txBody>
      </p:sp>
    </p:spTree>
    <p:extLst>
      <p:ext uri="{BB962C8B-B14F-4D97-AF65-F5344CB8AC3E}">
        <p14:creationId xmlns:p14="http://schemas.microsoft.com/office/powerpoint/2010/main" val="3667590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Die Möglichkeit, Dokumente an den Antrag anzuhängen steht bisher nicht zur Verfügung. </a:t>
            </a:r>
            <a:endParaRPr lang="de-DE" sz="1600" dirty="0" smtClean="0">
              <a:solidFill>
                <a:schemeClr val="bg1">
                  <a:lumMod val="10000"/>
                </a:schemeClr>
              </a:solidFill>
              <a:effectLst/>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35</a:t>
            </a:fld>
            <a:endParaRPr lang="de-DE"/>
          </a:p>
        </p:txBody>
      </p:sp>
    </p:spTree>
    <p:extLst>
      <p:ext uri="{BB962C8B-B14F-4D97-AF65-F5344CB8AC3E}">
        <p14:creationId xmlns:p14="http://schemas.microsoft.com/office/powerpoint/2010/main" val="12202623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36</a:t>
            </a:fld>
            <a:endParaRPr lang="de-DE"/>
          </a:p>
        </p:txBody>
      </p:sp>
    </p:spTree>
    <p:extLst>
      <p:ext uri="{BB962C8B-B14F-4D97-AF65-F5344CB8AC3E}">
        <p14:creationId xmlns:p14="http://schemas.microsoft.com/office/powerpoint/2010/main" val="4219856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Funktion [Prüfen]</a:t>
            </a:r>
            <a:r>
              <a:rPr lang="de-DE" baseline="0" dirty="0" smtClean="0"/>
              <a:t> ist ein </a:t>
            </a:r>
            <a:r>
              <a:rPr lang="de-DE" b="1" baseline="0" dirty="0" smtClean="0"/>
              <a:t>optionaler</a:t>
            </a:r>
            <a:r>
              <a:rPr lang="de-DE" baseline="0" dirty="0" smtClean="0"/>
              <a:t> Schritt. Dieselben Prüfungen werden auch beim [Absenden] durchgeführt.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37</a:t>
            </a:fld>
            <a:endParaRPr lang="de-DE"/>
          </a:p>
        </p:txBody>
      </p:sp>
    </p:spTree>
    <p:extLst>
      <p:ext uri="{BB962C8B-B14F-4D97-AF65-F5344CB8AC3E}">
        <p14:creationId xmlns:p14="http://schemas.microsoft.com/office/powerpoint/2010/main" val="1116499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38</a:t>
            </a:fld>
            <a:endParaRPr lang="de-DE"/>
          </a:p>
        </p:txBody>
      </p:sp>
    </p:spTree>
    <p:extLst>
      <p:ext uri="{BB962C8B-B14F-4D97-AF65-F5344CB8AC3E}">
        <p14:creationId xmlns:p14="http://schemas.microsoft.com/office/powerpoint/2010/main" val="845567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Beim [Absenden] werden dieselben Prüfungen wie beim [Prüfen] ausgeführt. Liegen die Antragsdaten fehlerfrei vor, kann der Antrag abgesendet werden.</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Nach dem Absenden werden folgende Erfolgsmeldungen ausgegeben, der Antrag wechselt in den Anzeigemodus.</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39</a:t>
            </a:fld>
            <a:endParaRPr lang="de-DE"/>
          </a:p>
        </p:txBody>
      </p:sp>
    </p:spTree>
    <p:extLst>
      <p:ext uri="{BB962C8B-B14F-4D97-AF65-F5344CB8AC3E}">
        <p14:creationId xmlns:p14="http://schemas.microsoft.com/office/powerpoint/2010/main" val="4179332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Über die Studierendensuche</a:t>
            </a:r>
            <a:r>
              <a:rPr lang="de-DE" baseline="0" dirty="0" smtClean="0"/>
              <a:t> kann entweder über die Matrikelnummer oder über den Namen nach dem neu angelegten Studierenden gesucht werden. Der Studierende besitzt noch keinen Studierendenstatus, da die Entscheidung auf Immatrikulation noch nicht weiter bearbeitet wurde (i.d.R. weil die Zahlung des Semesterbeitrags noch aussteht).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1869939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Warnungen werden in einem Popup nach Klick auf [Absenden] angezeigt.</a:t>
            </a:r>
            <a:r>
              <a:rPr lang="de-DE" baseline="0" dirty="0" smtClean="0"/>
              <a:t> Ergibt sich aus den Warnungen ein weiterer Bearbeitungsbedarf am Antrag, wird die Aktion [Absenden] durch Klick auf [Abbrechen] gestoppt. Der Antrag kann weiter bearbeitet werden. </a:t>
            </a:r>
          </a:p>
          <a:p>
            <a:r>
              <a:rPr lang="de-DE" baseline="0" dirty="0" smtClean="0"/>
              <a:t>Mit Klick auf [OK] wird der Vorgang [Absenden] weiter ausgeführt, die Entscheidung wird angelegt.</a:t>
            </a:r>
          </a:p>
          <a:p>
            <a:endParaRPr lang="de-DE" baseline="0" dirty="0" smtClean="0"/>
          </a:p>
          <a:p>
            <a:r>
              <a:rPr lang="de-DE" b="1" baseline="0" dirty="0" smtClean="0"/>
              <a:t>Bitte beachten Sie: </a:t>
            </a:r>
            <a:r>
              <a:rPr lang="de-DE" baseline="0" dirty="0" smtClean="0"/>
              <a:t>Solange die Entscheidung im Status „Zu prüfen“ vorliegt, können auch im Nachgang Änderungen am Antrag vorgenommen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40</a:t>
            </a:fld>
            <a:endParaRPr lang="de-DE"/>
          </a:p>
        </p:txBody>
      </p:sp>
    </p:spTree>
    <p:extLst>
      <p:ext uri="{BB962C8B-B14F-4D97-AF65-F5344CB8AC3E}">
        <p14:creationId xmlns:p14="http://schemas.microsoft.com/office/powerpoint/2010/main" val="3485343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Jede der IDs ist systemweit eindeutig. </a:t>
            </a:r>
          </a:p>
          <a:p>
            <a:r>
              <a:rPr lang="de-DE" dirty="0" smtClean="0"/>
              <a:t>Durch Klick auf </a:t>
            </a:r>
            <a:r>
              <a:rPr lang="de-DE" b="1" dirty="0" smtClean="0"/>
              <a:t>Matrikelnummer</a:t>
            </a:r>
            <a:r>
              <a:rPr lang="de-DE" dirty="0" smtClean="0"/>
              <a:t> navigieren Sie in</a:t>
            </a:r>
            <a:r>
              <a:rPr lang="de-DE" baseline="0" dirty="0" smtClean="0"/>
              <a:t> die </a:t>
            </a:r>
            <a:r>
              <a:rPr lang="de-DE" b="1" baseline="0" dirty="0" smtClean="0"/>
              <a:t>Studentenakte</a:t>
            </a:r>
            <a:r>
              <a:rPr lang="de-DE" baseline="0" dirty="0" smtClean="0"/>
              <a:t>.</a:t>
            </a:r>
          </a:p>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Mit Klick auf die </a:t>
            </a:r>
            <a:r>
              <a:rPr lang="de-DE" sz="1600" b="1" dirty="0" smtClean="0">
                <a:solidFill>
                  <a:schemeClr val="bg1">
                    <a:lumMod val="10000"/>
                  </a:schemeClr>
                </a:solidFill>
                <a:ea typeface="Calibri" panose="020F0502020204030204" pitchFamily="34" charset="0"/>
                <a:cs typeface="Times New Roman" panose="02020603050405020304" pitchFamily="18" charset="0"/>
              </a:rPr>
              <a:t>Entscheidungs-ID</a:t>
            </a:r>
            <a:r>
              <a:rPr lang="de-DE" sz="1600" dirty="0" smtClean="0">
                <a:solidFill>
                  <a:schemeClr val="bg1">
                    <a:lumMod val="10000"/>
                  </a:schemeClr>
                </a:solidFill>
                <a:ea typeface="Calibri" panose="020F0502020204030204" pitchFamily="34" charset="0"/>
                <a:cs typeface="Times New Roman" panose="02020603050405020304" pitchFamily="18" charset="0"/>
              </a:rPr>
              <a:t> wird die </a:t>
            </a:r>
            <a:r>
              <a:rPr lang="de-DE" sz="1600" b="1" dirty="0" smtClean="0">
                <a:solidFill>
                  <a:schemeClr val="bg1">
                    <a:lumMod val="10000"/>
                  </a:schemeClr>
                </a:solidFill>
                <a:ea typeface="Calibri" panose="020F0502020204030204" pitchFamily="34" charset="0"/>
                <a:cs typeface="Times New Roman" panose="02020603050405020304" pitchFamily="18" charset="0"/>
              </a:rPr>
              <a:t>Entscheidungsbearbeitung</a:t>
            </a:r>
            <a:r>
              <a:rPr lang="de-DE" sz="1600" dirty="0" smtClean="0">
                <a:solidFill>
                  <a:schemeClr val="bg1">
                    <a:lumMod val="10000"/>
                  </a:schemeClr>
                </a:solidFill>
                <a:ea typeface="Calibri" panose="020F0502020204030204" pitchFamily="34" charset="0"/>
                <a:cs typeface="Times New Roman" panose="02020603050405020304" pitchFamily="18" charset="0"/>
              </a:rPr>
              <a:t> geöffnet.</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41</a:t>
            </a:fld>
            <a:endParaRPr lang="de-DE"/>
          </a:p>
        </p:txBody>
      </p:sp>
    </p:spTree>
    <p:extLst>
      <p:ext uri="{BB962C8B-B14F-4D97-AF65-F5344CB8AC3E}">
        <p14:creationId xmlns:p14="http://schemas.microsoft.com/office/powerpoint/2010/main" val="3534101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Durch erfolgreiches Absenden des Antrags werden im System automatisierte Folgeprozesse angestoßen. </a:t>
            </a:r>
          </a:p>
          <a:p>
            <a:pPr marL="285750" indent="-285750">
              <a:buFontTx/>
              <a:buChar char="-"/>
            </a:pPr>
            <a:r>
              <a:rPr lang="de-DE" dirty="0" smtClean="0"/>
              <a:t>Der angelegte Antrag wird in MyRequest (so</a:t>
            </a:r>
            <a:r>
              <a:rPr lang="de-DE" baseline="0" dirty="0" smtClean="0"/>
              <a:t> nennen sich die SelfServices) </a:t>
            </a:r>
            <a:r>
              <a:rPr lang="de-DE" dirty="0" smtClean="0"/>
              <a:t>verlinkt und steht in den </a:t>
            </a:r>
            <a:r>
              <a:rPr lang="de-DE" dirty="0" err="1" smtClean="0"/>
              <a:t>Selfservices</a:t>
            </a:r>
            <a:r>
              <a:rPr lang="de-DE" baseline="0" dirty="0" smtClean="0"/>
              <a:t> zur Verfügung</a:t>
            </a:r>
          </a:p>
          <a:p>
            <a:pPr marL="285750" indent="-285750">
              <a:buFontTx/>
              <a:buChar char="-"/>
            </a:pPr>
            <a:r>
              <a:rPr lang="de-DE" baseline="0" dirty="0" smtClean="0"/>
              <a:t>Die Gebühren werden berechnet</a:t>
            </a:r>
          </a:p>
          <a:p>
            <a:pPr marL="285750" indent="-285750">
              <a:buFontTx/>
              <a:buChar char="-"/>
            </a:pPr>
            <a:r>
              <a:rPr lang="de-DE" baseline="0" dirty="0" smtClean="0"/>
              <a:t>Die zugehörige Entscheidung wird angelegt</a:t>
            </a:r>
          </a:p>
          <a:p>
            <a:pPr marL="285750" indent="-285750">
              <a:buFontTx/>
              <a:buChar char="-"/>
            </a:pPr>
            <a:r>
              <a:rPr lang="de-DE" baseline="0" dirty="0" smtClean="0"/>
              <a:t>Die HZB wird angelegt und kann in der Studentenakte eingesehen werden</a:t>
            </a:r>
          </a:p>
          <a:p>
            <a:pPr marL="285750" indent="-285750">
              <a:buFontTx/>
              <a:buChar char="-"/>
            </a:pPr>
            <a:r>
              <a:rPr lang="de-DE" baseline="0" dirty="0" smtClean="0"/>
              <a:t>Die Krankenversicherung wird angelegt und kann in der Studentenakte eingesehen werden</a:t>
            </a:r>
          </a:p>
          <a:p>
            <a:pPr marL="285750" indent="-285750">
              <a:buFontTx/>
              <a:buChar char="-"/>
            </a:pPr>
            <a:r>
              <a:rPr lang="de-DE" baseline="0" dirty="0" smtClean="0"/>
              <a:t>Der Studierende wird im System angelegt und erhält eine eindeutige Matrikelnummer</a:t>
            </a:r>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42</a:t>
            </a:fld>
            <a:endParaRPr lang="de-DE"/>
          </a:p>
        </p:txBody>
      </p:sp>
    </p:spTree>
    <p:extLst>
      <p:ext uri="{BB962C8B-B14F-4D97-AF65-F5344CB8AC3E}">
        <p14:creationId xmlns:p14="http://schemas.microsoft.com/office/powerpoint/2010/main" val="1225780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43</a:t>
            </a:fld>
            <a:endParaRPr lang="de-DE"/>
          </a:p>
        </p:txBody>
      </p:sp>
    </p:spTree>
    <p:extLst>
      <p:ext uri="{BB962C8B-B14F-4D97-AF65-F5344CB8AC3E}">
        <p14:creationId xmlns:p14="http://schemas.microsoft.com/office/powerpoint/2010/main" val="672374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Basis der </a:t>
            </a:r>
            <a:r>
              <a:rPr lang="de-DE" b="1" dirty="0" smtClean="0"/>
              <a:t>Dublettenprüfung</a:t>
            </a:r>
            <a:r>
              <a:rPr lang="de-DE" dirty="0" smtClean="0"/>
              <a:t> sind die Angaben zu </a:t>
            </a:r>
            <a:r>
              <a:rPr lang="de-DE" b="1" dirty="0" smtClean="0"/>
              <a:t>Nachname</a:t>
            </a:r>
            <a:r>
              <a:rPr lang="de-DE" dirty="0" smtClean="0"/>
              <a:t>, </a:t>
            </a:r>
            <a:r>
              <a:rPr lang="de-DE" b="1" dirty="0" smtClean="0"/>
              <a:t>Vorname</a:t>
            </a:r>
            <a:r>
              <a:rPr lang="de-DE" dirty="0" smtClean="0"/>
              <a:t> und </a:t>
            </a:r>
            <a:r>
              <a:rPr lang="de-DE" b="1" dirty="0" smtClean="0"/>
              <a:t>Geburtsdatum</a:t>
            </a:r>
            <a:r>
              <a:rPr lang="de-DE" dirty="0" smtClean="0"/>
              <a:t>. Alle drei Attribute müssen übereinstimmen, um eine Dublettenwarnung auszulösen. Weitere Kriterien werden nicht in die Prüfung mit einbezogen.</a:t>
            </a:r>
          </a:p>
          <a:p>
            <a:endParaRPr lang="de-DE" dirty="0" smtClean="0"/>
          </a:p>
          <a:p>
            <a:r>
              <a:rPr lang="de-DE" dirty="0" smtClean="0"/>
              <a:t>In der Dublettenbearbeitung werden aber alle Datenkonflikte angezeigt. </a:t>
            </a:r>
          </a:p>
          <a:p>
            <a:endParaRPr lang="de-DE" dirty="0" smtClean="0"/>
          </a:p>
          <a:p>
            <a:r>
              <a:rPr lang="de-DE" dirty="0" smtClean="0"/>
              <a:t>Als Datenkonflikt wird eine Abweichung zwischen dem Datensatz des bestehenden Studierenden und dem Bewerber</a:t>
            </a:r>
            <a:r>
              <a:rPr lang="de-DE" baseline="0" dirty="0" smtClean="0"/>
              <a:t>datensatz bezeichnet.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44</a:t>
            </a:fld>
            <a:endParaRPr lang="de-DE"/>
          </a:p>
        </p:txBody>
      </p:sp>
    </p:spTree>
    <p:extLst>
      <p:ext uri="{BB962C8B-B14F-4D97-AF65-F5344CB8AC3E}">
        <p14:creationId xmlns:p14="http://schemas.microsoft.com/office/powerpoint/2010/main" val="3663148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Funktion [Dubletten anzeigen] steht nur zur Verfügung, wenn beim Anlegen eine mögliche Dublette erkannt wird. </a:t>
            </a:r>
          </a:p>
          <a:p>
            <a:endParaRPr lang="de-DE" dirty="0" smtClean="0"/>
          </a:p>
          <a:p>
            <a:r>
              <a:rPr lang="de-DE" dirty="0" smtClean="0"/>
              <a:t>Ohne</a:t>
            </a:r>
            <a:r>
              <a:rPr lang="de-DE" baseline="0" dirty="0" smtClean="0"/>
              <a:t> vorher die Dubletten geklärt zu haben, wird keine Entscheidung angelegt. </a:t>
            </a:r>
          </a:p>
          <a:p>
            <a:endParaRPr lang="de-DE" baseline="0" dirty="0" smtClean="0"/>
          </a:p>
          <a:p>
            <a:r>
              <a:rPr lang="de-DE" baseline="0" dirty="0" smtClean="0"/>
              <a:t>Der Antrag wird aber bereits jetzt im System gespeichert, erhält eine eindeutige ID und kann über die Antragssuche aufgerufen werden (wenn die Dublettenklärung erst zu einem späteren Zeitpunkt erfolgen soll).</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45</a:t>
            </a:fld>
            <a:endParaRPr lang="de-DE"/>
          </a:p>
        </p:txBody>
      </p:sp>
    </p:spTree>
    <p:extLst>
      <p:ext uri="{BB962C8B-B14F-4D97-AF65-F5344CB8AC3E}">
        <p14:creationId xmlns:p14="http://schemas.microsoft.com/office/powerpoint/2010/main" val="1136844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In der Dublettenbearbeitung werden alle Datenkonflikte angezeigt. Als Datenkonflikt wird eine Abweichung zwischen dem Datensatz des bestehenden Studierenden und dem Bewerber</a:t>
            </a:r>
            <a:r>
              <a:rPr lang="de-DE" baseline="0" dirty="0" smtClean="0"/>
              <a:t>datensatz bezeichnet. Die Datenkonflikte werden je Antragskomponente dargestellt:</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Angaben zur Person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Anschrift und Kommunikation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Krankenkasse</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Hochschulzugangsberechtigung</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46</a:t>
            </a:fld>
            <a:endParaRPr lang="de-DE"/>
          </a:p>
        </p:txBody>
      </p:sp>
    </p:spTree>
    <p:extLst>
      <p:ext uri="{BB962C8B-B14F-4D97-AF65-F5344CB8AC3E}">
        <p14:creationId xmlns:p14="http://schemas.microsoft.com/office/powerpoint/2010/main" val="33374842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1" dirty="0" smtClean="0"/>
              <a:t>Anzeige abweichender Daten </a:t>
            </a:r>
            <a:r>
              <a:rPr lang="de-DE" dirty="0" smtClean="0"/>
              <a:t>in den gewählten Bereichen (Auswahl: Liste links, hier: Angaben zur Person, Anschrift und Kommunikation und Hochschulzugangsberechtigung):</a:t>
            </a:r>
          </a:p>
          <a:p>
            <a:r>
              <a:rPr lang="de-DE" dirty="0" smtClean="0"/>
              <a:t>Übereinstimmende Daten werden in grauer Schrift angezeigt, die Abweichungen sind in schwarz dargestellt. </a:t>
            </a:r>
          </a:p>
          <a:p>
            <a:endParaRPr lang="de-DE" dirty="0" smtClean="0"/>
          </a:p>
          <a:p>
            <a:r>
              <a:rPr lang="de-DE" b="1" dirty="0" smtClean="0"/>
              <a:t>Optionen zur Weiterverarbeitung</a:t>
            </a:r>
            <a:r>
              <a:rPr lang="de-DE" dirty="0" smtClean="0"/>
              <a:t>:</a:t>
            </a:r>
          </a:p>
          <a:p>
            <a:r>
              <a:rPr lang="de-DE" dirty="0" smtClean="0"/>
              <a:t>Nach Prüfung der Daten kann entweder der</a:t>
            </a:r>
            <a:r>
              <a:rPr lang="de-DE" baseline="0" dirty="0" smtClean="0"/>
              <a:t> bereits bestehende Stammdatensatz überschrieben werden ([Stammdaten überschreiben]) oder aber es können die Antragsdaten überschrieben werden ([Antragsdaten überschreiben]).</a:t>
            </a:r>
          </a:p>
          <a:p>
            <a:r>
              <a:rPr lang="de-DE" baseline="0" dirty="0" smtClean="0"/>
              <a:t>Soll weder noch durchgeführt werden, kann das Fenster mit [Schließen] wieder geschossen werden und die Daten aus dem nächsten Bereich (Anschrift und Kommunikation) verglichen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47</a:t>
            </a:fld>
            <a:endParaRPr lang="de-DE"/>
          </a:p>
        </p:txBody>
      </p:sp>
    </p:spTree>
    <p:extLst>
      <p:ext uri="{BB962C8B-B14F-4D97-AF65-F5344CB8AC3E}">
        <p14:creationId xmlns:p14="http://schemas.microsoft.com/office/powerpoint/2010/main" val="36980488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Im Bereich „</a:t>
            </a:r>
            <a:r>
              <a:rPr lang="de-DE" b="1" dirty="0" smtClean="0"/>
              <a:t>Hochschulzugangsberechtigung</a:t>
            </a:r>
            <a:r>
              <a:rPr lang="de-DE" dirty="0" smtClean="0"/>
              <a:t>“ besteht als weitere Option die Möglichkeit, einen neuen Datensatz anzulegen ([</a:t>
            </a:r>
            <a:r>
              <a:rPr lang="de-DE" b="1" dirty="0" smtClean="0"/>
              <a:t>Neu anlegen</a:t>
            </a:r>
            <a:r>
              <a:rPr lang="de-DE" dirty="0" smtClean="0"/>
              <a:t>]). Die bereits hinterlegte HZB wird in diesem Fall nicht überschrieben,</a:t>
            </a:r>
            <a:r>
              <a:rPr lang="de-DE" baseline="0" dirty="0" smtClean="0"/>
              <a:t> sondern um einen weiteren, aktuelleren Eintrag ergänzt.</a:t>
            </a:r>
          </a:p>
          <a:p>
            <a:endParaRPr lang="de-DE" baseline="0" dirty="0" smtClean="0"/>
          </a:p>
          <a:p>
            <a:r>
              <a:rPr lang="de-DE" baseline="0" dirty="0" smtClean="0"/>
              <a:t>Die bereits bekannten Optionen bestehen aber weiterhin ([Stammdaten überschreiben], [Antragsdaten überschreiben] oder [Schließen] des Fensters).</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48</a:t>
            </a:fld>
            <a:endParaRPr lang="de-DE"/>
          </a:p>
        </p:txBody>
      </p:sp>
    </p:spTree>
    <p:extLst>
      <p:ext uri="{BB962C8B-B14F-4D97-AF65-F5344CB8AC3E}">
        <p14:creationId xmlns:p14="http://schemas.microsoft.com/office/powerpoint/2010/main" val="26278432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Entscheidung, die je Datenkonflikt getroffen wurde (Überschreiben der Antragsdaten, Überschreiben der Studierendendaten, neu anlegen für HZB) wird in der Spalte „Konfliktlösung“ angezeigt.</a:t>
            </a:r>
            <a:r>
              <a:rPr lang="de-DE" baseline="0" dirty="0" smtClean="0"/>
              <a:t> </a:t>
            </a:r>
          </a:p>
          <a:p>
            <a:r>
              <a:rPr lang="de-DE" baseline="0" dirty="0" smtClean="0"/>
              <a:t>Nur wenn Daten geändert wurden, ist die Funktion [</a:t>
            </a:r>
            <a:r>
              <a:rPr lang="de-DE" b="1" baseline="0" dirty="0" smtClean="0"/>
              <a:t>Verknüpfen mit ausgewählten Studierenden</a:t>
            </a:r>
            <a:r>
              <a:rPr lang="de-DE" baseline="0" dirty="0" smtClean="0"/>
              <a:t>] aktiv.</a:t>
            </a:r>
          </a:p>
          <a:p>
            <a:endParaRPr lang="de-DE" baseline="0" dirty="0" smtClean="0"/>
          </a:p>
          <a:p>
            <a:r>
              <a:rPr lang="de-DE" baseline="0" dirty="0" smtClean="0"/>
              <a:t>Wird diese Funktion angestoßen, wird kein neuer Studierender im System angelegt. Der Antrag wird dem in der oberen Tabelle selektierten Studierenden zugeordnet. Je nach fallbezogener Entscheidung im Rahmen der Konfliktlösung werden entweder die Antragsdaten oder die Studierendenstammdaten geändert.</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49</a:t>
            </a:fld>
            <a:endParaRPr lang="de-DE"/>
          </a:p>
        </p:txBody>
      </p:sp>
    </p:spTree>
    <p:extLst>
      <p:ext uri="{BB962C8B-B14F-4D97-AF65-F5344CB8AC3E}">
        <p14:creationId xmlns:p14="http://schemas.microsoft.com/office/powerpoint/2010/main" val="2408758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Durch Klick auf die Matrikelnummer öffnet sich die „Übersicht Anträge und Entscheidungen“. Der Antrag auf Immatrikulation liegt vor, die zugehörige Entscheidung wurde ebenfalls angelegt. Die Entscheidung befindet sich im Status „Vorläufig ausgeschlossen“, weil z. B. die Semesterbeiträge noch nicht bezahlt wurden.</a:t>
            </a:r>
          </a:p>
          <a:p>
            <a:r>
              <a:rPr lang="de-DE" dirty="0" smtClean="0"/>
              <a:t> </a:t>
            </a:r>
          </a:p>
          <a:p>
            <a:r>
              <a:rPr lang="de-DE" dirty="0" smtClean="0"/>
              <a:t>Die Entscheidungen,</a:t>
            </a:r>
            <a:r>
              <a:rPr lang="de-DE" baseline="0" dirty="0" smtClean="0"/>
              <a:t> die zu manuellen Anträgen generiert werden, liegen im Status „zu prüfen“ vor (s. Kapitel 5 – Ergebnis).</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14261330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Kommen</a:t>
            </a:r>
            <a:r>
              <a:rPr lang="de-DE" baseline="0" dirty="0" smtClean="0"/>
              <a:t> Sie beim Vergleich der vorgeschlagenen Dubletten zu dem Ergebnis, dass es sich um einen neuen Bewerber handelt, führen Sie die Funktion [</a:t>
            </a:r>
            <a:r>
              <a:rPr lang="de-DE" b="1" baseline="0" dirty="0" smtClean="0"/>
              <a:t>Neuen Studierenden anlegen</a:t>
            </a:r>
            <a:r>
              <a:rPr lang="de-DE" baseline="0" dirty="0" smtClean="0"/>
              <a:t>] aus.</a:t>
            </a:r>
          </a:p>
          <a:p>
            <a:endParaRPr lang="de-DE" baseline="0" dirty="0" smtClean="0"/>
          </a:p>
          <a:p>
            <a:r>
              <a:rPr lang="de-DE" baseline="0" dirty="0" smtClean="0"/>
              <a:t>Der Antrag wird im Originalzustand beibehalten und ein neuer Studierendendatensatz wird angelegt. Studierender und Antrag werden miteinander verknüpft.</a:t>
            </a:r>
          </a:p>
          <a:p>
            <a:endParaRPr lang="de-DE" b="1" dirty="0" smtClean="0"/>
          </a:p>
          <a:p>
            <a:r>
              <a:rPr lang="de-DE" b="1" dirty="0" smtClean="0"/>
              <a:t>Bitte beachten Sie</a:t>
            </a:r>
            <a:r>
              <a:rPr lang="de-DE" dirty="0" smtClean="0"/>
              <a:t>:</a:t>
            </a:r>
            <a:r>
              <a:rPr lang="de-DE" baseline="0" dirty="0" smtClean="0"/>
              <a:t> Entscheidungen zur Konfliktlösung (Antrags- oder Stammdaten überschreiben bzw. HZB neu anlegen) werden verworfen, sobald ein neuer Studierender angelegt wird.</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50</a:t>
            </a:fld>
            <a:endParaRPr lang="de-DE"/>
          </a:p>
        </p:txBody>
      </p:sp>
    </p:spTree>
    <p:extLst>
      <p:ext uri="{BB962C8B-B14F-4D97-AF65-F5344CB8AC3E}">
        <p14:creationId xmlns:p14="http://schemas.microsoft.com/office/powerpoint/2010/main" val="16609126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Nachdem entweder ein neuer Studierender</a:t>
            </a:r>
            <a:r>
              <a:rPr lang="de-DE" baseline="0" dirty="0" smtClean="0"/>
              <a:t> angelegt oder der Antrag mit einem bestehenden Studierenden verknüpft wurde, schließt sich das Popup automatisch. </a:t>
            </a:r>
          </a:p>
          <a:p>
            <a:endParaRPr lang="de-DE" baseline="0" dirty="0" smtClean="0"/>
          </a:p>
          <a:p>
            <a:r>
              <a:rPr lang="de-DE" baseline="0" dirty="0" smtClean="0"/>
              <a:t>Sie befinden sich im Antrag. Je nach Entscheidung wurden</a:t>
            </a:r>
            <a:r>
              <a:rPr lang="de-DE" dirty="0" smtClean="0"/>
              <a:t> die Daten </a:t>
            </a:r>
            <a:r>
              <a:rPr lang="de-DE" baseline="0" dirty="0" smtClean="0"/>
              <a:t>angepasst. Der Antrag kann jetzt abgesendet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51</a:t>
            </a:fld>
            <a:endParaRPr lang="de-DE"/>
          </a:p>
        </p:txBody>
      </p:sp>
    </p:spTree>
    <p:extLst>
      <p:ext uri="{BB962C8B-B14F-4D97-AF65-F5344CB8AC3E}">
        <p14:creationId xmlns:p14="http://schemas.microsoft.com/office/powerpoint/2010/main" val="2297209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52</a:t>
            </a:fld>
            <a:endParaRPr lang="de-DE"/>
          </a:p>
        </p:txBody>
      </p:sp>
    </p:spTree>
    <p:extLst>
      <p:ext uri="{BB962C8B-B14F-4D97-AF65-F5344CB8AC3E}">
        <p14:creationId xmlns:p14="http://schemas.microsoft.com/office/powerpoint/2010/main" val="18460377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53</a:t>
            </a:fld>
            <a:endParaRPr lang="de-DE"/>
          </a:p>
        </p:txBody>
      </p:sp>
    </p:spTree>
    <p:extLst>
      <p:ext uri="{BB962C8B-B14F-4D97-AF65-F5344CB8AC3E}">
        <p14:creationId xmlns:p14="http://schemas.microsoft.com/office/powerpoint/2010/main" val="10939277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Antragsnummer</a:t>
            </a:r>
            <a:r>
              <a:rPr lang="de-DE" baseline="0" dirty="0" smtClean="0"/>
              <a:t> kann markiert und mit Strg + C kopiert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54</a:t>
            </a:fld>
            <a:endParaRPr lang="de-DE"/>
          </a:p>
        </p:txBody>
      </p:sp>
    </p:spTree>
    <p:extLst>
      <p:ext uri="{BB962C8B-B14F-4D97-AF65-F5344CB8AC3E}">
        <p14:creationId xmlns:p14="http://schemas.microsoft.com/office/powerpoint/2010/main" val="36147055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Unabhängig davon, ob die Dublettenklärungsfälle aus</a:t>
            </a:r>
            <a:r>
              <a:rPr lang="de-DE" baseline="0" dirty="0" smtClean="0"/>
              <a:t> der Anlieferung aus Immatrix kommen oder auf Basis von manuell angelegten Anträgen entstehen, finden Sie die Dubletten in der </a:t>
            </a:r>
            <a:r>
              <a:rPr lang="de-DE" b="1" baseline="0" dirty="0" smtClean="0"/>
              <a:t>Antragssuche</a:t>
            </a:r>
            <a:r>
              <a:rPr lang="de-DE" baseline="0" dirty="0" smtClean="0"/>
              <a:t>. </a:t>
            </a:r>
          </a:p>
          <a:p>
            <a:r>
              <a:rPr lang="de-DE" baseline="0" dirty="0" smtClean="0"/>
              <a:t>Antragstyp:	Antrag Immatrikulation</a:t>
            </a:r>
          </a:p>
          <a:p>
            <a:r>
              <a:rPr lang="de-DE" baseline="0" dirty="0" smtClean="0"/>
              <a:t>Nur Anträge ohne Entscheidungen: </a:t>
            </a:r>
            <a:r>
              <a:rPr lang="de-DE" b="0" baseline="0" dirty="0" smtClean="0"/>
              <a:t>Haken setzen</a:t>
            </a:r>
          </a:p>
        </p:txBody>
      </p:sp>
      <p:sp>
        <p:nvSpPr>
          <p:cNvPr id="4" name="Foliennummernplatzhalter 3"/>
          <p:cNvSpPr>
            <a:spLocks noGrp="1"/>
          </p:cNvSpPr>
          <p:nvPr>
            <p:ph type="sldNum" sz="quarter" idx="10"/>
          </p:nvPr>
        </p:nvSpPr>
        <p:spPr/>
        <p:txBody>
          <a:bodyPr/>
          <a:lstStyle/>
          <a:p>
            <a:fld id="{AD6B551E-9F22-4B6E-924D-4DC3CE728678}" type="slidenum">
              <a:rPr lang="de-DE" smtClean="0"/>
              <a:t>55</a:t>
            </a:fld>
            <a:endParaRPr lang="de-DE"/>
          </a:p>
        </p:txBody>
      </p:sp>
    </p:spTree>
    <p:extLst>
      <p:ext uri="{BB962C8B-B14F-4D97-AF65-F5344CB8AC3E}">
        <p14:creationId xmlns:p14="http://schemas.microsoft.com/office/powerpoint/2010/main" val="9531279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56</a:t>
            </a:fld>
            <a:endParaRPr lang="de-DE"/>
          </a:p>
        </p:txBody>
      </p:sp>
    </p:spTree>
    <p:extLst>
      <p:ext uri="{BB962C8B-B14F-4D97-AF65-F5344CB8AC3E}">
        <p14:creationId xmlns:p14="http://schemas.microsoft.com/office/powerpoint/2010/main" val="39172710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57</a:t>
            </a:fld>
            <a:endParaRPr lang="de-DE"/>
          </a:p>
        </p:txBody>
      </p:sp>
    </p:spTree>
    <p:extLst>
      <p:ext uri="{BB962C8B-B14F-4D97-AF65-F5344CB8AC3E}">
        <p14:creationId xmlns:p14="http://schemas.microsoft.com/office/powerpoint/2010/main" val="3148983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58</a:t>
            </a:fld>
            <a:endParaRPr lang="de-DE"/>
          </a:p>
        </p:txBody>
      </p:sp>
    </p:spTree>
    <p:extLst>
      <p:ext uri="{BB962C8B-B14F-4D97-AF65-F5344CB8AC3E}">
        <p14:creationId xmlns:p14="http://schemas.microsoft.com/office/powerpoint/2010/main" val="40014629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59</a:t>
            </a:fld>
            <a:endParaRPr lang="de-DE"/>
          </a:p>
        </p:txBody>
      </p:sp>
    </p:spTree>
    <p:extLst>
      <p:ext uri="{BB962C8B-B14F-4D97-AF65-F5344CB8AC3E}">
        <p14:creationId xmlns:p14="http://schemas.microsoft.com/office/powerpoint/2010/main" val="99975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Sie können alternativ auch über die Antragssuche den angelegten Antrag bzw. die zugehörige</a:t>
            </a:r>
            <a:r>
              <a:rPr lang="de-DE" baseline="0" dirty="0" smtClean="0"/>
              <a:t> Entscheidung aufrufen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a:p>
        </p:txBody>
      </p:sp>
    </p:spTree>
    <p:extLst>
      <p:ext uri="{BB962C8B-B14F-4D97-AF65-F5344CB8AC3E}">
        <p14:creationId xmlns:p14="http://schemas.microsoft.com/office/powerpoint/2010/main" val="9765859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60</a:t>
            </a:fld>
            <a:endParaRPr lang="de-DE"/>
          </a:p>
        </p:txBody>
      </p:sp>
    </p:spTree>
    <p:extLst>
      <p:ext uri="{BB962C8B-B14F-4D97-AF65-F5344CB8AC3E}">
        <p14:creationId xmlns:p14="http://schemas.microsoft.com/office/powerpoint/2010/main" val="5432044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61</a:t>
            </a:fld>
            <a:endParaRPr lang="de-DE"/>
          </a:p>
        </p:txBody>
      </p:sp>
    </p:spTree>
    <p:extLst>
      <p:ext uri="{BB962C8B-B14F-4D97-AF65-F5344CB8AC3E}">
        <p14:creationId xmlns:p14="http://schemas.microsoft.com/office/powerpoint/2010/main" val="34465505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62</a:t>
            </a:fld>
            <a:endParaRPr lang="de-DE"/>
          </a:p>
        </p:txBody>
      </p:sp>
    </p:spTree>
    <p:extLst>
      <p:ext uri="{BB962C8B-B14F-4D97-AF65-F5344CB8AC3E}">
        <p14:creationId xmlns:p14="http://schemas.microsoft.com/office/powerpoint/2010/main" val="6207546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63</a:t>
            </a:fld>
            <a:endParaRPr lang="de-DE"/>
          </a:p>
        </p:txBody>
      </p:sp>
    </p:spTree>
    <p:extLst>
      <p:ext uri="{BB962C8B-B14F-4D97-AF65-F5344CB8AC3E}">
        <p14:creationId xmlns:p14="http://schemas.microsoft.com/office/powerpoint/2010/main" val="4006830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64</a:t>
            </a:fld>
            <a:endParaRPr lang="de-DE"/>
          </a:p>
        </p:txBody>
      </p:sp>
    </p:spTree>
    <p:extLst>
      <p:ext uri="{BB962C8B-B14F-4D97-AF65-F5344CB8AC3E}">
        <p14:creationId xmlns:p14="http://schemas.microsoft.com/office/powerpoint/2010/main" val="35202559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65</a:t>
            </a:fld>
            <a:endParaRPr lang="de-DE"/>
          </a:p>
        </p:txBody>
      </p:sp>
    </p:spTree>
    <p:extLst>
      <p:ext uri="{BB962C8B-B14F-4D97-AF65-F5344CB8AC3E}">
        <p14:creationId xmlns:p14="http://schemas.microsoft.com/office/powerpoint/2010/main" val="35709493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66</a:t>
            </a:fld>
            <a:endParaRPr lang="de-DE"/>
          </a:p>
        </p:txBody>
      </p:sp>
    </p:spTree>
    <p:extLst>
      <p:ext uri="{BB962C8B-B14F-4D97-AF65-F5344CB8AC3E}">
        <p14:creationId xmlns:p14="http://schemas.microsoft.com/office/powerpoint/2010/main" val="31789871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67</a:t>
            </a:fld>
            <a:endParaRPr lang="de-DE"/>
          </a:p>
        </p:txBody>
      </p:sp>
    </p:spTree>
    <p:extLst>
      <p:ext uri="{BB962C8B-B14F-4D97-AF65-F5344CB8AC3E}">
        <p14:creationId xmlns:p14="http://schemas.microsoft.com/office/powerpoint/2010/main" val="7382164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685800" y="4400549"/>
            <a:ext cx="5486400" cy="4284664"/>
          </a:xfrm>
        </p:spPr>
        <p:txBody>
          <a:bodyPr/>
          <a:lstStyle/>
          <a:p>
            <a:r>
              <a:rPr lang="de-DE" sz="1400" b="1" dirty="0" smtClean="0"/>
              <a:t>Lösung 1: </a:t>
            </a:r>
          </a:p>
          <a:p>
            <a:r>
              <a:rPr lang="de-DE" sz="1400" dirty="0" smtClean="0"/>
              <a:t>Aufruf der Studierendensuche: [Neue/n Bewerber/in registrieren], Verfahren „SoSe18“ wählen, Abschluss „Gaststudium“ auswählen, Studienfach aus Dropdown-Liste wählen. Alle mit * gekennzeichneten Angaben ergänzen, bei HZB-Land „Deutschland“ auch den Kreis angeben! Im Bereich Krankenkasse ist „Kein Nachweis erforderlich“ vorbelegt. [Absenden]</a:t>
            </a:r>
          </a:p>
          <a:p>
            <a:r>
              <a:rPr lang="de-DE" sz="1400" b="1" dirty="0" smtClean="0"/>
              <a:t>Hinweis: Bitte notieren Sie sich Namen, Vornamen und Geburtsdatum des Bewerbers</a:t>
            </a:r>
          </a:p>
          <a:p>
            <a:endParaRPr lang="de-DE" sz="1400" dirty="0" smtClean="0"/>
          </a:p>
          <a:p>
            <a:r>
              <a:rPr lang="de-DE" sz="1400" b="1" dirty="0" smtClean="0"/>
              <a:t>Lösung 2</a:t>
            </a:r>
            <a:r>
              <a:rPr lang="de-DE" sz="1400" dirty="0" smtClean="0"/>
              <a:t>:</a:t>
            </a:r>
          </a:p>
          <a:p>
            <a:r>
              <a:rPr lang="de-DE" sz="1400" dirty="0" smtClean="0"/>
              <a:t>[Neue/n </a:t>
            </a:r>
            <a:r>
              <a:rPr lang="de-DE" sz="1400" dirty="0"/>
              <a:t>Bewerber/in registrieren</a:t>
            </a:r>
            <a:r>
              <a:rPr lang="de-DE" sz="1400" dirty="0" smtClean="0"/>
              <a:t>], </a:t>
            </a:r>
            <a:r>
              <a:rPr lang="de-DE" sz="1400" dirty="0"/>
              <a:t>Verfahren </a:t>
            </a:r>
            <a:r>
              <a:rPr lang="de-DE" sz="1400" dirty="0" smtClean="0"/>
              <a:t>„SoSe18“ </a:t>
            </a:r>
            <a:r>
              <a:rPr lang="de-DE" sz="1400" dirty="0"/>
              <a:t>wählen, Abschluss </a:t>
            </a:r>
            <a:r>
              <a:rPr lang="de-DE" sz="1400" dirty="0" smtClean="0"/>
              <a:t>„Zwei-Fach-Bachelor</a:t>
            </a:r>
            <a:r>
              <a:rPr lang="de-DE" sz="1400" dirty="0"/>
              <a:t>“ wählen: </a:t>
            </a:r>
            <a:r>
              <a:rPr lang="de-DE" sz="1400" dirty="0" smtClean="0"/>
              <a:t>Studienfach 1: „B.A. Anglistik/Amerikanistik“ (o.a.), </a:t>
            </a:r>
            <a:r>
              <a:rPr lang="de-DE" sz="1400" dirty="0"/>
              <a:t>Studienfach </a:t>
            </a:r>
            <a:r>
              <a:rPr lang="de-DE" sz="1400" dirty="0" smtClean="0"/>
              <a:t>2: „B.A</a:t>
            </a:r>
            <a:r>
              <a:rPr lang="de-DE" sz="1400" dirty="0"/>
              <a:t>. Kunst (Kunstakademie</a:t>
            </a:r>
            <a:r>
              <a:rPr lang="de-DE" sz="1400" dirty="0" smtClean="0"/>
              <a:t>)“, Kennzeichen „Zweithörer“ wird automatisch </a:t>
            </a:r>
            <a:r>
              <a:rPr lang="de-DE" sz="1400" dirty="0"/>
              <a:t>gesetzt. Alle mit * gekennzeichneten Angaben ergänzen, bei HZB-Land „Deutschland“ auch den Kreis angeben! Im Bereich Krankenkasse ist </a:t>
            </a:r>
            <a:r>
              <a:rPr lang="de-DE" sz="1400" dirty="0" smtClean="0"/>
              <a:t>„Kein </a:t>
            </a:r>
            <a:r>
              <a:rPr lang="de-DE" sz="1400" dirty="0"/>
              <a:t>Nachweis erforderlich“ vorbelegt. </a:t>
            </a:r>
            <a:r>
              <a:rPr lang="de-DE" sz="1400" dirty="0" smtClean="0"/>
              <a:t>Im Bereich „Weitere </a:t>
            </a:r>
            <a:r>
              <a:rPr lang="de-DE" sz="1400" dirty="0"/>
              <a:t>Hochschule</a:t>
            </a:r>
            <a:r>
              <a:rPr lang="de-DE" sz="1400" dirty="0" smtClean="0"/>
              <a:t>“ sind die Angaben zur Kunstakademie Münster vorbelegt. </a:t>
            </a:r>
            <a:r>
              <a:rPr lang="de-DE" sz="1400" dirty="0"/>
              <a:t>[Absenden]</a:t>
            </a:r>
          </a:p>
          <a:p>
            <a:endParaRPr lang="de-DE" sz="1400" dirty="0"/>
          </a:p>
        </p:txBody>
      </p:sp>
      <p:sp>
        <p:nvSpPr>
          <p:cNvPr id="4" name="Foliennummernplatzhalter 3"/>
          <p:cNvSpPr>
            <a:spLocks noGrp="1"/>
          </p:cNvSpPr>
          <p:nvPr>
            <p:ph type="sldNum" sz="quarter" idx="10"/>
          </p:nvPr>
        </p:nvSpPr>
        <p:spPr/>
        <p:txBody>
          <a:bodyPr/>
          <a:lstStyle/>
          <a:p>
            <a:fld id="{AD6B551E-9F22-4B6E-924D-4DC3CE728678}" type="slidenum">
              <a:rPr lang="de-DE" smtClean="0"/>
              <a:t>68</a:t>
            </a:fld>
            <a:endParaRPr lang="de-DE"/>
          </a:p>
        </p:txBody>
      </p:sp>
    </p:spTree>
    <p:extLst>
      <p:ext uri="{BB962C8B-B14F-4D97-AF65-F5344CB8AC3E}">
        <p14:creationId xmlns:p14="http://schemas.microsoft.com/office/powerpoint/2010/main" val="27686222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400" b="1" dirty="0" smtClean="0"/>
              <a:t>Lösung 3:</a:t>
            </a:r>
          </a:p>
          <a:p>
            <a:r>
              <a:rPr lang="de-DE" sz="1400" dirty="0"/>
              <a:t>Aufruf der Studierendensuche: </a:t>
            </a:r>
            <a:r>
              <a:rPr lang="de-DE" sz="1400" dirty="0" smtClean="0"/>
              <a:t>[Neue/n </a:t>
            </a:r>
            <a:r>
              <a:rPr lang="de-DE" sz="1400" dirty="0"/>
              <a:t>Bewerber/in registrieren], Verfahren „SoSe18“ wählen, Abschluss </a:t>
            </a:r>
            <a:r>
              <a:rPr lang="de-DE" sz="1400" dirty="0" smtClean="0"/>
              <a:t>„Bachelor“ </a:t>
            </a:r>
            <a:r>
              <a:rPr lang="de-DE" sz="1400" dirty="0"/>
              <a:t>auswählen, Studienfach aus Dropdown-Liste wählen</a:t>
            </a:r>
            <a:r>
              <a:rPr lang="de-DE" sz="1400" dirty="0" smtClean="0"/>
              <a:t>. Füllen Sie die Antragsdaten unter Verwendung desselben Namens, Vornamens und Geburtsdatums aus Aufgabe 1 aus. </a:t>
            </a:r>
            <a:r>
              <a:rPr lang="de-DE" sz="1400" dirty="0"/>
              <a:t>Alle mit * gekennzeichneten Angaben ergänzen, bei HZB-Land „Deutschland“ auch den Kreis angeben! </a:t>
            </a:r>
            <a:endParaRPr lang="de-DE" sz="1400" dirty="0" smtClean="0"/>
          </a:p>
          <a:p>
            <a:r>
              <a:rPr lang="de-DE" sz="1400" dirty="0" smtClean="0"/>
              <a:t>[Absenden].</a:t>
            </a:r>
          </a:p>
          <a:p>
            <a:endParaRPr lang="de-DE" sz="1400" dirty="0" smtClean="0"/>
          </a:p>
          <a:p>
            <a:r>
              <a:rPr lang="de-DE" sz="1400" dirty="0" smtClean="0"/>
              <a:t>Es wird die Fehlermeldung „Es existiert bereits ein ähnlicher Studierenderdatensatz. Bitte auf Dubletten anzeigen klicken.“ ausgegeben. [Dubletten anzeigen] klicken. Der in Aufgabe 1 angelegte Studierende wird in der Liste angezeigt. Zeile markieren. Je nach Eingabe abweichender Daten werden die Bereiche aufgeführt, die Datenkonflikte beinhalten. Klick auf die Bezeichnung, sichten der Daten, Vergleichsfenster schließen. Nach Abschluss der Prüfung [Neuen Studierenden anlegen]</a:t>
            </a:r>
          </a:p>
          <a:p>
            <a:r>
              <a:rPr lang="de-DE" dirty="0" smtClean="0"/>
              <a:t> </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69</a:t>
            </a:fld>
            <a:endParaRPr lang="de-DE"/>
          </a:p>
        </p:txBody>
      </p:sp>
    </p:spTree>
    <p:extLst>
      <p:ext uri="{BB962C8B-B14F-4D97-AF65-F5344CB8AC3E}">
        <p14:creationId xmlns:p14="http://schemas.microsoft.com/office/powerpoint/2010/main" val="634313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Ein über Immatrix angelegter Antrag unterscheidet sich in der Oberfläche nicht von einem manuell angelegten Antrag.</a:t>
            </a:r>
            <a:r>
              <a:rPr lang="de-DE" baseline="0" dirty="0" smtClean="0"/>
              <a:t> </a:t>
            </a:r>
          </a:p>
          <a:p>
            <a:endParaRPr lang="de-DE" baseline="0" dirty="0" smtClean="0"/>
          </a:p>
          <a:p>
            <a:r>
              <a:rPr lang="de-DE" b="1" baseline="0" dirty="0" smtClean="0"/>
              <a:t>Bitte beachten Sie</a:t>
            </a:r>
            <a:r>
              <a:rPr lang="de-DE" baseline="0" dirty="0" smtClean="0"/>
              <a:t>: Eine Änderung an den Antragsdaten ist nicht möglich, da der Entscheidungsstatus „vorläufig ausgeschlossen“ ist.</a:t>
            </a:r>
          </a:p>
          <a:p>
            <a:endParaRPr lang="de-DE" baseline="0" dirty="0" smtClean="0"/>
          </a:p>
          <a:p>
            <a:r>
              <a:rPr lang="de-DE" baseline="0" dirty="0" smtClean="0"/>
              <a:t>Über das Seitenpanel kann über den Link </a:t>
            </a:r>
            <a:r>
              <a:rPr lang="de-DE" b="1" baseline="0" dirty="0" smtClean="0"/>
              <a:t>Matrikelnummer</a:t>
            </a:r>
            <a:r>
              <a:rPr lang="de-DE" baseline="0" dirty="0" smtClean="0"/>
              <a:t> die Studentenakte aufgerufen werden (auch Student und Geschäftspartner werden im Rahmen der Datenübertragung nach SLcM automatisch angelegt). </a:t>
            </a:r>
          </a:p>
          <a:p>
            <a:endParaRPr lang="de-DE" baseline="0" dirty="0" smtClean="0"/>
          </a:p>
          <a:p>
            <a:r>
              <a:rPr lang="de-DE" baseline="0" dirty="0" smtClean="0"/>
              <a:t>Über die </a:t>
            </a:r>
            <a:r>
              <a:rPr lang="de-DE" b="1" baseline="0" dirty="0" smtClean="0"/>
              <a:t>Entscheidungs-ID</a:t>
            </a:r>
            <a:r>
              <a:rPr lang="de-DE" baseline="0" dirty="0" smtClean="0"/>
              <a:t> können Sie die Entscheidung aufrufen.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3854973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a:xfrm>
            <a:off x="685800" y="4400549"/>
            <a:ext cx="5486400" cy="3843859"/>
          </a:xfrm>
        </p:spPr>
        <p:txBody>
          <a:bodyPr/>
          <a:lstStyle/>
          <a:p>
            <a:r>
              <a:rPr lang="de-DE" sz="1400" b="1" dirty="0"/>
              <a:t>Lösung </a:t>
            </a:r>
            <a:r>
              <a:rPr lang="de-DE" sz="1400" b="1" dirty="0" smtClean="0"/>
              <a:t>4:</a:t>
            </a:r>
            <a:endParaRPr lang="de-DE" sz="1400" b="1" dirty="0"/>
          </a:p>
          <a:p>
            <a:r>
              <a:rPr lang="de-DE" sz="1400" dirty="0"/>
              <a:t>Aufruf der Studierendensuche: </a:t>
            </a:r>
            <a:r>
              <a:rPr lang="de-DE" sz="1400" dirty="0" smtClean="0"/>
              <a:t>[Neue/n </a:t>
            </a:r>
            <a:r>
              <a:rPr lang="de-DE" sz="1400" dirty="0"/>
              <a:t>Bewerber/in registrieren], Verfahren „SoSe18“ wählen, Abschluss „Bachelor“ auswählen, Studienfach aus Dropdown-Liste wählen. Füllen Sie die Antragsdaten unter Verwendung desselben Namens, Vornamens und Geburtsdatums aus Aufgabe 1. Alle mit * gekennzeichneten Angaben ergänzen, bei HZB-Land „Deutschland“ auch den Kreis angeben! </a:t>
            </a:r>
          </a:p>
          <a:p>
            <a:r>
              <a:rPr lang="de-DE" sz="1400" dirty="0"/>
              <a:t>[Absenden].</a:t>
            </a:r>
          </a:p>
          <a:p>
            <a:r>
              <a:rPr lang="de-DE" sz="1400" dirty="0"/>
              <a:t>Es wird die Fehlermeldung „Es existiert bereits ein ähnlicher Studierenderdatensatz. Bitte auf Dubletten anzeigen klicken.“ ausgegeben. [Dubletten anzeigen] klicken. </a:t>
            </a:r>
            <a:r>
              <a:rPr lang="de-DE" sz="1400" dirty="0" smtClean="0"/>
              <a:t>Die </a:t>
            </a:r>
            <a:r>
              <a:rPr lang="de-DE" sz="1400" dirty="0"/>
              <a:t>in Aufgabe 1 </a:t>
            </a:r>
            <a:r>
              <a:rPr lang="de-DE" sz="1400" dirty="0" smtClean="0"/>
              <a:t>und 3 angelegten Studierenden werden </a:t>
            </a:r>
            <a:r>
              <a:rPr lang="de-DE" sz="1400" dirty="0"/>
              <a:t>in der Liste angezeigt. </a:t>
            </a:r>
            <a:r>
              <a:rPr lang="de-DE" sz="1400" dirty="0" smtClean="0"/>
              <a:t>1. Zeile </a:t>
            </a:r>
            <a:r>
              <a:rPr lang="de-DE" sz="1400" dirty="0"/>
              <a:t>markieren. Je nach Eingabe abweichender Daten werden die Bereiche aufgeführt, die Datenkonflikte beinhalten. Klick auf die Bezeichnung, sichten der Daten, </a:t>
            </a:r>
            <a:r>
              <a:rPr lang="de-DE" sz="1400" dirty="0" smtClean="0"/>
              <a:t>Entscheidung treffen (Antragsdaten überschreiben). </a:t>
            </a:r>
            <a:r>
              <a:rPr lang="de-DE" sz="1400" dirty="0"/>
              <a:t>Nach Abschluss der </a:t>
            </a:r>
            <a:r>
              <a:rPr lang="de-DE" sz="1400" dirty="0" smtClean="0"/>
              <a:t>Konfliktlösung [</a:t>
            </a:r>
            <a:r>
              <a:rPr lang="de-DE" sz="1400" b="1" dirty="0"/>
              <a:t>Verknüpfen mit ausgewählten Studierenden</a:t>
            </a:r>
            <a:r>
              <a:rPr lang="de-DE" sz="1400" dirty="0" smtClean="0"/>
              <a:t>]. </a:t>
            </a:r>
            <a:endParaRPr lang="de-DE" sz="1400" dirty="0"/>
          </a:p>
          <a:p>
            <a:endParaRPr lang="de-DE" sz="1400" dirty="0"/>
          </a:p>
        </p:txBody>
      </p:sp>
      <p:sp>
        <p:nvSpPr>
          <p:cNvPr id="4" name="Foliennummernplatzhalter 3"/>
          <p:cNvSpPr>
            <a:spLocks noGrp="1"/>
          </p:cNvSpPr>
          <p:nvPr>
            <p:ph type="sldNum" sz="quarter" idx="10"/>
          </p:nvPr>
        </p:nvSpPr>
        <p:spPr/>
        <p:txBody>
          <a:bodyPr/>
          <a:lstStyle/>
          <a:p>
            <a:fld id="{AD6B551E-9F22-4B6E-924D-4DC3CE728678}" type="slidenum">
              <a:rPr lang="de-DE" smtClean="0"/>
              <a:t>70</a:t>
            </a:fld>
            <a:endParaRPr lang="de-DE"/>
          </a:p>
        </p:txBody>
      </p:sp>
    </p:spTree>
    <p:extLst>
      <p:ext uri="{BB962C8B-B14F-4D97-AF65-F5344CB8AC3E}">
        <p14:creationId xmlns:p14="http://schemas.microsoft.com/office/powerpoint/2010/main" val="3645591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Weiterverarbeitung der</a:t>
            </a:r>
            <a:r>
              <a:rPr lang="de-DE" baseline="0" dirty="0" smtClean="0"/>
              <a:t> Entscheidung ist Inhalt des Schulungsabschnitts „Entscheidung zur Immatrikulation“.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359706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2781582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7513324" y="1035715"/>
            <a:ext cx="4677833"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1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12192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grpSp>
        <p:nvGrpSpPr>
          <p:cNvPr id="15" name="Türmchen"/>
          <p:cNvGrpSpPr>
            <a:grpSpLocks noChangeAspect="1"/>
          </p:cNvGrpSpPr>
          <p:nvPr userDrawn="1"/>
        </p:nvGrpSpPr>
        <p:grpSpPr bwMode="auto">
          <a:xfrm>
            <a:off x="7513324" y="1035715"/>
            <a:ext cx="4677833"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7679882" y="0"/>
            <a:ext cx="451211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7679882" y="0"/>
            <a:ext cx="451211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1"/>
            <a:ext cx="12192000" cy="5669999"/>
          </a:xfrm>
          <a:prstGeom prst="rect">
            <a:avLst/>
          </a:prstGeom>
        </p:spPr>
      </p:pic>
      <p:sp>
        <p:nvSpPr>
          <p:cNvPr id="2" name="Titel 1"/>
          <p:cNvSpPr>
            <a:spLocks noGrp="1"/>
          </p:cNvSpPr>
          <p:nvPr>
            <p:ph type="ctrTitle" hasCustomPrompt="1"/>
          </p:nvPr>
        </p:nvSpPr>
        <p:spPr>
          <a:xfrm>
            <a:off x="480000" y="1962075"/>
            <a:ext cx="5984500"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480000" y="3590925"/>
            <a:ext cx="2688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478367" y="2484439"/>
            <a:ext cx="4666575"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2544000" y="-468000"/>
            <a:ext cx="1536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262" userDrawn="1">
          <p15:clr>
            <a:srgbClr val="FBAE40"/>
          </p15:clr>
        </p15:guide>
        <p15:guide id="3" pos="301" userDrawn="1">
          <p15:clr>
            <a:srgbClr val="FBAE40"/>
          </p15:clr>
        </p15:guide>
        <p15:guide id="4" pos="7379" userDrawn="1">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478367" y="2322513"/>
            <a:ext cx="11233635"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8365" y="1350962"/>
            <a:ext cx="5376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478367" y="2827338"/>
            <a:ext cx="5376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4800001" y="388800"/>
            <a:ext cx="6913633" cy="360000"/>
          </a:xfrm>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6313153" y="1512000"/>
            <a:ext cx="540048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6313153" y="4680001"/>
            <a:ext cx="540068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78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2544000" y="-468000"/>
            <a:ext cx="16848912"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480001" y="1350963"/>
            <a:ext cx="11233633"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480001" y="2322513"/>
            <a:ext cx="11233633"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4800001" y="388800"/>
            <a:ext cx="6913633"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smtClean="0"/>
              <a:t>Studierendenverwaltung 2/ Immatrikulation</a:t>
            </a:r>
            <a:endParaRPr lang="de-DE" dirty="0"/>
          </a:p>
        </p:txBody>
      </p:sp>
      <p:sp>
        <p:nvSpPr>
          <p:cNvPr id="5" name="Fußzeilenplatzhalter 4"/>
          <p:cNvSpPr>
            <a:spLocks noGrp="1"/>
          </p:cNvSpPr>
          <p:nvPr userDrawn="1">
            <p:ph type="ftr" sz="quarter" idx="3"/>
          </p:nvPr>
        </p:nvSpPr>
        <p:spPr>
          <a:xfrm>
            <a:off x="480000" y="6172447"/>
            <a:ext cx="6912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smtClean="0"/>
              <a:t>Name: Britta Nitsche/ Simon Kneissl</a:t>
            </a:r>
            <a:endParaRPr lang="de-DE" dirty="0"/>
          </a:p>
        </p:txBody>
      </p:sp>
      <p:sp>
        <p:nvSpPr>
          <p:cNvPr id="6" name="Foliennummernplatzhalter 5"/>
          <p:cNvSpPr>
            <a:spLocks noGrp="1"/>
          </p:cNvSpPr>
          <p:nvPr userDrawn="1">
            <p:ph type="sldNum" sz="quarter" idx="4"/>
          </p:nvPr>
        </p:nvSpPr>
        <p:spPr>
          <a:xfrm>
            <a:off x="10752000" y="6172448"/>
            <a:ext cx="96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480000" y="304200"/>
            <a:ext cx="192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34" name="Linie"/>
          <p:cNvSpPr/>
          <p:nvPr userDrawn="1"/>
        </p:nvSpPr>
        <p:spPr>
          <a:xfrm>
            <a:off x="0" y="6030720"/>
            <a:ext cx="12192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1884000" y="1962150"/>
            <a:ext cx="6408000" cy="1754882"/>
          </a:xfrm>
        </p:spPr>
        <p:txBody>
          <a:bodyPr/>
          <a:lstStyle/>
          <a:p>
            <a:r>
              <a:rPr lang="de-DE" dirty="0" smtClean="0"/>
              <a:t>Beraterschulung TP02 –Antrag auf Immatrikulation</a:t>
            </a:r>
            <a:endParaRPr lang="de-DE" dirty="0"/>
          </a:p>
        </p:txBody>
      </p:sp>
      <p:sp>
        <p:nvSpPr>
          <p:cNvPr id="5" name="Datumsplatzhalter 4"/>
          <p:cNvSpPr>
            <a:spLocks noGrp="1"/>
          </p:cNvSpPr>
          <p:nvPr>
            <p:ph type="dt" sz="half" idx="14"/>
          </p:nvPr>
        </p:nvSpPr>
        <p:spPr/>
        <p:txBody>
          <a:bodyPr/>
          <a:lstStyle/>
          <a:p>
            <a:r>
              <a:rPr lang="de-DE" smtClean="0"/>
              <a:t>Studierendenverwaltung 2/ Immatrikulation</a:t>
            </a:r>
            <a:endParaRPr lang="de-DE" dirty="0"/>
          </a:p>
        </p:txBody>
      </p:sp>
      <p:sp>
        <p:nvSpPr>
          <p:cNvPr id="6" name="Fußzeilenplatzhalter 5"/>
          <p:cNvSpPr>
            <a:spLocks noGrp="1"/>
          </p:cNvSpPr>
          <p:nvPr>
            <p:ph type="ftr" sz="quarter" idx="15"/>
          </p:nvPr>
        </p:nvSpPr>
        <p:spPr/>
        <p:txBody>
          <a:bodyPr/>
          <a:lstStyle/>
          <a:p>
            <a:r>
              <a:rPr lang="de-DE" smtClean="0"/>
              <a:t>Name: Britta Nitsche/ Simon Kneissl</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
        <p:nvSpPr>
          <p:cNvPr id="16" name="Vertikaler Textplatzhalter 15"/>
          <p:cNvSpPr>
            <a:spLocks noGrp="1"/>
          </p:cNvSpPr>
          <p:nvPr>
            <p:ph type="body" orient="vert" idx="13"/>
          </p:nvPr>
        </p:nvSpPr>
        <p:spPr/>
        <p:txBody>
          <a:bodyPr/>
          <a:lstStyle/>
          <a:p>
            <a:r>
              <a:rPr lang="de-DE" smtClean="0"/>
              <a:t>csn</a:t>
            </a:r>
            <a:r>
              <a:rPr lang="de-DE" smtClean="0"/>
              <a:t>eovias</a:t>
            </a:r>
            <a:r>
              <a:rPr lang="de-DE" dirty="0" smtClean="0"/>
              <a:t> </a:t>
            </a:r>
            <a:r>
              <a:rPr lang="de-DE" dirty="0" smtClean="0"/>
              <a:t>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480000" y="1350963"/>
            <a:ext cx="8676496" cy="575329"/>
          </a:xfrm>
        </p:spPr>
        <p:txBody>
          <a:bodyPr vert="horz" lIns="0" tIns="0" rIns="0" bIns="0" rtlCol="0" anchor="t" anchorCtr="0">
            <a:noAutofit/>
          </a:bodyPr>
          <a:lstStyle/>
          <a:p>
            <a:r>
              <a:rPr lang="de-DE" dirty="0"/>
              <a:t>2</a:t>
            </a:r>
            <a:r>
              <a:rPr lang="de-DE" dirty="0" smtClean="0"/>
              <a:t>. </a:t>
            </a:r>
            <a:r>
              <a:rPr lang="de-DE" dirty="0"/>
              <a:t>Antrag für bestehenden Studierenden</a:t>
            </a:r>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10</a:t>
            </a:fld>
            <a:r>
              <a:rPr lang="de-DE"/>
              <a:t> </a:t>
            </a:r>
            <a:endParaRPr lang="de-DE" dirty="0"/>
          </a:p>
        </p:txBody>
      </p:sp>
      <p:pic>
        <p:nvPicPr>
          <p:cNvPr id="11" name="Grafik 10"/>
          <p:cNvPicPr>
            <a:picLocks noChangeAspect="1"/>
          </p:cNvPicPr>
          <p:nvPr/>
        </p:nvPicPr>
        <p:blipFill rotWithShape="1">
          <a:blip r:embed="rId3"/>
          <a:srcRect r="11734"/>
          <a:stretch/>
        </p:blipFill>
        <p:spPr>
          <a:xfrm>
            <a:off x="329629" y="2348880"/>
            <a:ext cx="7494563" cy="3577282"/>
          </a:xfrm>
          <a:prstGeom prst="rect">
            <a:avLst/>
          </a:prstGeom>
          <a:ln w="19050">
            <a:solidFill>
              <a:schemeClr val="bg2"/>
            </a:solidFill>
          </a:ln>
        </p:spPr>
      </p:pic>
      <p:sp>
        <p:nvSpPr>
          <p:cNvPr id="12" name="Nach unten gekrümmter Pfeil 11"/>
          <p:cNvSpPr/>
          <p:nvPr/>
        </p:nvSpPr>
        <p:spPr>
          <a:xfrm rot="19001804">
            <a:off x="1538079" y="2885986"/>
            <a:ext cx="2628916"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2" name="Grafik 1"/>
          <p:cNvPicPr>
            <a:picLocks noChangeAspect="1"/>
          </p:cNvPicPr>
          <p:nvPr/>
        </p:nvPicPr>
        <p:blipFill rotWithShape="1">
          <a:blip r:embed="rId4"/>
          <a:srcRect b="5246"/>
          <a:stretch/>
        </p:blipFill>
        <p:spPr>
          <a:xfrm>
            <a:off x="4035800" y="1988840"/>
            <a:ext cx="7460800" cy="3950982"/>
          </a:xfrm>
          <a:prstGeom prst="rect">
            <a:avLst/>
          </a:prstGeom>
          <a:ln w="19050">
            <a:solidFill>
              <a:schemeClr val="bg2"/>
            </a:solidFill>
          </a:ln>
        </p:spPr>
      </p:pic>
      <p:sp>
        <p:nvSpPr>
          <p:cNvPr id="3" name="Rechteck 2"/>
          <p:cNvSpPr/>
          <p:nvPr/>
        </p:nvSpPr>
        <p:spPr>
          <a:xfrm>
            <a:off x="4179816" y="2555445"/>
            <a:ext cx="7200800" cy="1512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de-DE" b="1" dirty="0" smtClean="0">
                <a:solidFill>
                  <a:srgbClr val="FF0000"/>
                </a:solidFill>
              </a:rPr>
              <a:t>Suchkriterien    </a:t>
            </a:r>
            <a:endParaRPr lang="de-DE" b="1" dirty="0">
              <a:solidFill>
                <a:srgbClr val="FF0000"/>
              </a:solidFill>
            </a:endParaRPr>
          </a:p>
        </p:txBody>
      </p:sp>
      <p:sp>
        <p:nvSpPr>
          <p:cNvPr id="10" name="Rechteck 9"/>
          <p:cNvSpPr/>
          <p:nvPr/>
        </p:nvSpPr>
        <p:spPr>
          <a:xfrm>
            <a:off x="4179816" y="4715685"/>
            <a:ext cx="7200800" cy="12304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de-DE" b="1" dirty="0">
                <a:solidFill>
                  <a:srgbClr val="FF0000"/>
                </a:solidFill>
              </a:rPr>
              <a:t>Ergebnisliste</a:t>
            </a:r>
          </a:p>
        </p:txBody>
      </p:sp>
    </p:spTree>
    <p:extLst>
      <p:ext uri="{BB962C8B-B14F-4D97-AF65-F5344CB8AC3E}">
        <p14:creationId xmlns:p14="http://schemas.microsoft.com/office/powerpoint/2010/main" val="4132482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11" name="Grafik 10"/>
          <p:cNvPicPr>
            <a:picLocks noChangeAspect="1"/>
          </p:cNvPicPr>
          <p:nvPr/>
        </p:nvPicPr>
        <p:blipFill rotWithShape="1">
          <a:blip r:embed="rId3"/>
          <a:srcRect b="18235"/>
          <a:stretch/>
        </p:blipFill>
        <p:spPr>
          <a:xfrm>
            <a:off x="2188270" y="1890346"/>
            <a:ext cx="7796162" cy="4028507"/>
          </a:xfrm>
          <a:prstGeom prst="rect">
            <a:avLst/>
          </a:prstGeom>
          <a:ln w="19050">
            <a:solidFill>
              <a:schemeClr val="bg2"/>
            </a:solidFill>
          </a:ln>
        </p:spPr>
      </p:pic>
      <p:sp>
        <p:nvSpPr>
          <p:cNvPr id="12" name="Rechteck 11"/>
          <p:cNvSpPr/>
          <p:nvPr/>
        </p:nvSpPr>
        <p:spPr>
          <a:xfrm>
            <a:off x="2161777" y="4509120"/>
            <a:ext cx="1080120"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6" name="Rechteck 15"/>
          <p:cNvSpPr/>
          <p:nvPr/>
        </p:nvSpPr>
        <p:spPr>
          <a:xfrm>
            <a:off x="4079776" y="2492896"/>
            <a:ext cx="2376264" cy="20162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de-DE" b="1" dirty="0">
                <a:solidFill>
                  <a:srgbClr val="FF0000"/>
                </a:solidFill>
              </a:rPr>
              <a:t>Anzeige der Daten </a:t>
            </a:r>
          </a:p>
        </p:txBody>
      </p:sp>
      <p:sp>
        <p:nvSpPr>
          <p:cNvPr id="17" name="Rechteck 16"/>
          <p:cNvSpPr/>
          <p:nvPr/>
        </p:nvSpPr>
        <p:spPr>
          <a:xfrm>
            <a:off x="6940798" y="2473676"/>
            <a:ext cx="2899618" cy="27531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de-DE" b="1" dirty="0">
                <a:solidFill>
                  <a:srgbClr val="FF0000"/>
                </a:solidFill>
              </a:rPr>
              <a:t>Weitere Anträge</a:t>
            </a:r>
          </a:p>
        </p:txBody>
      </p:sp>
      <p:sp>
        <p:nvSpPr>
          <p:cNvPr id="5" name="Pfeil nach oben 4"/>
          <p:cNvSpPr/>
          <p:nvPr/>
        </p:nvSpPr>
        <p:spPr>
          <a:xfrm>
            <a:off x="1909749" y="4798997"/>
            <a:ext cx="1584176" cy="504056"/>
          </a:xfrm>
          <a:prstGeom prst="upArrow">
            <a:avLst>
              <a:gd name="adj1" fmla="val 66074"/>
              <a:gd name="adj2"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Klick</a:t>
            </a:r>
          </a:p>
        </p:txBody>
      </p:sp>
      <p:sp>
        <p:nvSpPr>
          <p:cNvPr id="18" name="Pfeil nach oben 17"/>
          <p:cNvSpPr/>
          <p:nvPr/>
        </p:nvSpPr>
        <p:spPr>
          <a:xfrm>
            <a:off x="7850547" y="2796976"/>
            <a:ext cx="1584176" cy="504056"/>
          </a:xfrm>
          <a:prstGeom prst="upArrow">
            <a:avLst>
              <a:gd name="adj1" fmla="val 66074"/>
              <a:gd name="adj2"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Klick</a:t>
            </a:r>
          </a:p>
        </p:txBody>
      </p:sp>
    </p:spTree>
    <p:extLst>
      <p:ext uri="{BB962C8B-B14F-4D97-AF65-F5344CB8AC3E}">
        <p14:creationId xmlns:p14="http://schemas.microsoft.com/office/powerpoint/2010/main" val="153486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75236" y="1979714"/>
            <a:ext cx="8604792" cy="3713923"/>
          </a:xfrm>
          <a:prstGeom prst="rect">
            <a:avLst/>
          </a:prstGeom>
          <a:ln w="19050">
            <a:solidFill>
              <a:schemeClr val="bg2"/>
            </a:solidFill>
          </a:ln>
        </p:spPr>
      </p:pic>
      <p:sp>
        <p:nvSpPr>
          <p:cNvPr id="20" name="Rechteck 19"/>
          <p:cNvSpPr/>
          <p:nvPr/>
        </p:nvSpPr>
        <p:spPr>
          <a:xfrm>
            <a:off x="8688288" y="2908718"/>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1" name="Rechteck 20"/>
          <p:cNvSpPr/>
          <p:nvPr/>
        </p:nvSpPr>
        <p:spPr>
          <a:xfrm>
            <a:off x="1857739" y="4221088"/>
            <a:ext cx="6326493" cy="14725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2" name="Abgerundete rechteckige Legende 21"/>
          <p:cNvSpPr/>
          <p:nvPr/>
        </p:nvSpPr>
        <p:spPr>
          <a:xfrm>
            <a:off x="6528049" y="2423671"/>
            <a:ext cx="2017795" cy="714512"/>
          </a:xfrm>
          <a:prstGeom prst="wedgeRoundRectCallout">
            <a:avLst>
              <a:gd name="adj1" fmla="val 54651"/>
              <a:gd name="adj2" fmla="val 2264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Matrikelnummer</a:t>
            </a:r>
            <a:r>
              <a:rPr lang="de-DE" sz="1600" dirty="0">
                <a:solidFill>
                  <a:schemeClr val="bg1">
                    <a:lumMod val="10000"/>
                  </a:schemeClr>
                </a:solidFill>
                <a:ea typeface="Calibri" panose="020F0502020204030204" pitchFamily="34" charset="0"/>
                <a:cs typeface="Times New Roman" panose="02020603050405020304" pitchFamily="18" charset="0"/>
              </a:rPr>
              <a:t> ist bereits vorhanden </a:t>
            </a:r>
          </a:p>
        </p:txBody>
      </p:sp>
      <p:sp>
        <p:nvSpPr>
          <p:cNvPr id="23" name="Abgerundete rechteckige Legende 22"/>
          <p:cNvSpPr/>
          <p:nvPr/>
        </p:nvSpPr>
        <p:spPr>
          <a:xfrm>
            <a:off x="5124000" y="3360828"/>
            <a:ext cx="2772200" cy="1006011"/>
          </a:xfrm>
          <a:prstGeom prst="wedgeRoundRectCallout">
            <a:avLst>
              <a:gd name="adj1" fmla="val -42293"/>
              <a:gd name="adj2" fmla="val 8744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Angaben zur Person </a:t>
            </a:r>
            <a:r>
              <a:rPr lang="de-DE" sz="1600" dirty="0">
                <a:solidFill>
                  <a:schemeClr val="bg1">
                    <a:lumMod val="10000"/>
                  </a:schemeClr>
                </a:solidFill>
                <a:ea typeface="Calibri" panose="020F0502020204030204" pitchFamily="34" charset="0"/>
                <a:cs typeface="Times New Roman" panose="02020603050405020304" pitchFamily="18" charset="0"/>
              </a:rPr>
              <a:t>werden angezeigt und können bei Bedarf geändert werden</a:t>
            </a:r>
          </a:p>
        </p:txBody>
      </p:sp>
    </p:spTree>
    <p:extLst>
      <p:ext uri="{BB962C8B-B14F-4D97-AF65-F5344CB8AC3E}">
        <p14:creationId xmlns:p14="http://schemas.microsoft.com/office/powerpoint/2010/main" val="366354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4250"/>
          <a:stretch/>
        </p:blipFill>
        <p:spPr>
          <a:xfrm>
            <a:off x="2351584" y="2011154"/>
            <a:ext cx="6721458" cy="3921888"/>
          </a:xfrm>
          <a:prstGeom prst="rect">
            <a:avLst/>
          </a:prstGeom>
          <a:ln w="19050">
            <a:solidFill>
              <a:schemeClr val="bg2"/>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23" name="Abgerundete rechteckige Legende 22"/>
          <p:cNvSpPr/>
          <p:nvPr/>
        </p:nvSpPr>
        <p:spPr>
          <a:xfrm>
            <a:off x="5449854" y="2110514"/>
            <a:ext cx="4788424" cy="714512"/>
          </a:xfrm>
          <a:prstGeom prst="wedgeRoundRectCallout">
            <a:avLst>
              <a:gd name="adj1" fmla="val -64773"/>
              <a:gd name="adj2" fmla="val -4863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a:t>
            </a:r>
            <a:r>
              <a:rPr lang="de-DE" sz="1600" dirty="0" smtClean="0">
                <a:solidFill>
                  <a:schemeClr val="bg1">
                    <a:lumMod val="10000"/>
                  </a:schemeClr>
                </a:solidFill>
                <a:ea typeface="Calibri" panose="020F0502020204030204" pitchFamily="34" charset="0"/>
                <a:cs typeface="Times New Roman" panose="02020603050405020304" pitchFamily="18" charset="0"/>
              </a:rPr>
              <a:t>zur </a:t>
            </a:r>
            <a:r>
              <a:rPr lang="de-DE" sz="1600" b="1" dirty="0">
                <a:solidFill>
                  <a:schemeClr val="bg1">
                    <a:lumMod val="10000"/>
                  </a:schemeClr>
                </a:solidFill>
                <a:ea typeface="Calibri" panose="020F0502020204030204" pitchFamily="34" charset="0"/>
                <a:cs typeface="Times New Roman" panose="02020603050405020304" pitchFamily="18" charset="0"/>
              </a:rPr>
              <a:t>Anschrift und Kommunikation </a:t>
            </a:r>
            <a:r>
              <a:rPr lang="de-DE" sz="1600" dirty="0">
                <a:solidFill>
                  <a:schemeClr val="bg1">
                    <a:lumMod val="10000"/>
                  </a:schemeClr>
                </a:solidFill>
                <a:ea typeface="Calibri" panose="020F0502020204030204" pitchFamily="34" charset="0"/>
                <a:cs typeface="Times New Roman" panose="02020603050405020304" pitchFamily="18" charset="0"/>
              </a:rPr>
              <a:t>werden angezeigt und können bei Bedarf geändert werden</a:t>
            </a:r>
          </a:p>
        </p:txBody>
      </p:sp>
      <p:sp>
        <p:nvSpPr>
          <p:cNvPr id="16" name="Abgerundete rechteckige Legende 15"/>
          <p:cNvSpPr/>
          <p:nvPr/>
        </p:nvSpPr>
        <p:spPr>
          <a:xfrm>
            <a:off x="5520801" y="3641096"/>
            <a:ext cx="4788424" cy="714512"/>
          </a:xfrm>
          <a:prstGeom prst="wedgeRoundRectCallout">
            <a:avLst>
              <a:gd name="adj1" fmla="val -66223"/>
              <a:gd name="adj2" fmla="val -2919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zur </a:t>
            </a:r>
            <a:r>
              <a:rPr lang="de-DE" sz="1600" b="1" dirty="0">
                <a:solidFill>
                  <a:schemeClr val="bg1">
                    <a:lumMod val="10000"/>
                  </a:schemeClr>
                </a:solidFill>
                <a:ea typeface="Calibri" panose="020F0502020204030204" pitchFamily="34" charset="0"/>
                <a:cs typeface="Times New Roman" panose="02020603050405020304" pitchFamily="18" charset="0"/>
              </a:rPr>
              <a:t>Krankenkasse</a:t>
            </a:r>
            <a:r>
              <a:rPr lang="de-DE" sz="1600" dirty="0">
                <a:solidFill>
                  <a:schemeClr val="bg1">
                    <a:lumMod val="10000"/>
                  </a:schemeClr>
                </a:solidFill>
                <a:ea typeface="Calibri" panose="020F0502020204030204" pitchFamily="34" charset="0"/>
                <a:cs typeface="Times New Roman" panose="02020603050405020304" pitchFamily="18" charset="0"/>
              </a:rPr>
              <a:t> werden angezeigt und können bei Bedarf geändert werden</a:t>
            </a:r>
          </a:p>
        </p:txBody>
      </p:sp>
      <p:sp>
        <p:nvSpPr>
          <p:cNvPr id="17" name="Abgerundete rechteckige Legende 16"/>
          <p:cNvSpPr/>
          <p:nvPr/>
        </p:nvSpPr>
        <p:spPr>
          <a:xfrm>
            <a:off x="5520801" y="5110804"/>
            <a:ext cx="4788424" cy="714512"/>
          </a:xfrm>
          <a:prstGeom prst="wedgeRoundRectCallout">
            <a:avLst>
              <a:gd name="adj1" fmla="val -67673"/>
              <a:gd name="adj2" fmla="val -11019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zur </a:t>
            </a:r>
            <a:r>
              <a:rPr lang="de-DE" sz="1600" b="1" dirty="0">
                <a:solidFill>
                  <a:schemeClr val="bg1">
                    <a:lumMod val="10000"/>
                  </a:schemeClr>
                </a:solidFill>
                <a:ea typeface="Calibri" panose="020F0502020204030204" pitchFamily="34" charset="0"/>
                <a:cs typeface="Times New Roman" panose="02020603050405020304" pitchFamily="18" charset="0"/>
              </a:rPr>
              <a:t>HZB</a:t>
            </a:r>
            <a:r>
              <a:rPr lang="de-DE" sz="1600" dirty="0">
                <a:solidFill>
                  <a:schemeClr val="bg1">
                    <a:lumMod val="10000"/>
                  </a:schemeClr>
                </a:solidFill>
                <a:ea typeface="Calibri" panose="020F0502020204030204" pitchFamily="34" charset="0"/>
                <a:cs typeface="Times New Roman" panose="02020603050405020304" pitchFamily="18" charset="0"/>
              </a:rPr>
              <a:t> werden angezeigt und können bei Bedarf geändert werden</a:t>
            </a:r>
          </a:p>
        </p:txBody>
      </p:sp>
    </p:spTree>
    <p:extLst>
      <p:ext uri="{BB962C8B-B14F-4D97-AF65-F5344CB8AC3E}">
        <p14:creationId xmlns:p14="http://schemas.microsoft.com/office/powerpoint/2010/main" val="4292719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rotWithShape="1">
          <a:blip r:embed="rId3"/>
          <a:srcRect l="13060"/>
          <a:stretch/>
        </p:blipFill>
        <p:spPr>
          <a:xfrm>
            <a:off x="1853982" y="2053000"/>
            <a:ext cx="3958320" cy="2886075"/>
          </a:xfrm>
          <a:prstGeom prst="rect">
            <a:avLst/>
          </a:prstGeom>
          <a:ln w="19050">
            <a:solidFill>
              <a:schemeClr val="bg2"/>
            </a:solidFill>
          </a:ln>
        </p:spPr>
      </p:pic>
      <p:pic>
        <p:nvPicPr>
          <p:cNvPr id="4" name="Grafik 3"/>
          <p:cNvPicPr>
            <a:picLocks noChangeAspect="1"/>
          </p:cNvPicPr>
          <p:nvPr/>
        </p:nvPicPr>
        <p:blipFill rotWithShape="1">
          <a:blip r:embed="rId4"/>
          <a:srcRect l="641" t="-2570" r="31115" b="2570"/>
          <a:stretch/>
        </p:blipFill>
        <p:spPr>
          <a:xfrm>
            <a:off x="4079776" y="2492897"/>
            <a:ext cx="4932440" cy="3552843"/>
          </a:xfrm>
          <a:prstGeom prst="rect">
            <a:avLst/>
          </a:prstGeom>
          <a:ln w="19050">
            <a:solidFill>
              <a:schemeClr val="bg2"/>
            </a:solidFill>
          </a:ln>
        </p:spPr>
      </p:pic>
      <p:sp>
        <p:nvSpPr>
          <p:cNvPr id="23" name="Abgerundete rechteckige Legende 22"/>
          <p:cNvSpPr/>
          <p:nvPr/>
        </p:nvSpPr>
        <p:spPr>
          <a:xfrm>
            <a:off x="3612481" y="2781695"/>
            <a:ext cx="6696744" cy="1068439"/>
          </a:xfrm>
          <a:prstGeom prst="wedgeRoundRectCallout">
            <a:avLst>
              <a:gd name="adj1" fmla="val -405"/>
              <a:gd name="adj2" fmla="val 6183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36000" rIns="72000" bIns="3600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Achtung</a:t>
            </a:r>
            <a:r>
              <a:rPr lang="de-DE" sz="1600" dirty="0">
                <a:solidFill>
                  <a:schemeClr val="bg1">
                    <a:lumMod val="10000"/>
                  </a:schemeClr>
                </a:solidFill>
                <a:ea typeface="Calibri" panose="020F0502020204030204" pitchFamily="34" charset="0"/>
                <a:cs typeface="Times New Roman" panose="02020603050405020304" pitchFamily="18" charset="0"/>
              </a:rPr>
              <a:t>: </a:t>
            </a:r>
            <a:r>
              <a:rPr lang="de-DE" sz="1600" dirty="0" smtClean="0">
                <a:solidFill>
                  <a:schemeClr val="bg1">
                    <a:lumMod val="10000"/>
                  </a:schemeClr>
                </a:solidFill>
                <a:ea typeface="Calibri" panose="020F0502020204030204" pitchFamily="34" charset="0"/>
                <a:cs typeface="Times New Roman" panose="02020603050405020304" pitchFamily="18" charset="0"/>
              </a:rPr>
              <a:t>Alle </a:t>
            </a:r>
            <a:r>
              <a:rPr lang="de-DE" sz="1600" dirty="0">
                <a:solidFill>
                  <a:schemeClr val="bg1">
                    <a:lumMod val="10000"/>
                  </a:schemeClr>
                </a:solidFill>
                <a:ea typeface="Calibri" panose="020F0502020204030204" pitchFamily="34" charset="0"/>
                <a:cs typeface="Times New Roman" panose="02020603050405020304" pitchFamily="18" charset="0"/>
              </a:rPr>
              <a:t>weiteren Angaben werden NICHT angezeigt. </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Diese Informationen sind in der Studentenakte bzw. in den Stammdaten unter „</a:t>
            </a:r>
            <a:r>
              <a:rPr lang="de-DE" sz="1600" b="1" dirty="0">
                <a:solidFill>
                  <a:schemeClr val="bg1">
                    <a:lumMod val="10000"/>
                  </a:schemeClr>
                </a:solidFill>
                <a:ea typeface="Calibri" panose="020F0502020204030204" pitchFamily="34" charset="0"/>
                <a:cs typeface="Times New Roman" panose="02020603050405020304" pitchFamily="18" charset="0"/>
              </a:rPr>
              <a:t>Vorbildungsnachweise</a:t>
            </a:r>
            <a:r>
              <a:rPr lang="de-DE" sz="1600" dirty="0">
                <a:solidFill>
                  <a:schemeClr val="bg1">
                    <a:lumMod val="10000"/>
                  </a:schemeClr>
                </a:solidFill>
                <a:ea typeface="Calibri" panose="020F0502020204030204" pitchFamily="34" charset="0"/>
                <a:cs typeface="Times New Roman" panose="02020603050405020304" pitchFamily="18" charset="0"/>
              </a:rPr>
              <a:t>“ hinterlegt. </a:t>
            </a:r>
          </a:p>
        </p:txBody>
      </p:sp>
    </p:spTree>
    <p:extLst>
      <p:ext uri="{BB962C8B-B14F-4D97-AF65-F5344CB8AC3E}">
        <p14:creationId xmlns:p14="http://schemas.microsoft.com/office/powerpoint/2010/main" val="3685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rotWithShape="1">
          <a:blip r:embed="rId3"/>
          <a:srcRect r="27192" b="42233"/>
          <a:stretch/>
        </p:blipFill>
        <p:spPr>
          <a:xfrm>
            <a:off x="1681519" y="2391269"/>
            <a:ext cx="8367712" cy="2865517"/>
          </a:xfrm>
          <a:prstGeom prst="rect">
            <a:avLst/>
          </a:prstGeom>
          <a:ln w="19050">
            <a:solidFill>
              <a:schemeClr val="bg2"/>
            </a:solidFill>
          </a:ln>
        </p:spPr>
      </p:pic>
      <p:sp>
        <p:nvSpPr>
          <p:cNvPr id="23" name="Abgerundete rechteckige Legende 22"/>
          <p:cNvSpPr/>
          <p:nvPr/>
        </p:nvSpPr>
        <p:spPr>
          <a:xfrm>
            <a:off x="6815800" y="3159232"/>
            <a:ext cx="2772200" cy="1857945"/>
          </a:xfrm>
          <a:prstGeom prst="wedgeRoundRectCallout">
            <a:avLst>
              <a:gd name="adj1" fmla="val -67345"/>
              <a:gd name="adj2" fmla="val -1438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Für einen bereits angelegten Studierenden müssen lediglich die Angaben unter „Auswahl Studienangebot“ eingetragen werden</a:t>
            </a:r>
            <a:r>
              <a:rPr lang="de-DE" sz="1600" dirty="0" smtClean="0">
                <a:solidFill>
                  <a:schemeClr val="bg1">
                    <a:lumMod val="10000"/>
                  </a:schemeClr>
                </a:solidFill>
                <a:ea typeface="Calibri" panose="020F0502020204030204" pitchFamily="34" charset="0"/>
                <a:cs typeface="Times New Roman" panose="02020603050405020304" pitchFamily="18" charset="0"/>
              </a:rPr>
              <a: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2994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Antrag auf Immatrikulation</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b="1" dirty="0">
                <a:solidFill>
                  <a:schemeClr val="bg2"/>
                </a:solidFill>
              </a:rPr>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3016629"/>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47413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3</a:t>
            </a:r>
            <a:r>
              <a:rPr lang="de-DE" dirty="0" smtClean="0"/>
              <a:t>. Manuelle Antragsanlage für Sondergruppen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80000" y="2292439"/>
            <a:ext cx="9856389" cy="3524042"/>
          </a:xfrm>
          <a:prstGeom prst="rect">
            <a:avLst/>
          </a:prstGeom>
          <a:noFill/>
        </p:spPr>
        <p:txBody>
          <a:bodyPr wrap="square" rtlCol="0">
            <a:spAutoFit/>
          </a:bodyPr>
          <a:lstStyle/>
          <a:p>
            <a:r>
              <a:rPr lang="de-DE" dirty="0"/>
              <a:t>Manuelle Anträge </a:t>
            </a:r>
            <a:r>
              <a:rPr lang="de-DE" dirty="0" smtClean="0"/>
              <a:t>werden vor allem </a:t>
            </a:r>
            <a:r>
              <a:rPr lang="de-DE" dirty="0"/>
              <a:t>für die </a:t>
            </a:r>
            <a:r>
              <a:rPr lang="de-DE" dirty="0" smtClean="0"/>
              <a:t>folgenden Hörergruppen angelegt</a:t>
            </a:r>
            <a:r>
              <a:rPr lang="de-DE" dirty="0"/>
              <a:t>: </a:t>
            </a:r>
          </a:p>
          <a:p>
            <a:pPr marL="285750" indent="-285750">
              <a:buFont typeface="Arial" panose="020B0604020202020204" pitchFamily="34" charset="0"/>
              <a:buChar char="•"/>
            </a:pPr>
            <a:r>
              <a:rPr lang="de-DE" dirty="0"/>
              <a:t>Studium im </a:t>
            </a:r>
            <a:r>
              <a:rPr lang="de-DE" dirty="0" smtClean="0"/>
              <a:t>Alter </a:t>
            </a:r>
            <a:endParaRPr lang="de-DE" dirty="0"/>
          </a:p>
          <a:p>
            <a:pPr marL="285750" indent="-285750">
              <a:buFont typeface="Arial" panose="020B0604020202020204" pitchFamily="34" charset="0"/>
              <a:buChar char="•"/>
            </a:pPr>
            <a:r>
              <a:rPr lang="de-DE" dirty="0" smtClean="0"/>
              <a:t>Gaststudenten</a:t>
            </a:r>
            <a:endParaRPr lang="de-DE" dirty="0"/>
          </a:p>
          <a:p>
            <a:pPr marL="285750" indent="-285750">
              <a:buFont typeface="Arial" panose="020B0604020202020204" pitchFamily="34" charset="0"/>
              <a:buChar char="•"/>
            </a:pPr>
            <a:r>
              <a:rPr lang="de-DE" dirty="0" smtClean="0"/>
              <a:t>Junghörer</a:t>
            </a:r>
            <a:endParaRPr lang="de-DE" dirty="0"/>
          </a:p>
          <a:p>
            <a:pPr marL="285750" indent="-285750">
              <a:buFont typeface="Arial" panose="020B0604020202020204" pitchFamily="34" charset="0"/>
              <a:buChar char="•"/>
            </a:pPr>
            <a:r>
              <a:rPr lang="de-DE" dirty="0" smtClean="0"/>
              <a:t>Zweithörer</a:t>
            </a:r>
          </a:p>
          <a:p>
            <a:pPr marL="285750" indent="-285750">
              <a:buFont typeface="Arial" panose="020B0604020202020204" pitchFamily="34" charset="0"/>
              <a:buChar char="•"/>
            </a:pPr>
            <a:r>
              <a:rPr lang="de-DE" dirty="0" smtClean="0"/>
              <a:t>Deutschkurs</a:t>
            </a:r>
            <a:endParaRPr lang="de-DE" dirty="0"/>
          </a:p>
          <a:p>
            <a:pPr marL="285750" indent="-285750">
              <a:buFont typeface="Arial" panose="020B0604020202020204" pitchFamily="34" charset="0"/>
              <a:buChar char="•"/>
            </a:pPr>
            <a:r>
              <a:rPr lang="de-DE" dirty="0"/>
              <a:t>(</a:t>
            </a:r>
            <a:r>
              <a:rPr lang="de-DE" dirty="0" smtClean="0"/>
              <a:t>Erasmus)</a:t>
            </a:r>
            <a:endParaRPr lang="de-DE" dirty="0"/>
          </a:p>
          <a:p>
            <a:endParaRPr lang="de-DE" dirty="0"/>
          </a:p>
          <a:p>
            <a:pPr>
              <a:spcBef>
                <a:spcPts val="600"/>
              </a:spcBef>
              <a:spcAft>
                <a:spcPts val="600"/>
              </a:spcAft>
            </a:pPr>
            <a:endParaRPr lang="de-DE" dirty="0"/>
          </a:p>
          <a:p>
            <a:pPr>
              <a:spcBef>
                <a:spcPts val="600"/>
              </a:spcBef>
              <a:spcAft>
                <a:spcPts val="600"/>
              </a:spcAft>
            </a:pPr>
            <a:endParaRPr lang="de-DE" dirty="0"/>
          </a:p>
          <a:p>
            <a:pPr>
              <a:spcBef>
                <a:spcPts val="600"/>
              </a:spcBef>
              <a:spcAft>
                <a:spcPts val="600"/>
              </a:spcAft>
            </a:pPr>
            <a:endParaRPr lang="de-DE" dirty="0"/>
          </a:p>
        </p:txBody>
      </p:sp>
      <p:pic>
        <p:nvPicPr>
          <p:cNvPr id="2" name="Grafik 1"/>
          <p:cNvPicPr>
            <a:picLocks noChangeAspect="1"/>
          </p:cNvPicPr>
          <p:nvPr/>
        </p:nvPicPr>
        <p:blipFill>
          <a:blip r:embed="rId3"/>
          <a:stretch>
            <a:fillRect/>
          </a:stretch>
        </p:blipFill>
        <p:spPr>
          <a:xfrm>
            <a:off x="2567608" y="3140968"/>
            <a:ext cx="7740392" cy="2764426"/>
          </a:xfrm>
          <a:prstGeom prst="rect">
            <a:avLst/>
          </a:prstGeom>
        </p:spPr>
      </p:pic>
      <p:sp>
        <p:nvSpPr>
          <p:cNvPr id="3" name="Rechteck 2"/>
          <p:cNvSpPr/>
          <p:nvPr/>
        </p:nvSpPr>
        <p:spPr>
          <a:xfrm>
            <a:off x="3791744" y="4484708"/>
            <a:ext cx="3312368" cy="13205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oben 4"/>
          <p:cNvSpPr/>
          <p:nvPr/>
        </p:nvSpPr>
        <p:spPr>
          <a:xfrm>
            <a:off x="5015880" y="5589240"/>
            <a:ext cx="899992" cy="41228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3194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bgerundetes Rechteck 2"/>
          <p:cNvSpPr/>
          <p:nvPr/>
        </p:nvSpPr>
        <p:spPr>
          <a:xfrm>
            <a:off x="2279576" y="1988840"/>
            <a:ext cx="8256400" cy="4032448"/>
          </a:xfrm>
          <a:prstGeom prst="roundRect">
            <a:avLst>
              <a:gd name="adj" fmla="val 30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Abgerundetes Rechteck 14"/>
          <p:cNvSpPr/>
          <p:nvPr/>
        </p:nvSpPr>
        <p:spPr>
          <a:xfrm>
            <a:off x="2495600" y="2132856"/>
            <a:ext cx="3276364" cy="3816424"/>
          </a:xfrm>
          <a:prstGeom prst="roundRect">
            <a:avLst>
              <a:gd name="adj" fmla="val 894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solidFill>
                  <a:schemeClr val="accent5"/>
                </a:solidFill>
              </a:rPr>
              <a:t>Antragsverwaltung</a:t>
            </a:r>
          </a:p>
        </p:txBody>
      </p:sp>
      <p:sp>
        <p:nvSpPr>
          <p:cNvPr id="14" name="Abgerundetes Rechteck 13"/>
          <p:cNvSpPr/>
          <p:nvPr/>
        </p:nvSpPr>
        <p:spPr>
          <a:xfrm>
            <a:off x="5915980" y="2132856"/>
            <a:ext cx="3780420" cy="3816424"/>
          </a:xfrm>
          <a:prstGeom prst="roundRect">
            <a:avLst>
              <a:gd name="adj" fmla="val 89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t>Entscheidungsverwaltung</a:t>
            </a:r>
          </a:p>
        </p:txBody>
      </p:sp>
      <p:sp>
        <p:nvSpPr>
          <p:cNvPr id="9" name="Rechteck 8"/>
          <p:cNvSpPr/>
          <p:nvPr/>
        </p:nvSpPr>
        <p:spPr>
          <a:xfrm>
            <a:off x="6096000" y="2636912"/>
            <a:ext cx="3384376" cy="3096344"/>
          </a:xfrm>
          <a:prstGeom prst="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sz="2400" b="1" dirty="0"/>
              <a:t>Entscheidung</a:t>
            </a:r>
            <a:endParaRPr lang="de-DE" b="1" dirty="0"/>
          </a:p>
        </p:txBody>
      </p:sp>
      <p:sp>
        <p:nvSpPr>
          <p:cNvPr id="2" name="Titel 1"/>
          <p:cNvSpPr>
            <a:spLocks noGrp="1"/>
          </p:cNvSpPr>
          <p:nvPr>
            <p:ph type="title"/>
          </p:nvPr>
        </p:nvSpPr>
        <p:spPr/>
        <p:txBody>
          <a:bodyPr/>
          <a:lstStyle/>
          <a:p>
            <a:r>
              <a:rPr lang="de-DE" dirty="0"/>
              <a:t>3</a:t>
            </a:r>
            <a:r>
              <a:rPr lang="de-DE" dirty="0" smtClean="0"/>
              <a:t>. Manuelle Antragsanlage für Sondergruppen</a:t>
            </a:r>
            <a:endParaRPr lang="de-DE" dirty="0"/>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18</a:t>
            </a:fld>
            <a:r>
              <a:rPr lang="de-DE" smtClean="0"/>
              <a:t> </a:t>
            </a:r>
            <a:endParaRPr lang="de-DE" sz="1400" dirty="0"/>
          </a:p>
        </p:txBody>
      </p:sp>
      <p:sp>
        <p:nvSpPr>
          <p:cNvPr id="7" name="Rechteck 6"/>
          <p:cNvSpPr/>
          <p:nvPr/>
        </p:nvSpPr>
        <p:spPr>
          <a:xfrm>
            <a:off x="2783632" y="4797152"/>
            <a:ext cx="2664296" cy="792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smtClean="0"/>
              <a:t>Antrag</a:t>
            </a:r>
          </a:p>
          <a:p>
            <a:pPr algn="ctr"/>
            <a:r>
              <a:rPr lang="de-DE" sz="2400" b="1" dirty="0" smtClean="0"/>
              <a:t>anlegen</a:t>
            </a:r>
            <a:endParaRPr lang="de-DE" b="1" dirty="0"/>
          </a:p>
        </p:txBody>
      </p:sp>
      <p:sp>
        <p:nvSpPr>
          <p:cNvPr id="8" name="Rechteck 7"/>
          <p:cNvSpPr/>
          <p:nvPr/>
        </p:nvSpPr>
        <p:spPr>
          <a:xfrm>
            <a:off x="6456040" y="4797152"/>
            <a:ext cx="2664296" cy="792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Antragsdaten</a:t>
            </a:r>
          </a:p>
        </p:txBody>
      </p:sp>
      <p:sp>
        <p:nvSpPr>
          <p:cNvPr id="10" name="Pfeil nach rechts 9"/>
          <p:cNvSpPr/>
          <p:nvPr/>
        </p:nvSpPr>
        <p:spPr>
          <a:xfrm>
            <a:off x="5519936" y="4962376"/>
            <a:ext cx="792088" cy="504056"/>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11" name="Grafik 10"/>
          <p:cNvPicPr>
            <a:picLocks noChangeAspect="1"/>
          </p:cNvPicPr>
          <p:nvPr/>
        </p:nvPicPr>
        <p:blipFill>
          <a:blip r:embed="rId3"/>
          <a:stretch>
            <a:fillRect/>
          </a:stretch>
        </p:blipFill>
        <p:spPr>
          <a:xfrm>
            <a:off x="924479" y="4677105"/>
            <a:ext cx="927401" cy="912135"/>
          </a:xfrm>
          <a:prstGeom prst="rect">
            <a:avLst/>
          </a:prstGeom>
        </p:spPr>
      </p:pic>
      <p:sp>
        <p:nvSpPr>
          <p:cNvPr id="12" name="Rechteck 11"/>
          <p:cNvSpPr/>
          <p:nvPr/>
        </p:nvSpPr>
        <p:spPr>
          <a:xfrm>
            <a:off x="6456040" y="3284984"/>
            <a:ext cx="2664296" cy="576064"/>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Entscheidungskopf</a:t>
            </a:r>
          </a:p>
        </p:txBody>
      </p:sp>
      <p:sp>
        <p:nvSpPr>
          <p:cNvPr id="13" name="Rechteck 12"/>
          <p:cNvSpPr/>
          <p:nvPr/>
        </p:nvSpPr>
        <p:spPr>
          <a:xfrm>
            <a:off x="6456040" y="3933056"/>
            <a:ext cx="2664296" cy="792088"/>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Entscheidungs-komponenten</a:t>
            </a:r>
          </a:p>
        </p:txBody>
      </p:sp>
      <p:sp>
        <p:nvSpPr>
          <p:cNvPr id="16" name="Textfeld 15"/>
          <p:cNvSpPr txBox="1"/>
          <p:nvPr/>
        </p:nvSpPr>
        <p:spPr>
          <a:xfrm rot="5400000">
            <a:off x="9044520" y="3170617"/>
            <a:ext cx="2215343" cy="461665"/>
          </a:xfrm>
          <a:prstGeom prst="rect">
            <a:avLst/>
          </a:prstGeom>
          <a:noFill/>
        </p:spPr>
        <p:txBody>
          <a:bodyPr wrap="square" rtlCol="0">
            <a:spAutoFit/>
          </a:bodyPr>
          <a:lstStyle/>
          <a:p>
            <a:r>
              <a:rPr lang="de-DE" sz="2400" b="1" dirty="0" smtClean="0">
                <a:solidFill>
                  <a:schemeClr val="bg1"/>
                </a:solidFill>
              </a:rPr>
              <a:t>SLCM</a:t>
            </a:r>
            <a:endParaRPr lang="de-DE" sz="2400" b="1" dirty="0">
              <a:solidFill>
                <a:schemeClr val="bg1"/>
              </a:solidFill>
            </a:endParaRPr>
          </a:p>
        </p:txBody>
      </p:sp>
    </p:spTree>
    <p:extLst>
      <p:ext uri="{BB962C8B-B14F-4D97-AF65-F5344CB8AC3E}">
        <p14:creationId xmlns:p14="http://schemas.microsoft.com/office/powerpoint/2010/main" val="878637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Antrag auf Immatrikulation</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b="1" dirty="0">
                <a:solidFill>
                  <a:schemeClr val="bg2"/>
                </a:solidFill>
              </a:rPr>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3448677"/>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64799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Antrag auf Immatrikulation</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b="1" dirty="0">
                <a:solidFill>
                  <a:schemeClr val="bg2"/>
                </a:solidFill>
              </a:rPr>
              <a:t>Antrag aus Immatrix</a:t>
            </a:r>
          </a:p>
          <a:p>
            <a:pPr marL="342900" indent="-342900">
              <a:lnSpc>
                <a:spcPct val="150000"/>
              </a:lnSpc>
              <a:buFontTx/>
              <a:buAutoNum type="arabicPeriod"/>
            </a:pPr>
            <a:r>
              <a:rPr lang="de-DE" dirty="0"/>
              <a:t>Antrag für bestehenden Studierenden </a:t>
            </a:r>
            <a:r>
              <a:rPr lang="de-DE" dirty="0" smtClean="0"/>
              <a:t>erfassen</a:t>
            </a:r>
            <a:endParaRPr lang="de-DE" dirty="0"/>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2204864"/>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70106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3"/>
          <a:srcRect r="11734"/>
          <a:stretch/>
        </p:blipFill>
        <p:spPr>
          <a:xfrm>
            <a:off x="329629" y="2348880"/>
            <a:ext cx="7494563" cy="3577282"/>
          </a:xfrm>
          <a:prstGeom prst="rect">
            <a:avLst/>
          </a:prstGeom>
          <a:ln w="19050">
            <a:solidFill>
              <a:schemeClr val="bg2"/>
            </a:solidFill>
          </a:ln>
        </p:spPr>
      </p:pic>
      <p:sp>
        <p:nvSpPr>
          <p:cNvPr id="9" name="Titel 8"/>
          <p:cNvSpPr>
            <a:spLocks noGrp="1"/>
          </p:cNvSpPr>
          <p:nvPr>
            <p:ph type="title"/>
          </p:nvPr>
        </p:nvSpPr>
        <p:spPr>
          <a:ln>
            <a:noFill/>
          </a:ln>
        </p:spPr>
        <p:txBody>
          <a:bodyPr/>
          <a:lstStyle/>
          <a:p>
            <a:r>
              <a:rPr lang="de-DE" dirty="0"/>
              <a:t>4</a:t>
            </a:r>
            <a:r>
              <a:rPr lang="de-DE" dirty="0" smtClean="0"/>
              <a:t>. Neuen Bewerber anlegen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1926292"/>
            <a:ext cx="9974078" cy="2954655"/>
          </a:xfrm>
          <a:prstGeom prst="rect">
            <a:avLst/>
          </a:prstGeom>
          <a:noFill/>
        </p:spPr>
        <p:txBody>
          <a:bodyPr wrap="square" rtlCol="0">
            <a:spAutoFit/>
          </a:bodyPr>
          <a:lstStyle/>
          <a:p>
            <a:pPr marL="342900" indent="-342900" algn="r">
              <a:spcBef>
                <a:spcPts val="600"/>
              </a:spcBef>
              <a:spcAft>
                <a:spcPts val="600"/>
              </a:spcAft>
              <a:buAutoNum type="arabicPeriod"/>
            </a:pPr>
            <a:r>
              <a:rPr lang="de-DE" dirty="0"/>
              <a:t>Einstiegspunkt: </a:t>
            </a:r>
            <a:r>
              <a:rPr lang="de-DE" b="1" dirty="0"/>
              <a:t>Studierendensuche</a:t>
            </a:r>
          </a:p>
          <a:p>
            <a:pPr algn="r">
              <a:spcBef>
                <a:spcPts val="600"/>
              </a:spcBef>
              <a:spcAft>
                <a:spcPts val="600"/>
              </a:spcAft>
            </a:pPr>
            <a:endParaRPr lang="de-DE" dirty="0"/>
          </a:p>
          <a:p>
            <a:pPr algn="r">
              <a:spcBef>
                <a:spcPts val="600"/>
              </a:spcBef>
              <a:spcAft>
                <a:spcPts val="600"/>
              </a:spcAft>
            </a:pPr>
            <a:endParaRPr lang="de-DE" dirty="0"/>
          </a:p>
          <a:p>
            <a:pPr algn="r">
              <a:spcBef>
                <a:spcPts val="600"/>
              </a:spcBef>
              <a:spcAft>
                <a:spcPts val="600"/>
              </a:spcAft>
            </a:pPr>
            <a:endParaRPr lang="de-DE" dirty="0"/>
          </a:p>
          <a:p>
            <a:pPr algn="r">
              <a:spcBef>
                <a:spcPts val="600"/>
              </a:spcBef>
              <a:spcAft>
                <a:spcPts val="600"/>
              </a:spcAft>
            </a:pPr>
            <a:endParaRPr lang="de-DE" dirty="0"/>
          </a:p>
          <a:p>
            <a:pPr marL="342900" indent="-342900" algn="r">
              <a:spcBef>
                <a:spcPts val="600"/>
              </a:spcBef>
              <a:spcAft>
                <a:spcPts val="600"/>
              </a:spcAft>
              <a:buFont typeface="+mj-lt"/>
              <a:buAutoNum type="arabicPeriod" startAt="2"/>
            </a:pPr>
            <a:r>
              <a:rPr lang="de-DE" dirty="0"/>
              <a:t>Einstiegspunkt: </a:t>
            </a:r>
            <a:r>
              <a:rPr lang="de-DE" b="1" dirty="0"/>
              <a:t>Antragssuche</a:t>
            </a:r>
          </a:p>
          <a:p>
            <a:pPr algn="r">
              <a:spcBef>
                <a:spcPts val="600"/>
              </a:spcBef>
              <a:spcAft>
                <a:spcPts val="600"/>
              </a:spcAft>
            </a:pPr>
            <a:endParaRPr lang="de-DE" dirty="0"/>
          </a:p>
        </p:txBody>
      </p:sp>
      <p:pic>
        <p:nvPicPr>
          <p:cNvPr id="6" name="Grafik 5"/>
          <p:cNvPicPr>
            <a:picLocks noChangeAspect="1"/>
          </p:cNvPicPr>
          <p:nvPr/>
        </p:nvPicPr>
        <p:blipFill>
          <a:blip r:embed="rId4"/>
          <a:stretch>
            <a:fillRect/>
          </a:stretch>
        </p:blipFill>
        <p:spPr>
          <a:xfrm>
            <a:off x="3618334" y="2276475"/>
            <a:ext cx="5790034" cy="1614272"/>
          </a:xfrm>
          <a:prstGeom prst="rect">
            <a:avLst/>
          </a:prstGeom>
          <a:ln w="19050">
            <a:solidFill>
              <a:schemeClr val="bg2"/>
            </a:solidFill>
          </a:ln>
        </p:spPr>
      </p:pic>
      <p:sp>
        <p:nvSpPr>
          <p:cNvPr id="7" name="Rechteck 6"/>
          <p:cNvSpPr/>
          <p:nvPr/>
        </p:nvSpPr>
        <p:spPr>
          <a:xfrm>
            <a:off x="3618334" y="3140968"/>
            <a:ext cx="190160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p:nvPicPr>
        <p:blipFill>
          <a:blip r:embed="rId5"/>
          <a:stretch>
            <a:fillRect/>
          </a:stretch>
        </p:blipFill>
        <p:spPr>
          <a:xfrm>
            <a:off x="3614712" y="4477117"/>
            <a:ext cx="5793656" cy="1508026"/>
          </a:xfrm>
          <a:prstGeom prst="rect">
            <a:avLst/>
          </a:prstGeom>
          <a:ln w="19050">
            <a:solidFill>
              <a:schemeClr val="bg2"/>
            </a:solidFill>
          </a:ln>
        </p:spPr>
      </p:pic>
      <p:sp>
        <p:nvSpPr>
          <p:cNvPr id="16" name="Rechteck 15"/>
          <p:cNvSpPr/>
          <p:nvPr/>
        </p:nvSpPr>
        <p:spPr>
          <a:xfrm>
            <a:off x="3614712" y="5420125"/>
            <a:ext cx="190160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Nach unten gekrümmter Pfeil 1"/>
          <p:cNvSpPr/>
          <p:nvPr/>
        </p:nvSpPr>
        <p:spPr>
          <a:xfrm rot="19001804">
            <a:off x="1538079" y="2885986"/>
            <a:ext cx="2628916"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Nach unten gekrümmter Pfeil 16"/>
          <p:cNvSpPr/>
          <p:nvPr/>
        </p:nvSpPr>
        <p:spPr>
          <a:xfrm rot="20790875">
            <a:off x="2501786" y="4231849"/>
            <a:ext cx="2628916"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cxnSp>
        <p:nvCxnSpPr>
          <p:cNvPr id="10" name="Gerader Verbinder 9"/>
          <p:cNvCxnSpPr/>
          <p:nvPr/>
        </p:nvCxnSpPr>
        <p:spPr>
          <a:xfrm>
            <a:off x="8066504" y="2549923"/>
            <a:ext cx="10801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7979742" y="4740002"/>
            <a:ext cx="864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814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4</a:t>
            </a:r>
            <a:r>
              <a:rPr lang="de-DE" dirty="0" smtClean="0"/>
              <a:t>. Neuen Bewerber </a:t>
            </a:r>
            <a:br>
              <a:rPr lang="de-DE" dirty="0" smtClean="0"/>
            </a:br>
            <a:r>
              <a:rPr lang="de-DE" dirty="0" smtClean="0"/>
              <a:t>anlegen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cxnSp>
        <p:nvCxnSpPr>
          <p:cNvPr id="10" name="Gerader Verbinder 9"/>
          <p:cNvCxnSpPr/>
          <p:nvPr/>
        </p:nvCxnSpPr>
        <p:spPr>
          <a:xfrm>
            <a:off x="8066504" y="2549923"/>
            <a:ext cx="10801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7979742" y="4740002"/>
            <a:ext cx="864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p:nvPicPr>
        <p:blipFill>
          <a:blip r:embed="rId3"/>
          <a:stretch>
            <a:fillRect/>
          </a:stretch>
        </p:blipFill>
        <p:spPr>
          <a:xfrm>
            <a:off x="4865217" y="963539"/>
            <a:ext cx="6848417" cy="5032350"/>
          </a:xfrm>
          <a:prstGeom prst="rect">
            <a:avLst/>
          </a:prstGeom>
          <a:ln w="19050">
            <a:solidFill>
              <a:schemeClr val="bg2"/>
            </a:solidFill>
          </a:ln>
        </p:spPr>
      </p:pic>
      <p:sp>
        <p:nvSpPr>
          <p:cNvPr id="7" name="Rechteck 6"/>
          <p:cNvSpPr/>
          <p:nvPr/>
        </p:nvSpPr>
        <p:spPr>
          <a:xfrm>
            <a:off x="5960876" y="1406553"/>
            <a:ext cx="190160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p:cNvCxnSpPr/>
          <p:nvPr/>
        </p:nvCxnSpPr>
        <p:spPr>
          <a:xfrm>
            <a:off x="5231904" y="2296549"/>
            <a:ext cx="11521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5231904" y="3872771"/>
            <a:ext cx="11521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5231904" y="5446894"/>
            <a:ext cx="1368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Abgerundete rechteckige Legende 22"/>
          <p:cNvSpPr/>
          <p:nvPr/>
        </p:nvSpPr>
        <p:spPr>
          <a:xfrm>
            <a:off x="920962" y="2599912"/>
            <a:ext cx="3328827" cy="2755000"/>
          </a:xfrm>
          <a:prstGeom prst="wedgeRoundRectCallout">
            <a:avLst>
              <a:gd name="adj1" fmla="val 68056"/>
              <a:gd name="adj2" fmla="val -3475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In einem neuen Antrag auf Immatrikulation sind keine Daten vorbelegt (bis auf Vorbelegungen der Kommunikationssprache, des Geburtslandes, der Nationalität sowie des Staats der Anschrift). Pflichtangaben sind mit * gekennzeichnet.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1564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Antrag auf Immatrikulation</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b="1" dirty="0">
                <a:solidFill>
                  <a:schemeClr val="bg2"/>
                </a:solidFill>
              </a:rPr>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3880725"/>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40966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5</a:t>
            </a:r>
            <a:r>
              <a:rPr lang="de-DE" dirty="0" smtClean="0"/>
              <a:t>. Antragsdaten </a:t>
            </a:r>
            <a:r>
              <a:rPr lang="de-DE" dirty="0"/>
              <a:t>erfassen</a:t>
            </a:r>
            <a:br>
              <a:rPr lang="de-DE" dirty="0"/>
            </a:b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11686" y="2564904"/>
            <a:ext cx="8777697" cy="2491878"/>
          </a:xfrm>
          <a:prstGeom prst="rect">
            <a:avLst/>
          </a:prstGeom>
          <a:ln w="19050">
            <a:solidFill>
              <a:schemeClr val="bg2"/>
            </a:solidFill>
          </a:ln>
        </p:spPr>
      </p:pic>
      <p:sp>
        <p:nvSpPr>
          <p:cNvPr id="17" name="Abgerundete rechteckige Legende 16"/>
          <p:cNvSpPr/>
          <p:nvPr/>
        </p:nvSpPr>
        <p:spPr>
          <a:xfrm>
            <a:off x="5591944" y="3987543"/>
            <a:ext cx="4716056" cy="1880505"/>
          </a:xfrm>
          <a:prstGeom prst="wedgeRoundRectCallout">
            <a:avLst>
              <a:gd name="adj1" fmla="val -13447"/>
              <a:gd name="adj2" fmla="val -5927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Zunächst Auswahl des Verfahrens. Nach Eingabe des Abschlusses wird das Feld Studienfach eingeblendet. Zur Auswahl stehen alle für den Abschluss zugelassenen Fächer. Nach Eingabe des Fachs können die Fachsemester eingegeben werden.</a:t>
            </a:r>
          </a:p>
        </p:txBody>
      </p:sp>
      <p:sp>
        <p:nvSpPr>
          <p:cNvPr id="20" name="Textfeld 19"/>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Auswahl Studienangebot</a:t>
            </a:r>
          </a:p>
        </p:txBody>
      </p:sp>
    </p:spTree>
    <p:extLst>
      <p:ext uri="{BB962C8B-B14F-4D97-AF65-F5344CB8AC3E}">
        <p14:creationId xmlns:p14="http://schemas.microsoft.com/office/powerpoint/2010/main" val="2407508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5.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4" name="Grafik 3"/>
          <p:cNvPicPr>
            <a:picLocks noChangeAspect="1"/>
          </p:cNvPicPr>
          <p:nvPr/>
        </p:nvPicPr>
        <p:blipFill>
          <a:blip r:embed="rId3"/>
          <a:stretch>
            <a:fillRect/>
          </a:stretch>
        </p:blipFill>
        <p:spPr>
          <a:xfrm>
            <a:off x="1703513" y="2492897"/>
            <a:ext cx="8784001" cy="2420255"/>
          </a:xfrm>
          <a:prstGeom prst="rect">
            <a:avLst/>
          </a:prstGeom>
          <a:ln w="19050">
            <a:solidFill>
              <a:schemeClr val="bg2"/>
            </a:solidFill>
          </a:ln>
        </p:spPr>
      </p:pic>
      <p:sp>
        <p:nvSpPr>
          <p:cNvPr id="17" name="Abgerundete rechteckige Legende 16"/>
          <p:cNvSpPr/>
          <p:nvPr/>
        </p:nvSpPr>
        <p:spPr>
          <a:xfrm>
            <a:off x="5719320" y="4558928"/>
            <a:ext cx="4228680" cy="1297508"/>
          </a:xfrm>
          <a:prstGeom prst="wedgeRoundRectCallout">
            <a:avLst>
              <a:gd name="adj1" fmla="val -64404"/>
              <a:gd name="adj2" fmla="val -4387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Eingabe der Kommunikationssprache steuert, in welcher Sprache (Deutsch oder Englisch) </a:t>
            </a:r>
            <a:r>
              <a:rPr lang="de-DE" sz="1600" dirty="0" smtClean="0">
                <a:solidFill>
                  <a:schemeClr val="bg1">
                    <a:lumMod val="10000"/>
                  </a:schemeClr>
                </a:solidFill>
                <a:ea typeface="Calibri" panose="020F0502020204030204" pitchFamily="34" charset="0"/>
                <a:cs typeface="Times New Roman" panose="02020603050405020304" pitchFamily="18" charset="0"/>
              </a:rPr>
              <a:t>Dokumente </a:t>
            </a:r>
            <a:r>
              <a:rPr lang="de-DE" sz="1600" dirty="0">
                <a:solidFill>
                  <a:schemeClr val="bg1">
                    <a:lumMod val="10000"/>
                  </a:schemeClr>
                </a:solidFill>
                <a:ea typeface="Calibri" panose="020F0502020204030204" pitchFamily="34" charset="0"/>
                <a:cs typeface="Times New Roman" panose="02020603050405020304" pitchFamily="18" charset="0"/>
              </a:rPr>
              <a:t>und </a:t>
            </a:r>
            <a:r>
              <a:rPr lang="de-DE" sz="1600" dirty="0" smtClean="0">
                <a:solidFill>
                  <a:schemeClr val="bg1">
                    <a:lumMod val="10000"/>
                  </a:schemeClr>
                </a:solidFill>
                <a:ea typeface="Calibri" panose="020F0502020204030204" pitchFamily="34" charset="0"/>
                <a:cs typeface="Times New Roman" panose="02020603050405020304" pitchFamily="18" charset="0"/>
              </a:rPr>
              <a:t>E-Mails ausgegeben </a:t>
            </a:r>
            <a:r>
              <a:rPr lang="de-DE" sz="1600" dirty="0">
                <a:solidFill>
                  <a:schemeClr val="bg1">
                    <a:lumMod val="10000"/>
                  </a:schemeClr>
                </a:solidFill>
                <a:ea typeface="Calibri" panose="020F0502020204030204" pitchFamily="34" charset="0"/>
                <a:cs typeface="Times New Roman" panose="02020603050405020304" pitchFamily="18" charset="0"/>
              </a:rPr>
              <a:t>werden.</a:t>
            </a:r>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Angaben zur Person</a:t>
            </a:r>
          </a:p>
        </p:txBody>
      </p:sp>
    </p:spTree>
    <p:extLst>
      <p:ext uri="{BB962C8B-B14F-4D97-AF65-F5344CB8AC3E}">
        <p14:creationId xmlns:p14="http://schemas.microsoft.com/office/powerpoint/2010/main" val="1796518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03512" y="2637770"/>
            <a:ext cx="8712968" cy="1875998"/>
          </a:xfrm>
          <a:prstGeom prst="rect">
            <a:avLst/>
          </a:prstGeom>
          <a:ln w="19050">
            <a:solidFill>
              <a:schemeClr val="bg2"/>
            </a:solidFill>
          </a:ln>
        </p:spPr>
      </p:pic>
      <p:sp>
        <p:nvSpPr>
          <p:cNvPr id="17" name="Abgerundete rechteckige Legende 16"/>
          <p:cNvSpPr/>
          <p:nvPr/>
        </p:nvSpPr>
        <p:spPr>
          <a:xfrm>
            <a:off x="3863752" y="4530557"/>
            <a:ext cx="4716344" cy="1006011"/>
          </a:xfrm>
          <a:prstGeom prst="wedgeRoundRectCallout">
            <a:avLst>
              <a:gd name="adj1" fmla="val 6335"/>
              <a:gd name="adj2" fmla="val -8422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Staat, Region und Ort sind vorbelegt. Nach Eingabe der Postleitzahl </a:t>
            </a:r>
            <a:r>
              <a:rPr lang="de-DE" sz="1600" b="1" dirty="0">
                <a:solidFill>
                  <a:schemeClr val="bg1">
                    <a:lumMod val="10000"/>
                  </a:schemeClr>
                </a:solidFill>
                <a:ea typeface="Calibri" panose="020F0502020204030204" pitchFamily="34" charset="0"/>
                <a:cs typeface="Times New Roman" panose="02020603050405020304" pitchFamily="18" charset="0"/>
              </a:rPr>
              <a:t>(Bestätigung mit [Enter</a:t>
            </a:r>
            <a:r>
              <a:rPr lang="de-DE" sz="1600" b="1" dirty="0" smtClean="0">
                <a:solidFill>
                  <a:schemeClr val="bg1">
                    <a:lumMod val="10000"/>
                  </a:schemeClr>
                </a:solidFill>
                <a:ea typeface="Calibri" panose="020F0502020204030204" pitchFamily="34" charset="0"/>
                <a:cs typeface="Times New Roman" panose="02020603050405020304" pitchFamily="18" charset="0"/>
              </a:rPr>
              <a:t>]!) </a:t>
            </a:r>
            <a:r>
              <a:rPr lang="de-DE" sz="1600" dirty="0">
                <a:solidFill>
                  <a:schemeClr val="bg1">
                    <a:lumMod val="10000"/>
                  </a:schemeClr>
                </a:solidFill>
                <a:ea typeface="Calibri" panose="020F0502020204030204" pitchFamily="34" charset="0"/>
                <a:cs typeface="Times New Roman" panose="02020603050405020304" pitchFamily="18" charset="0"/>
              </a:rPr>
              <a:t>werden Ort und Region automatisch angepasst.</a:t>
            </a:r>
          </a:p>
        </p:txBody>
      </p:sp>
      <p:sp>
        <p:nvSpPr>
          <p:cNvPr id="10" name="Textfeld 9"/>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Anschrift und Kommunikation</a:t>
            </a:r>
          </a:p>
        </p:txBody>
      </p:sp>
    </p:spTree>
    <p:extLst>
      <p:ext uri="{BB962C8B-B14F-4D97-AF65-F5344CB8AC3E}">
        <p14:creationId xmlns:p14="http://schemas.microsoft.com/office/powerpoint/2010/main" val="2756836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0" name="Textfeld 9"/>
          <p:cNvSpPr txBox="1"/>
          <p:nvPr/>
        </p:nvSpPr>
        <p:spPr>
          <a:xfrm>
            <a:off x="1883571" y="1926291"/>
            <a:ext cx="8245166" cy="369332"/>
          </a:xfrm>
          <a:prstGeom prst="rect">
            <a:avLst/>
          </a:prstGeom>
          <a:noFill/>
        </p:spPr>
        <p:txBody>
          <a:bodyPr wrap="square" rtlCol="0">
            <a:spAutoFit/>
          </a:bodyPr>
          <a:lstStyle/>
          <a:p>
            <a:pPr>
              <a:spcBef>
                <a:spcPts val="600"/>
              </a:spcBef>
              <a:spcAft>
                <a:spcPts val="600"/>
              </a:spcAft>
            </a:pPr>
            <a:r>
              <a:rPr lang="de-DE" b="1" dirty="0"/>
              <a:t>Bereich: Anschrift und Kommunikation – Sonderfall: Studium im Alter </a:t>
            </a:r>
          </a:p>
        </p:txBody>
      </p:sp>
      <p:pic>
        <p:nvPicPr>
          <p:cNvPr id="3" name="Grafik 2"/>
          <p:cNvPicPr>
            <a:picLocks noChangeAspect="1"/>
          </p:cNvPicPr>
          <p:nvPr/>
        </p:nvPicPr>
        <p:blipFill rotWithShape="1">
          <a:blip r:embed="rId3"/>
          <a:srcRect l="20075" t="49300" r="25194" b="23400"/>
          <a:stretch/>
        </p:blipFill>
        <p:spPr>
          <a:xfrm>
            <a:off x="1703512" y="2448450"/>
            <a:ext cx="8712968" cy="2444646"/>
          </a:xfrm>
          <a:prstGeom prst="rect">
            <a:avLst/>
          </a:prstGeom>
          <a:ln w="19050">
            <a:solidFill>
              <a:schemeClr val="bg2"/>
            </a:solidFill>
          </a:ln>
        </p:spPr>
      </p:pic>
      <p:sp>
        <p:nvSpPr>
          <p:cNvPr id="17" name="Abgerundete rechteckige Legende 16"/>
          <p:cNvSpPr/>
          <p:nvPr/>
        </p:nvSpPr>
        <p:spPr>
          <a:xfrm>
            <a:off x="2117828" y="4250495"/>
            <a:ext cx="4716344" cy="1589007"/>
          </a:xfrm>
          <a:prstGeom prst="wedgeRoundRectCallout">
            <a:avLst>
              <a:gd name="adj1" fmla="val 44865"/>
              <a:gd name="adj2" fmla="val -5795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 „Studium im Alter“ kann die Standardkommunikationsart gewählt werden (Pflichtangabe!): Abhängig von der Auswahl wird die Kommunikation </a:t>
            </a:r>
            <a:r>
              <a:rPr lang="de-DE" sz="1600" dirty="0" smtClean="0">
                <a:solidFill>
                  <a:schemeClr val="bg1">
                    <a:lumMod val="10000"/>
                  </a:schemeClr>
                </a:solidFill>
                <a:ea typeface="Calibri" panose="020F0502020204030204" pitchFamily="34" charset="0"/>
                <a:cs typeface="Times New Roman" panose="02020603050405020304" pitchFamily="18" charset="0"/>
              </a:rPr>
              <a:t>für die Rückmeldung per E-Mail </a:t>
            </a:r>
            <a:r>
              <a:rPr lang="de-DE" sz="1600" dirty="0">
                <a:solidFill>
                  <a:schemeClr val="bg1">
                    <a:lumMod val="10000"/>
                  </a:schemeClr>
                </a:solidFill>
                <a:ea typeface="Calibri" panose="020F0502020204030204" pitchFamily="34" charset="0"/>
                <a:cs typeface="Times New Roman" panose="02020603050405020304" pitchFamily="18" charset="0"/>
              </a:rPr>
              <a:t>oder Postsendung erfolgen</a:t>
            </a:r>
          </a:p>
        </p:txBody>
      </p:sp>
    </p:spTree>
    <p:extLst>
      <p:ext uri="{BB962C8B-B14F-4D97-AF65-F5344CB8AC3E}">
        <p14:creationId xmlns:p14="http://schemas.microsoft.com/office/powerpoint/2010/main" val="70742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75521" y="2708921"/>
            <a:ext cx="8533705" cy="1595467"/>
          </a:xfrm>
          <a:prstGeom prst="rect">
            <a:avLst/>
          </a:prstGeom>
          <a:ln w="19050">
            <a:solidFill>
              <a:schemeClr val="bg2"/>
            </a:solidFill>
          </a:ln>
        </p:spPr>
      </p:pic>
      <p:sp>
        <p:nvSpPr>
          <p:cNvPr id="17" name="Abgerundete rechteckige Legende 16"/>
          <p:cNvSpPr/>
          <p:nvPr/>
        </p:nvSpPr>
        <p:spPr>
          <a:xfrm>
            <a:off x="4151784" y="4167688"/>
            <a:ext cx="4568064" cy="1297508"/>
          </a:xfrm>
          <a:prstGeom prst="wedgeRoundRectCallout">
            <a:avLst>
              <a:gd name="adj1" fmla="val -17837"/>
              <a:gd name="adj2" fmla="val -10074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Für die Studierenden </a:t>
            </a:r>
            <a:r>
              <a:rPr lang="de-DE" sz="1600" dirty="0" smtClean="0">
                <a:solidFill>
                  <a:schemeClr val="bg1">
                    <a:lumMod val="10000"/>
                  </a:schemeClr>
                </a:solidFill>
                <a:ea typeface="Calibri" panose="020F0502020204030204" pitchFamily="34" charset="0"/>
                <a:cs typeface="Times New Roman" panose="02020603050405020304" pitchFamily="18" charset="0"/>
              </a:rPr>
              <a:t>mancher Sondergruppen </a:t>
            </a:r>
            <a:r>
              <a:rPr lang="de-DE" sz="1600" dirty="0">
                <a:solidFill>
                  <a:schemeClr val="bg1">
                    <a:lumMod val="10000"/>
                  </a:schemeClr>
                </a:solidFill>
                <a:ea typeface="Calibri" panose="020F0502020204030204" pitchFamily="34" charset="0"/>
                <a:cs typeface="Times New Roman" panose="02020603050405020304" pitchFamily="18" charset="0"/>
              </a:rPr>
              <a:t>ist </a:t>
            </a:r>
            <a:r>
              <a:rPr lang="de-DE" sz="1600" dirty="0" smtClean="0">
                <a:solidFill>
                  <a:schemeClr val="bg1">
                    <a:lumMod val="10000"/>
                  </a:schemeClr>
                </a:solidFill>
                <a:ea typeface="Calibri" panose="020F0502020204030204" pitchFamily="34" charset="0"/>
                <a:cs typeface="Times New Roman" panose="02020603050405020304" pitchFamily="18" charset="0"/>
              </a:rPr>
              <a:t>„Kein </a:t>
            </a:r>
            <a:r>
              <a:rPr lang="de-DE" sz="1600" dirty="0">
                <a:solidFill>
                  <a:schemeClr val="bg1">
                    <a:lumMod val="10000"/>
                  </a:schemeClr>
                </a:solidFill>
                <a:ea typeface="Calibri" panose="020F0502020204030204" pitchFamily="34" charset="0"/>
                <a:cs typeface="Times New Roman" panose="02020603050405020304" pitchFamily="18" charset="0"/>
              </a:rPr>
              <a:t>Nachweis erforderlich</a:t>
            </a:r>
            <a:r>
              <a:rPr lang="de-DE" sz="1600" dirty="0" smtClean="0">
                <a:solidFill>
                  <a:schemeClr val="bg1">
                    <a:lumMod val="10000"/>
                  </a:schemeClr>
                </a:solidFill>
                <a:ea typeface="Calibri" panose="020F0502020204030204" pitchFamily="34" charset="0"/>
                <a:cs typeface="Times New Roman" panose="02020603050405020304" pitchFamily="18" charset="0"/>
              </a:rPr>
              <a:t>“ vorbelegt. </a:t>
            </a:r>
            <a:r>
              <a:rPr lang="de-DE" sz="1600" dirty="0">
                <a:solidFill>
                  <a:schemeClr val="bg1">
                    <a:lumMod val="10000"/>
                  </a:schemeClr>
                </a:solidFill>
                <a:ea typeface="Calibri" panose="020F0502020204030204" pitchFamily="34" charset="0"/>
                <a:cs typeface="Times New Roman" panose="02020603050405020304" pitchFamily="18" charset="0"/>
              </a:rPr>
              <a:t>Diese Auswahl ist im Antrag voreingestellt. Weitere Angaben sind hier nicht erforderlich.</a:t>
            </a:r>
          </a:p>
        </p:txBody>
      </p:sp>
      <p:sp>
        <p:nvSpPr>
          <p:cNvPr id="10" name="Textfeld 9"/>
          <p:cNvSpPr txBox="1"/>
          <p:nvPr/>
        </p:nvSpPr>
        <p:spPr>
          <a:xfrm>
            <a:off x="1883572" y="1926291"/>
            <a:ext cx="6300661" cy="369332"/>
          </a:xfrm>
          <a:prstGeom prst="rect">
            <a:avLst/>
          </a:prstGeom>
          <a:noFill/>
        </p:spPr>
        <p:txBody>
          <a:bodyPr wrap="square" rtlCol="0">
            <a:spAutoFit/>
          </a:bodyPr>
          <a:lstStyle/>
          <a:p>
            <a:pPr>
              <a:spcBef>
                <a:spcPts val="600"/>
              </a:spcBef>
              <a:spcAft>
                <a:spcPts val="600"/>
              </a:spcAft>
            </a:pPr>
            <a:r>
              <a:rPr lang="de-DE" b="1" dirty="0"/>
              <a:t>Bereich: Krankenkasse - kein Nachweis erforderlich</a:t>
            </a:r>
          </a:p>
        </p:txBody>
      </p:sp>
    </p:spTree>
    <p:extLst>
      <p:ext uri="{BB962C8B-B14F-4D97-AF65-F5344CB8AC3E}">
        <p14:creationId xmlns:p14="http://schemas.microsoft.com/office/powerpoint/2010/main" val="1894975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0" name="Textfeld 9"/>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Krankenkasse - weitere Möglichkeiten</a:t>
            </a:r>
          </a:p>
        </p:txBody>
      </p:sp>
      <p:pic>
        <p:nvPicPr>
          <p:cNvPr id="3" name="Grafik 2"/>
          <p:cNvPicPr>
            <a:picLocks noChangeAspect="1"/>
          </p:cNvPicPr>
          <p:nvPr/>
        </p:nvPicPr>
        <p:blipFill rotWithShape="1">
          <a:blip r:embed="rId3"/>
          <a:srcRect l="19682" t="59100" r="25194" b="21301"/>
          <a:stretch/>
        </p:blipFill>
        <p:spPr>
          <a:xfrm>
            <a:off x="1732002" y="2511672"/>
            <a:ext cx="8756486" cy="1751297"/>
          </a:xfrm>
          <a:prstGeom prst="rect">
            <a:avLst/>
          </a:prstGeom>
          <a:ln w="19050">
            <a:solidFill>
              <a:schemeClr val="bg2"/>
            </a:solidFill>
          </a:ln>
        </p:spPr>
      </p:pic>
      <p:sp>
        <p:nvSpPr>
          <p:cNvPr id="17" name="Abgerundete rechteckige Legende 16"/>
          <p:cNvSpPr/>
          <p:nvPr/>
        </p:nvSpPr>
        <p:spPr>
          <a:xfrm>
            <a:off x="4871864" y="3986538"/>
            <a:ext cx="4568064" cy="1880505"/>
          </a:xfrm>
          <a:prstGeom prst="wedgeRoundRectCallout">
            <a:avLst>
              <a:gd name="adj1" fmla="val -26706"/>
              <a:gd name="adj2" fmla="val -8727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Ansonsten kann zwischen „Pflichtversichert“ und „Privat versichert“ unterschieden werden. Bei Auswahl „Pflichtversichert“ müssen die Angaben zu Krankenkassennummer (</a:t>
            </a:r>
            <a:r>
              <a:rPr lang="de-DE" sz="1600" dirty="0" err="1" smtClean="0">
                <a:solidFill>
                  <a:schemeClr val="bg1">
                    <a:lumMod val="10000"/>
                  </a:schemeClr>
                </a:solidFill>
                <a:ea typeface="Calibri" panose="020F0502020204030204" pitchFamily="34" charset="0"/>
                <a:cs typeface="Times New Roman" panose="02020603050405020304" pitchFamily="18" charset="0"/>
              </a:rPr>
              <a:t>Betriebsnr</a:t>
            </a:r>
            <a:r>
              <a:rPr lang="de-DE" sz="1600" dirty="0" smtClean="0">
                <a:solidFill>
                  <a:schemeClr val="bg1">
                    <a:lumMod val="10000"/>
                  </a:schemeClr>
                </a:solidFill>
                <a:ea typeface="Calibri" panose="020F0502020204030204" pitchFamily="34" charset="0"/>
                <a:cs typeface="Times New Roman" panose="02020603050405020304" pitchFamily="18" charset="0"/>
              </a:rPr>
              <a:t>.) und Versicherungsnummer gemacht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6705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3" name="Grafik 2"/>
          <p:cNvPicPr>
            <a:picLocks noChangeAspect="1"/>
          </p:cNvPicPr>
          <p:nvPr/>
        </p:nvPicPr>
        <p:blipFill>
          <a:blip r:embed="rId3"/>
          <a:stretch>
            <a:fillRect/>
          </a:stretch>
        </p:blipFill>
        <p:spPr>
          <a:xfrm>
            <a:off x="1703513" y="2348881"/>
            <a:ext cx="8800001" cy="2470769"/>
          </a:xfrm>
          <a:prstGeom prst="rect">
            <a:avLst/>
          </a:prstGeom>
          <a:ln w="19050">
            <a:solidFill>
              <a:schemeClr val="bg2"/>
            </a:solidFill>
          </a:ln>
        </p:spPr>
      </p:pic>
      <p:sp>
        <p:nvSpPr>
          <p:cNvPr id="17" name="Abgerundete rechteckige Legende 16"/>
          <p:cNvSpPr/>
          <p:nvPr/>
        </p:nvSpPr>
        <p:spPr>
          <a:xfrm>
            <a:off x="6213032" y="1294440"/>
            <a:ext cx="4290482" cy="1702513"/>
          </a:xfrm>
          <a:prstGeom prst="wedgeRoundRectCallout">
            <a:avLst>
              <a:gd name="adj1" fmla="val 17360"/>
              <a:gd name="adj2" fmla="val 6877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 Land „Deutschland“ ist die Angabe des Kreises verpflichtend. Nach Auswahl „Kreis“ wird das Bundesland automatisch befüllt.</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 anderen Angaben zu „Land“ ist das Eingabefeld „Kreis“ ausgegraut.</a:t>
            </a:r>
          </a:p>
        </p:txBody>
      </p:sp>
      <p:sp>
        <p:nvSpPr>
          <p:cNvPr id="10" name="Abgerundete rechteckige Legende 9"/>
          <p:cNvSpPr/>
          <p:nvPr/>
        </p:nvSpPr>
        <p:spPr>
          <a:xfrm>
            <a:off x="1705260" y="4670990"/>
            <a:ext cx="6046924" cy="1297508"/>
          </a:xfrm>
          <a:prstGeom prst="wedgeRoundRectCallout">
            <a:avLst>
              <a:gd name="adj1" fmla="val 654"/>
              <a:gd name="adj2" fmla="val -9536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Eingaben unter „Art der HZB“ und „Land“ sind voneinander abhängig: Für Land „Deutschland“ kann keine ausländische HZB-Art angegeben werden. Die Einträge werden bei [Prüfen] bzw. [Absenden] geprüft. </a:t>
            </a:r>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Hochschulzugangsberechtigung</a:t>
            </a:r>
          </a:p>
        </p:txBody>
      </p:sp>
    </p:spTree>
    <p:extLst>
      <p:ext uri="{BB962C8B-B14F-4D97-AF65-F5344CB8AC3E}">
        <p14:creationId xmlns:p14="http://schemas.microsoft.com/office/powerpoint/2010/main" val="2622294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1</a:t>
            </a:r>
            <a:r>
              <a:rPr lang="de-DE" dirty="0" smtClean="0"/>
              <a:t>. </a:t>
            </a:r>
            <a:r>
              <a:rPr lang="de-DE" dirty="0"/>
              <a:t>Antrag </a:t>
            </a:r>
            <a:r>
              <a:rPr lang="de-DE" dirty="0" smtClean="0"/>
              <a:t>aus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3" name="Abgerundetes Rechteck 2"/>
          <p:cNvSpPr/>
          <p:nvPr/>
        </p:nvSpPr>
        <p:spPr>
          <a:xfrm>
            <a:off x="2063552" y="2348880"/>
            <a:ext cx="1944216" cy="118665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de-DE" sz="2400" b="1" dirty="0"/>
              <a:t>Immatrix</a:t>
            </a:r>
            <a:endParaRPr lang="de-DE" b="1" dirty="0"/>
          </a:p>
        </p:txBody>
      </p:sp>
      <p:sp>
        <p:nvSpPr>
          <p:cNvPr id="10" name="Abgerundetes Rechteck 9"/>
          <p:cNvSpPr/>
          <p:nvPr/>
        </p:nvSpPr>
        <p:spPr>
          <a:xfrm>
            <a:off x="5879976" y="2348880"/>
            <a:ext cx="4356096" cy="302433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2400" b="1" dirty="0"/>
              <a:t>SLCM</a:t>
            </a:r>
            <a:endParaRPr lang="de-DE" b="1" dirty="0"/>
          </a:p>
        </p:txBody>
      </p:sp>
      <p:sp>
        <p:nvSpPr>
          <p:cNvPr id="11" name="Abgerundete rechteckige Legende 10"/>
          <p:cNvSpPr/>
          <p:nvPr/>
        </p:nvSpPr>
        <p:spPr>
          <a:xfrm>
            <a:off x="119337" y="3861223"/>
            <a:ext cx="5927910" cy="1829427"/>
          </a:xfrm>
          <a:prstGeom prst="wedgeRoundRectCallout">
            <a:avLst>
              <a:gd name="adj1" fmla="val -10593"/>
              <a:gd name="adj2" fmla="val -77979"/>
              <a:gd name="adj3" fmla="val 16667"/>
            </a:avLst>
          </a:prstGeom>
          <a:solidFill>
            <a:schemeClr val="accent1">
              <a:lumMod val="20000"/>
              <a:lumOff val="80000"/>
            </a:schemeClr>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Antragsdaten</a:t>
            </a:r>
            <a:r>
              <a:rPr lang="de-DE" sz="1600" dirty="0">
                <a:solidFill>
                  <a:schemeClr val="bg1">
                    <a:lumMod val="10000"/>
                  </a:schemeClr>
                </a:solidFill>
                <a:ea typeface="Calibri" panose="020F0502020204030204" pitchFamily="34" charset="0"/>
                <a:cs typeface="Times New Roman" panose="02020603050405020304" pitchFamily="18" charset="0"/>
              </a:rPr>
              <a:t> werden vollständig erfasst und </a:t>
            </a:r>
            <a:r>
              <a:rPr lang="de-DE" sz="1600" b="1" dirty="0">
                <a:solidFill>
                  <a:schemeClr val="bg1">
                    <a:lumMod val="10000"/>
                  </a:schemeClr>
                </a:solidFill>
                <a:ea typeface="Calibri" panose="020F0502020204030204" pitchFamily="34" charset="0"/>
                <a:cs typeface="Times New Roman" panose="02020603050405020304" pitchFamily="18" charset="0"/>
              </a:rPr>
              <a:t>geprüft</a:t>
            </a:r>
            <a:r>
              <a:rPr lang="de-DE" sz="1600" dirty="0">
                <a:solidFill>
                  <a:schemeClr val="bg1">
                    <a:lumMod val="10000"/>
                  </a:schemeClr>
                </a:solidFill>
                <a:ea typeface="Calibri" panose="020F0502020204030204" pitchFamily="34" charset="0"/>
                <a:cs typeface="Times New Roman" panose="02020603050405020304" pitchFamily="18" charset="0"/>
              </a:rPr>
              <a:t>! Nach Erfassung wird der Übertrag </a:t>
            </a:r>
            <a:r>
              <a:rPr lang="de-DE" sz="1600" dirty="0" smtClean="0">
                <a:solidFill>
                  <a:schemeClr val="bg1">
                    <a:lumMod val="10000"/>
                  </a:schemeClr>
                </a:solidFill>
                <a:ea typeface="Calibri" panose="020F0502020204030204" pitchFamily="34" charset="0"/>
                <a:cs typeface="Times New Roman" panose="02020603050405020304" pitchFamily="18" charset="0"/>
              </a:rPr>
              <a:t>zu SLcM </a:t>
            </a:r>
            <a:r>
              <a:rPr lang="de-DE" sz="1600" dirty="0">
                <a:solidFill>
                  <a:schemeClr val="bg1">
                    <a:lumMod val="10000"/>
                  </a:schemeClr>
                </a:solidFill>
                <a:ea typeface="Calibri" panose="020F0502020204030204" pitchFamily="34" charset="0"/>
                <a:cs typeface="Times New Roman" panose="02020603050405020304" pitchFamily="18" charset="0"/>
              </a:rPr>
              <a:t>angestoßen. Die Daten werden bei der automatischen Antragsanlage erneut geprüft und nur in </a:t>
            </a:r>
            <a:r>
              <a:rPr lang="de-DE" sz="1600" dirty="0" smtClean="0">
                <a:solidFill>
                  <a:schemeClr val="bg1">
                    <a:lumMod val="10000"/>
                  </a:schemeClr>
                </a:solidFill>
                <a:ea typeface="Calibri" panose="020F0502020204030204" pitchFamily="34" charset="0"/>
                <a:cs typeface="Times New Roman" panose="02020603050405020304" pitchFamily="18" charset="0"/>
              </a:rPr>
              <a:t>SLcM </a:t>
            </a:r>
            <a:r>
              <a:rPr lang="de-DE" sz="1600" dirty="0">
                <a:solidFill>
                  <a:schemeClr val="bg1">
                    <a:lumMod val="10000"/>
                  </a:schemeClr>
                </a:solidFill>
                <a:ea typeface="Calibri" panose="020F0502020204030204" pitchFamily="34" charset="0"/>
                <a:cs typeface="Times New Roman" panose="02020603050405020304" pitchFamily="18" charset="0"/>
              </a:rPr>
              <a:t>angelegt, wenn keine Fehler auftreten. Die in </a:t>
            </a:r>
            <a:r>
              <a:rPr lang="de-DE" sz="1600" dirty="0" smtClean="0">
                <a:solidFill>
                  <a:schemeClr val="bg1">
                    <a:lumMod val="10000"/>
                  </a:schemeClr>
                </a:solidFill>
                <a:ea typeface="Calibri" panose="020F0502020204030204" pitchFamily="34" charset="0"/>
                <a:cs typeface="Times New Roman" panose="02020603050405020304" pitchFamily="18" charset="0"/>
              </a:rPr>
              <a:t>SLcM </a:t>
            </a:r>
            <a:r>
              <a:rPr lang="de-DE" sz="1600" dirty="0">
                <a:solidFill>
                  <a:schemeClr val="bg1">
                    <a:lumMod val="10000"/>
                  </a:schemeClr>
                </a:solidFill>
                <a:ea typeface="Calibri" panose="020F0502020204030204" pitchFamily="34" charset="0"/>
                <a:cs typeface="Times New Roman" panose="02020603050405020304" pitchFamily="18" charset="0"/>
              </a:rPr>
              <a:t>vergebene Matrikel- und Antragsnummer wird an Immatrix zurückgegeben.</a:t>
            </a:r>
          </a:p>
        </p:txBody>
      </p:sp>
      <p:sp>
        <p:nvSpPr>
          <p:cNvPr id="4" name="Pfeil nach rechts 3"/>
          <p:cNvSpPr/>
          <p:nvPr/>
        </p:nvSpPr>
        <p:spPr>
          <a:xfrm>
            <a:off x="4079776" y="2492896"/>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160397" y="2942208"/>
            <a:ext cx="1807264" cy="99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Antrag</a:t>
            </a:r>
            <a:r>
              <a:rPr lang="de-DE" dirty="0"/>
              <a:t> auf Immatrikula-tion</a:t>
            </a:r>
          </a:p>
        </p:txBody>
      </p:sp>
      <p:sp>
        <p:nvSpPr>
          <p:cNvPr id="16" name="Rechteck 15"/>
          <p:cNvSpPr/>
          <p:nvPr/>
        </p:nvSpPr>
        <p:spPr>
          <a:xfrm>
            <a:off x="8105160" y="2924209"/>
            <a:ext cx="1807264" cy="21773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Entscheidung</a:t>
            </a:r>
            <a:r>
              <a:rPr lang="de-DE" dirty="0"/>
              <a:t> Immatrikula-tion </a:t>
            </a:r>
          </a:p>
          <a:p>
            <a:pPr algn="ctr"/>
            <a:r>
              <a:rPr lang="de-DE" sz="1600" dirty="0"/>
              <a:t>(Status: „vorläufig ausgeschlossen“, Gebühren berechnet)</a:t>
            </a:r>
          </a:p>
        </p:txBody>
      </p:sp>
      <p:sp>
        <p:nvSpPr>
          <p:cNvPr id="17" name="Pfeil nach rechts 16"/>
          <p:cNvSpPr/>
          <p:nvPr/>
        </p:nvSpPr>
        <p:spPr>
          <a:xfrm rot="10800000">
            <a:off x="4079777" y="2912387"/>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p:cNvSpPr/>
          <p:nvPr/>
        </p:nvSpPr>
        <p:spPr>
          <a:xfrm>
            <a:off x="6168008" y="4105911"/>
            <a:ext cx="1807264" cy="99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Studentenakte / GP</a:t>
            </a:r>
            <a:endParaRPr lang="de-DE" dirty="0"/>
          </a:p>
        </p:txBody>
      </p:sp>
    </p:spTree>
    <p:extLst>
      <p:ext uri="{BB962C8B-B14F-4D97-AF65-F5344CB8AC3E}">
        <p14:creationId xmlns:p14="http://schemas.microsoft.com/office/powerpoint/2010/main" val="975724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75520" y="2501838"/>
            <a:ext cx="8712969" cy="3087403"/>
          </a:xfrm>
          <a:prstGeom prst="rect">
            <a:avLst/>
          </a:prstGeom>
          <a:ln w="19050">
            <a:solidFill>
              <a:schemeClr val="bg2"/>
            </a:solidFill>
          </a:ln>
        </p:spPr>
      </p:pic>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Früheres Studium / Beruf &amp; Praxis</a:t>
            </a:r>
          </a:p>
        </p:txBody>
      </p:sp>
    </p:spTree>
    <p:extLst>
      <p:ext uri="{BB962C8B-B14F-4D97-AF65-F5344CB8AC3E}">
        <p14:creationId xmlns:p14="http://schemas.microsoft.com/office/powerpoint/2010/main" val="2518500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Abgelegte Prüfungen</a:t>
            </a:r>
          </a:p>
        </p:txBody>
      </p:sp>
      <p:pic>
        <p:nvPicPr>
          <p:cNvPr id="3" name="Grafik 2"/>
          <p:cNvPicPr>
            <a:picLocks noChangeAspect="1"/>
          </p:cNvPicPr>
          <p:nvPr/>
        </p:nvPicPr>
        <p:blipFill>
          <a:blip r:embed="rId3"/>
          <a:stretch>
            <a:fillRect/>
          </a:stretch>
        </p:blipFill>
        <p:spPr>
          <a:xfrm>
            <a:off x="1991544" y="2501620"/>
            <a:ext cx="6817968" cy="3461030"/>
          </a:xfrm>
          <a:prstGeom prst="rect">
            <a:avLst/>
          </a:prstGeom>
          <a:ln w="19050">
            <a:solidFill>
              <a:schemeClr val="bg2"/>
            </a:solidFill>
          </a:ln>
        </p:spPr>
      </p:pic>
      <p:sp>
        <p:nvSpPr>
          <p:cNvPr id="10" name="Abgerundete rechteckige Legende 9"/>
          <p:cNvSpPr/>
          <p:nvPr/>
        </p:nvSpPr>
        <p:spPr>
          <a:xfrm>
            <a:off x="4313821" y="3437634"/>
            <a:ext cx="3240360" cy="1589007"/>
          </a:xfrm>
          <a:prstGeom prst="wedgeRoundRectCallout">
            <a:avLst>
              <a:gd name="adj1" fmla="val -60406"/>
              <a:gd name="adj2" fmla="val -613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Wird „Studium im Ausland“ ausgewählt, kann keine dt. Hochschule eingegeben werden. „Staat (Ausland)“ wird stattdessen eingabebereit.</a:t>
            </a:r>
          </a:p>
        </p:txBody>
      </p:sp>
    </p:spTree>
    <p:extLst>
      <p:ext uri="{BB962C8B-B14F-4D97-AF65-F5344CB8AC3E}">
        <p14:creationId xmlns:p14="http://schemas.microsoft.com/office/powerpoint/2010/main" val="7060297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dirty="0"/>
              <a:t>Bereich: Studienverlauf</a:t>
            </a:r>
            <a:endParaRPr lang="de-DE" b="1" dirty="0"/>
          </a:p>
        </p:txBody>
      </p:sp>
      <p:pic>
        <p:nvPicPr>
          <p:cNvPr id="2" name="Grafik 1"/>
          <p:cNvPicPr>
            <a:picLocks noChangeAspect="1"/>
          </p:cNvPicPr>
          <p:nvPr/>
        </p:nvPicPr>
        <p:blipFill>
          <a:blip r:embed="rId3"/>
          <a:stretch>
            <a:fillRect/>
          </a:stretch>
        </p:blipFill>
        <p:spPr>
          <a:xfrm>
            <a:off x="1883571" y="2423580"/>
            <a:ext cx="8424430" cy="3453693"/>
          </a:xfrm>
          <a:prstGeom prst="rect">
            <a:avLst/>
          </a:prstGeom>
          <a:ln w="19050">
            <a:solidFill>
              <a:schemeClr val="bg2"/>
            </a:solidFill>
          </a:ln>
        </p:spPr>
      </p:pic>
      <p:sp>
        <p:nvSpPr>
          <p:cNvPr id="10" name="Abgerundete rechteckige Legende 9"/>
          <p:cNvSpPr/>
          <p:nvPr/>
        </p:nvSpPr>
        <p:spPr>
          <a:xfrm>
            <a:off x="6096432" y="3907648"/>
            <a:ext cx="3240360" cy="1589007"/>
          </a:xfrm>
          <a:prstGeom prst="wedgeRoundRectCallout">
            <a:avLst>
              <a:gd name="adj1" fmla="val -58898"/>
              <a:gd name="adj2" fmla="val -8307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Wird „Studium im Ausland“ ausgewählt, kann keine dt. Hochschule eingegeben werden. „Staat (Ausland)“ wird stattdessen eingabebereit.</a:t>
            </a:r>
          </a:p>
        </p:txBody>
      </p:sp>
    </p:spTree>
    <p:extLst>
      <p:ext uri="{BB962C8B-B14F-4D97-AF65-F5344CB8AC3E}">
        <p14:creationId xmlns:p14="http://schemas.microsoft.com/office/powerpoint/2010/main" val="37212236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dirty="0"/>
              <a:t>Bereich: Auslandsaufenthalt</a:t>
            </a:r>
            <a:endParaRPr lang="de-DE" b="1" dirty="0"/>
          </a:p>
        </p:txBody>
      </p:sp>
      <p:pic>
        <p:nvPicPr>
          <p:cNvPr id="3" name="Grafik 2"/>
          <p:cNvPicPr>
            <a:picLocks noChangeAspect="1"/>
          </p:cNvPicPr>
          <p:nvPr/>
        </p:nvPicPr>
        <p:blipFill>
          <a:blip r:embed="rId3"/>
          <a:stretch>
            <a:fillRect/>
          </a:stretch>
        </p:blipFill>
        <p:spPr>
          <a:xfrm>
            <a:off x="2000056" y="2501620"/>
            <a:ext cx="7957816" cy="3027926"/>
          </a:xfrm>
          <a:prstGeom prst="rect">
            <a:avLst/>
          </a:prstGeom>
          <a:ln w="19050">
            <a:solidFill>
              <a:schemeClr val="bg2"/>
            </a:solidFill>
          </a:ln>
        </p:spPr>
      </p:pic>
    </p:spTree>
    <p:extLst>
      <p:ext uri="{BB962C8B-B14F-4D97-AF65-F5344CB8AC3E}">
        <p14:creationId xmlns:p14="http://schemas.microsoft.com/office/powerpoint/2010/main" val="2491600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6372669" cy="369332"/>
          </a:xfrm>
          <a:prstGeom prst="rect">
            <a:avLst/>
          </a:prstGeom>
          <a:noFill/>
        </p:spPr>
        <p:txBody>
          <a:bodyPr wrap="square" rtlCol="0">
            <a:spAutoFit/>
          </a:bodyPr>
          <a:lstStyle/>
          <a:p>
            <a:pPr>
              <a:spcBef>
                <a:spcPts val="600"/>
              </a:spcBef>
              <a:spcAft>
                <a:spcPts val="600"/>
              </a:spcAft>
            </a:pPr>
            <a:r>
              <a:rPr lang="de-DE" dirty="0"/>
              <a:t>Bereich: Weitere Hochschule – relevant für </a:t>
            </a:r>
            <a:r>
              <a:rPr lang="de-DE" b="1" dirty="0"/>
              <a:t>Zweithörer</a:t>
            </a:r>
          </a:p>
        </p:txBody>
      </p:sp>
      <p:pic>
        <p:nvPicPr>
          <p:cNvPr id="2" name="Grafik 1"/>
          <p:cNvPicPr>
            <a:picLocks noChangeAspect="1"/>
          </p:cNvPicPr>
          <p:nvPr/>
        </p:nvPicPr>
        <p:blipFill>
          <a:blip r:embed="rId3"/>
          <a:stretch>
            <a:fillRect/>
          </a:stretch>
        </p:blipFill>
        <p:spPr>
          <a:xfrm>
            <a:off x="2038311" y="2397107"/>
            <a:ext cx="8064896" cy="3304527"/>
          </a:xfrm>
          <a:prstGeom prst="rect">
            <a:avLst/>
          </a:prstGeom>
          <a:ln w="19050">
            <a:solidFill>
              <a:schemeClr val="bg2"/>
            </a:solidFill>
          </a:ln>
        </p:spPr>
      </p:pic>
      <p:sp>
        <p:nvSpPr>
          <p:cNvPr id="10" name="Abgerundete rechteckige Legende 9"/>
          <p:cNvSpPr/>
          <p:nvPr/>
        </p:nvSpPr>
        <p:spPr>
          <a:xfrm>
            <a:off x="5591945" y="4143703"/>
            <a:ext cx="4544799" cy="1702513"/>
          </a:xfrm>
          <a:prstGeom prst="wedgeRoundRectCallout">
            <a:avLst>
              <a:gd name="adj1" fmla="val -31766"/>
              <a:gd name="adj2" fmla="val -6042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sind relevant für Zweithörer: </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Werden hier keine Angaben gemacht, das Häkchen „Zweithörer“ ist aber im Bereich „Auswahl Studienangebot“ gesetzt, wird beim Absenden / Prüfen eine Warnung ausgegeben.</a:t>
            </a:r>
          </a:p>
        </p:txBody>
      </p:sp>
    </p:spTree>
    <p:extLst>
      <p:ext uri="{BB962C8B-B14F-4D97-AF65-F5344CB8AC3E}">
        <p14:creationId xmlns:p14="http://schemas.microsoft.com/office/powerpoint/2010/main" val="2916065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17037"/>
            <a:ext cx="4860501" cy="369332"/>
          </a:xfrm>
          <a:prstGeom prst="rect">
            <a:avLst/>
          </a:prstGeom>
          <a:noFill/>
        </p:spPr>
        <p:txBody>
          <a:bodyPr wrap="square" rtlCol="0">
            <a:spAutoFit/>
          </a:bodyPr>
          <a:lstStyle/>
          <a:p>
            <a:pPr>
              <a:spcBef>
                <a:spcPts val="600"/>
              </a:spcBef>
              <a:spcAft>
                <a:spcPts val="600"/>
              </a:spcAft>
            </a:pPr>
            <a:r>
              <a:rPr lang="de-DE" dirty="0"/>
              <a:t>Bereich: Dokumente</a:t>
            </a:r>
            <a:endParaRPr lang="de-DE" b="1" dirty="0"/>
          </a:p>
        </p:txBody>
      </p:sp>
      <p:pic>
        <p:nvPicPr>
          <p:cNvPr id="3" name="Grafik 2"/>
          <p:cNvPicPr>
            <a:picLocks noChangeAspect="1"/>
          </p:cNvPicPr>
          <p:nvPr/>
        </p:nvPicPr>
        <p:blipFill>
          <a:blip r:embed="rId3"/>
          <a:stretch>
            <a:fillRect/>
          </a:stretch>
        </p:blipFill>
        <p:spPr>
          <a:xfrm>
            <a:off x="2063553" y="2881313"/>
            <a:ext cx="6789935" cy="1348605"/>
          </a:xfrm>
          <a:prstGeom prst="rect">
            <a:avLst/>
          </a:prstGeom>
          <a:ln w="19050">
            <a:solidFill>
              <a:schemeClr val="bg2"/>
            </a:solidFill>
          </a:ln>
        </p:spPr>
      </p:pic>
      <p:sp>
        <p:nvSpPr>
          <p:cNvPr id="10" name="Abgerundete rechteckige Legende 9"/>
          <p:cNvSpPr/>
          <p:nvPr/>
        </p:nvSpPr>
        <p:spPr>
          <a:xfrm>
            <a:off x="5015880" y="4163156"/>
            <a:ext cx="3816424" cy="1065621"/>
          </a:xfrm>
          <a:prstGeom prst="wedgeRoundRectCallout">
            <a:avLst>
              <a:gd name="adj1" fmla="val -55763"/>
              <a:gd name="adj2" fmla="val -6348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16000" tIns="216000" rIns="288000" bIns="21600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Es ist kein Upload von Dokumenten vorgesehen.</a:t>
            </a:r>
          </a:p>
        </p:txBody>
      </p:sp>
    </p:spTree>
    <p:extLst>
      <p:ext uri="{BB962C8B-B14F-4D97-AF65-F5344CB8AC3E}">
        <p14:creationId xmlns:p14="http://schemas.microsoft.com/office/powerpoint/2010/main" val="21894422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Antrag auf Immatrikulation</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b="1" dirty="0">
                <a:solidFill>
                  <a:schemeClr val="bg2"/>
                </a:solidFill>
              </a:rPr>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4232811"/>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24260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16095"/>
          <a:stretch/>
        </p:blipFill>
        <p:spPr>
          <a:xfrm>
            <a:off x="2855641" y="3566632"/>
            <a:ext cx="5800725" cy="1446544"/>
          </a:xfrm>
          <a:prstGeom prst="rect">
            <a:avLst/>
          </a:prstGeom>
          <a:ln w="19050">
            <a:solidFill>
              <a:schemeClr val="bg2"/>
            </a:solidFill>
          </a:ln>
        </p:spPr>
      </p:pic>
      <p:sp>
        <p:nvSpPr>
          <p:cNvPr id="9" name="Titel 8"/>
          <p:cNvSpPr>
            <a:spLocks noGrp="1"/>
          </p:cNvSpPr>
          <p:nvPr>
            <p:ph type="title"/>
          </p:nvPr>
        </p:nvSpPr>
        <p:spPr>
          <a:ln>
            <a:noFill/>
          </a:ln>
        </p:spPr>
        <p:txBody>
          <a:bodyPr/>
          <a:lstStyle/>
          <a:p>
            <a:r>
              <a:rPr lang="de-DE" dirty="0"/>
              <a:t>6</a:t>
            </a:r>
            <a:r>
              <a:rPr lang="de-DE" dirty="0" smtClean="0"/>
              <a:t>. Antragsdaten prüfen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7" name="Textfeld 6"/>
          <p:cNvSpPr txBox="1"/>
          <p:nvPr/>
        </p:nvSpPr>
        <p:spPr>
          <a:xfrm>
            <a:off x="1766720" y="2292440"/>
            <a:ext cx="8569669" cy="2693045"/>
          </a:xfrm>
          <a:prstGeom prst="rect">
            <a:avLst/>
          </a:prstGeom>
          <a:noFill/>
        </p:spPr>
        <p:txBody>
          <a:bodyPr wrap="square" rtlCol="0">
            <a:spAutoFit/>
          </a:bodyPr>
          <a:lstStyle/>
          <a:p>
            <a:r>
              <a:rPr lang="de-DE" dirty="0"/>
              <a:t>Wurden die Antragsdaten ausgefüllt, können die Eingaben auf Vollständigkeit und Korrektheit geprüft werden. Das Ergebnis der Prüfung wird im Meldungsbereich angezeigt. Details zu den implementierten Prüfungen sind in Kapitel 8 „Fehlerursachen und Fehlerbehebung“ zu finden.</a:t>
            </a:r>
          </a:p>
          <a:p>
            <a:endParaRPr lang="de-DE" dirty="0"/>
          </a:p>
          <a:p>
            <a:pPr>
              <a:spcBef>
                <a:spcPts val="600"/>
              </a:spcBef>
              <a:spcAft>
                <a:spcPts val="600"/>
              </a:spcAft>
            </a:pPr>
            <a:endParaRPr lang="de-DE" dirty="0"/>
          </a:p>
          <a:p>
            <a:pPr>
              <a:spcBef>
                <a:spcPts val="600"/>
              </a:spcBef>
              <a:spcAft>
                <a:spcPts val="600"/>
              </a:spcAft>
            </a:pPr>
            <a:endParaRPr lang="de-DE" dirty="0"/>
          </a:p>
          <a:p>
            <a:pPr>
              <a:spcBef>
                <a:spcPts val="600"/>
              </a:spcBef>
              <a:spcAft>
                <a:spcPts val="600"/>
              </a:spcAft>
            </a:pPr>
            <a:endParaRPr lang="de-DE" dirty="0"/>
          </a:p>
        </p:txBody>
      </p:sp>
      <p:sp>
        <p:nvSpPr>
          <p:cNvPr id="10" name="Rechteck 9"/>
          <p:cNvSpPr/>
          <p:nvPr/>
        </p:nvSpPr>
        <p:spPr>
          <a:xfrm>
            <a:off x="6524104" y="4008570"/>
            <a:ext cx="936104" cy="3685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51877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Antrag auf Immatrikulation</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b="1" dirty="0">
                <a:solidFill>
                  <a:schemeClr val="bg2"/>
                </a:solidFill>
              </a:rPr>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4672813"/>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775077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7</a:t>
            </a:r>
            <a:r>
              <a:rPr lang="de-DE" dirty="0" smtClean="0"/>
              <a:t>. Antrag absenden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39</a:t>
            </a:fld>
            <a:r>
              <a:rPr lang="de-DE"/>
              <a:t> </a:t>
            </a:r>
            <a:endParaRPr lang="de-DE" dirty="0"/>
          </a:p>
        </p:txBody>
      </p:sp>
      <p:pic>
        <p:nvPicPr>
          <p:cNvPr id="8" name="Grafik 7"/>
          <p:cNvPicPr>
            <a:picLocks noChangeAspect="1"/>
          </p:cNvPicPr>
          <p:nvPr/>
        </p:nvPicPr>
        <p:blipFill rotWithShape="1">
          <a:blip r:embed="rId3"/>
          <a:srcRect b="48386"/>
          <a:stretch/>
        </p:blipFill>
        <p:spPr>
          <a:xfrm>
            <a:off x="1915888" y="2167379"/>
            <a:ext cx="5800725" cy="889838"/>
          </a:xfrm>
          <a:prstGeom prst="rect">
            <a:avLst/>
          </a:prstGeom>
          <a:ln w="19050">
            <a:solidFill>
              <a:schemeClr val="bg2"/>
            </a:solidFill>
          </a:ln>
        </p:spPr>
      </p:pic>
      <p:sp>
        <p:nvSpPr>
          <p:cNvPr id="10" name="Rechteck 9"/>
          <p:cNvSpPr/>
          <p:nvPr/>
        </p:nvSpPr>
        <p:spPr>
          <a:xfrm>
            <a:off x="6547343" y="2586851"/>
            <a:ext cx="1169269" cy="3685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p:cNvPicPr>
            <a:picLocks noChangeAspect="1"/>
          </p:cNvPicPr>
          <p:nvPr/>
        </p:nvPicPr>
        <p:blipFill>
          <a:blip r:embed="rId4"/>
          <a:stretch>
            <a:fillRect/>
          </a:stretch>
        </p:blipFill>
        <p:spPr>
          <a:xfrm>
            <a:off x="1915887" y="4167881"/>
            <a:ext cx="5905500" cy="1638300"/>
          </a:xfrm>
          <a:prstGeom prst="rect">
            <a:avLst/>
          </a:prstGeom>
          <a:ln w="19050">
            <a:solidFill>
              <a:schemeClr val="bg2"/>
            </a:solidFill>
          </a:ln>
        </p:spPr>
      </p:pic>
      <p:sp>
        <p:nvSpPr>
          <p:cNvPr id="11" name="Abgerundete rechteckige Legende 10"/>
          <p:cNvSpPr/>
          <p:nvPr/>
        </p:nvSpPr>
        <p:spPr>
          <a:xfrm>
            <a:off x="1884000" y="3096108"/>
            <a:ext cx="8424000" cy="1411015"/>
          </a:xfrm>
          <a:prstGeom prst="wedgeRoundRectCallout">
            <a:avLst>
              <a:gd name="adj1" fmla="val 14620"/>
              <a:gd name="adj2" fmla="val -5759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Beim [Absenden] werden dieselben Prüfungen wie beim [Prüfen] ausgeführt. Liegen die Antragsdaten fehlerfrei vor, kann der Antrag abgesendet werden.</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Nach dem Absenden werden folgende Erfolgsmeldungen ausgegeben, der Antrag wechselt in den Anzeigemodus.</a:t>
            </a:r>
          </a:p>
        </p:txBody>
      </p:sp>
    </p:spTree>
    <p:extLst>
      <p:ext uri="{BB962C8B-B14F-4D97-AF65-F5344CB8AC3E}">
        <p14:creationId xmlns:p14="http://schemas.microsoft.com/office/powerpoint/2010/main" val="1296413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1. </a:t>
            </a:r>
            <a:r>
              <a:rPr lang="de-DE" dirty="0"/>
              <a:t>Antrag </a:t>
            </a:r>
            <a:r>
              <a:rPr lang="de-DE" dirty="0" smtClean="0"/>
              <a:t>aus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4</a:t>
            </a:fld>
            <a:r>
              <a:rPr lang="de-DE"/>
              <a:t> </a:t>
            </a:r>
            <a:endParaRPr lang="de-DE" dirty="0"/>
          </a:p>
        </p:txBody>
      </p:sp>
      <p:pic>
        <p:nvPicPr>
          <p:cNvPr id="7" name="Grafik 6"/>
          <p:cNvPicPr>
            <a:picLocks noChangeAspect="1"/>
          </p:cNvPicPr>
          <p:nvPr/>
        </p:nvPicPr>
        <p:blipFill rotWithShape="1">
          <a:blip r:embed="rId3"/>
          <a:srcRect r="11734"/>
          <a:stretch/>
        </p:blipFill>
        <p:spPr>
          <a:xfrm>
            <a:off x="329629" y="2348880"/>
            <a:ext cx="7494563" cy="3577282"/>
          </a:xfrm>
          <a:prstGeom prst="rect">
            <a:avLst/>
          </a:prstGeom>
          <a:ln w="19050">
            <a:solidFill>
              <a:schemeClr val="bg2"/>
            </a:solidFill>
          </a:ln>
        </p:spPr>
      </p:pic>
      <p:pic>
        <p:nvPicPr>
          <p:cNvPr id="6" name="Grafik 5"/>
          <p:cNvPicPr>
            <a:picLocks noChangeAspect="1"/>
          </p:cNvPicPr>
          <p:nvPr/>
        </p:nvPicPr>
        <p:blipFill>
          <a:blip r:embed="rId4"/>
          <a:stretch>
            <a:fillRect/>
          </a:stretch>
        </p:blipFill>
        <p:spPr>
          <a:xfrm>
            <a:off x="3251676" y="2029907"/>
            <a:ext cx="8280647" cy="3508974"/>
          </a:xfrm>
          <a:prstGeom prst="rect">
            <a:avLst/>
          </a:prstGeom>
          <a:ln w="19050">
            <a:solidFill>
              <a:schemeClr val="bg2"/>
            </a:solidFill>
          </a:ln>
        </p:spPr>
      </p:pic>
      <p:sp>
        <p:nvSpPr>
          <p:cNvPr id="8" name="Nach unten gekrümmter Pfeil 7"/>
          <p:cNvSpPr/>
          <p:nvPr/>
        </p:nvSpPr>
        <p:spPr>
          <a:xfrm rot="19001804">
            <a:off x="1538079" y="2885986"/>
            <a:ext cx="2628916"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 name="Rechteck 9"/>
          <p:cNvSpPr/>
          <p:nvPr/>
        </p:nvSpPr>
        <p:spPr>
          <a:xfrm>
            <a:off x="3308508" y="4974789"/>
            <a:ext cx="843276" cy="4907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 name="Pfeil nach oben 1"/>
          <p:cNvSpPr/>
          <p:nvPr/>
        </p:nvSpPr>
        <p:spPr>
          <a:xfrm>
            <a:off x="2927648" y="5358375"/>
            <a:ext cx="1368152" cy="460620"/>
          </a:xfrm>
          <a:prstGeom prst="up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Klick</a:t>
            </a:r>
            <a:endParaRPr lang="de-DE" dirty="0"/>
          </a:p>
        </p:txBody>
      </p:sp>
    </p:spTree>
    <p:extLst>
      <p:ext uri="{BB962C8B-B14F-4D97-AF65-F5344CB8AC3E}">
        <p14:creationId xmlns:p14="http://schemas.microsoft.com/office/powerpoint/2010/main" val="3268133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7. Antrag absenden – mit Warnung</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40</a:t>
            </a:fld>
            <a:r>
              <a:rPr lang="de-DE"/>
              <a:t> </a:t>
            </a:r>
            <a:endParaRPr lang="de-DE" dirty="0"/>
          </a:p>
        </p:txBody>
      </p:sp>
      <p:pic>
        <p:nvPicPr>
          <p:cNvPr id="2" name="Grafik 1"/>
          <p:cNvPicPr>
            <a:picLocks noChangeAspect="1"/>
          </p:cNvPicPr>
          <p:nvPr/>
        </p:nvPicPr>
        <p:blipFill>
          <a:blip r:embed="rId3"/>
          <a:stretch>
            <a:fillRect/>
          </a:stretch>
        </p:blipFill>
        <p:spPr>
          <a:xfrm>
            <a:off x="1844156" y="2336444"/>
            <a:ext cx="4067984" cy="2658513"/>
          </a:xfrm>
          <a:prstGeom prst="rect">
            <a:avLst/>
          </a:prstGeom>
        </p:spPr>
      </p:pic>
      <p:sp>
        <p:nvSpPr>
          <p:cNvPr id="12" name="Abgerundete rechteckige Legende 11"/>
          <p:cNvSpPr/>
          <p:nvPr/>
        </p:nvSpPr>
        <p:spPr>
          <a:xfrm>
            <a:off x="6096000" y="2019112"/>
            <a:ext cx="4212000" cy="3565009"/>
          </a:xfrm>
          <a:prstGeom prst="wedgeRoundRectCallout">
            <a:avLst>
              <a:gd name="adj1" fmla="val -60510"/>
              <a:gd name="adj2" fmla="val 2620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Liegen beim [Prüfen] und [Absenden] Warnungen vor, werden diese in einem Popup angezeigt. </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Sind die Warnungen für den vorliegenden Fall nicht antragsverhindernd (aus fachlicher Sicht) kann das Absenden durch Klick auf [OK] fortgesetzt werden.</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Sollen die Angaben im Antrag nochmal überprüft werden, kann der Vorgang mit [Abbrechen] gestoppt werden. Der Antrag kann weiter bearbeitet werden.</a:t>
            </a:r>
          </a:p>
        </p:txBody>
      </p:sp>
    </p:spTree>
    <p:extLst>
      <p:ext uri="{BB962C8B-B14F-4D97-AF65-F5344CB8AC3E}">
        <p14:creationId xmlns:p14="http://schemas.microsoft.com/office/powerpoint/2010/main" val="49868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7. Antrag absenden – Ergebnis</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41</a:t>
            </a:fld>
            <a:r>
              <a:rPr lang="de-DE"/>
              <a:t> </a:t>
            </a:r>
            <a:endParaRPr lang="de-DE" dirty="0"/>
          </a:p>
        </p:txBody>
      </p:sp>
      <p:pic>
        <p:nvPicPr>
          <p:cNvPr id="3" name="Grafik 2"/>
          <p:cNvPicPr>
            <a:picLocks noChangeAspect="1"/>
          </p:cNvPicPr>
          <p:nvPr/>
        </p:nvPicPr>
        <p:blipFill>
          <a:blip r:embed="rId3"/>
          <a:stretch>
            <a:fillRect/>
          </a:stretch>
        </p:blipFill>
        <p:spPr>
          <a:xfrm>
            <a:off x="523106" y="2165304"/>
            <a:ext cx="4924823" cy="3207912"/>
          </a:xfrm>
          <a:prstGeom prst="rect">
            <a:avLst/>
          </a:prstGeom>
          <a:ln w="19050">
            <a:solidFill>
              <a:schemeClr val="bg2"/>
            </a:solidFill>
          </a:ln>
        </p:spPr>
      </p:pic>
      <p:sp>
        <p:nvSpPr>
          <p:cNvPr id="12" name="Abgerundete rechteckige Legende 11"/>
          <p:cNvSpPr/>
          <p:nvPr/>
        </p:nvSpPr>
        <p:spPr>
          <a:xfrm>
            <a:off x="5155612" y="2521471"/>
            <a:ext cx="6268979" cy="2752942"/>
          </a:xfrm>
          <a:prstGeom prst="wedgeRoundRectCallout">
            <a:avLst>
              <a:gd name="adj1" fmla="val -52712"/>
              <a:gd name="adj2" fmla="val -1187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Nach erfolgreichem Absenden des Antrags werden im Seitenpanel (rechter Seitenrand) die Daten vervollständigt:</a:t>
            </a:r>
          </a:p>
          <a:p>
            <a:pPr marL="285750" indent="-285750">
              <a:lnSpc>
                <a:spcPct val="107000"/>
              </a:lnSpc>
              <a:spcAft>
                <a:spcPts val="800"/>
              </a:spcAft>
              <a:buFontTx/>
              <a:buChar char="-"/>
            </a:pPr>
            <a:r>
              <a:rPr lang="de-DE" sz="1600" dirty="0">
                <a:solidFill>
                  <a:schemeClr val="bg1">
                    <a:lumMod val="10000"/>
                  </a:schemeClr>
                </a:solidFill>
                <a:ea typeface="Calibri" panose="020F0502020204030204" pitchFamily="34" charset="0"/>
                <a:cs typeface="Times New Roman" panose="02020603050405020304" pitchFamily="18" charset="0"/>
              </a:rPr>
              <a:t>Der Antrag wurde angelegt und erhält eine </a:t>
            </a:r>
            <a:r>
              <a:rPr lang="de-DE" sz="1600" b="1" dirty="0">
                <a:solidFill>
                  <a:schemeClr val="bg1">
                    <a:lumMod val="10000"/>
                  </a:schemeClr>
                </a:solidFill>
                <a:ea typeface="Calibri" panose="020F0502020204030204" pitchFamily="34" charset="0"/>
                <a:cs typeface="Times New Roman" panose="02020603050405020304" pitchFamily="18" charset="0"/>
              </a:rPr>
              <a:t>Antrags-ID</a:t>
            </a:r>
          </a:p>
          <a:p>
            <a:pPr marL="285750" indent="-285750">
              <a:lnSpc>
                <a:spcPct val="107000"/>
              </a:lnSpc>
              <a:spcAft>
                <a:spcPts val="800"/>
              </a:spcAft>
              <a:buFontTx/>
              <a:buChar char="-"/>
            </a:pPr>
            <a:r>
              <a:rPr lang="de-DE" sz="1600" dirty="0">
                <a:solidFill>
                  <a:schemeClr val="bg1">
                    <a:lumMod val="10000"/>
                  </a:schemeClr>
                </a:solidFill>
                <a:ea typeface="Calibri" panose="020F0502020204030204" pitchFamily="34" charset="0"/>
                <a:cs typeface="Times New Roman" panose="02020603050405020304" pitchFamily="18" charset="0"/>
              </a:rPr>
              <a:t>Ein Student wurde angelegt, die </a:t>
            </a:r>
            <a:r>
              <a:rPr lang="de-DE" sz="1600" b="1" dirty="0">
                <a:solidFill>
                  <a:schemeClr val="bg1">
                    <a:lumMod val="10000"/>
                  </a:schemeClr>
                </a:solidFill>
                <a:ea typeface="Calibri" panose="020F0502020204030204" pitchFamily="34" charset="0"/>
                <a:cs typeface="Times New Roman" panose="02020603050405020304" pitchFamily="18" charset="0"/>
              </a:rPr>
              <a:t>Matrikelnummer</a:t>
            </a:r>
            <a:r>
              <a:rPr lang="de-DE" sz="1600" dirty="0">
                <a:solidFill>
                  <a:schemeClr val="bg1">
                    <a:lumMod val="10000"/>
                  </a:schemeClr>
                </a:solidFill>
                <a:ea typeface="Calibri" panose="020F0502020204030204" pitchFamily="34" charset="0"/>
                <a:cs typeface="Times New Roman" panose="02020603050405020304" pitchFamily="18" charset="0"/>
              </a:rPr>
              <a:t> wird angezeigt. </a:t>
            </a:r>
          </a:p>
          <a:p>
            <a:pPr marL="285750" indent="-285750">
              <a:lnSpc>
                <a:spcPct val="107000"/>
              </a:lnSpc>
              <a:spcAft>
                <a:spcPts val="800"/>
              </a:spcAft>
              <a:buFontTx/>
              <a:buChar char="-"/>
            </a:pPr>
            <a:r>
              <a:rPr lang="de-DE" sz="1600" dirty="0">
                <a:solidFill>
                  <a:schemeClr val="bg1">
                    <a:lumMod val="10000"/>
                  </a:schemeClr>
                </a:solidFill>
                <a:ea typeface="Calibri" panose="020F0502020204030204" pitchFamily="34" charset="0"/>
                <a:cs typeface="Times New Roman" panose="02020603050405020304" pitchFamily="18" charset="0"/>
              </a:rPr>
              <a:t>Eine Entscheidung wurde erzeugt, die </a:t>
            </a:r>
            <a:r>
              <a:rPr lang="de-DE" sz="1600" b="1" dirty="0">
                <a:solidFill>
                  <a:schemeClr val="bg1">
                    <a:lumMod val="10000"/>
                  </a:schemeClr>
                </a:solidFill>
                <a:ea typeface="Calibri" panose="020F0502020204030204" pitchFamily="34" charset="0"/>
                <a:cs typeface="Times New Roman" panose="02020603050405020304" pitchFamily="18" charset="0"/>
              </a:rPr>
              <a:t>Entscheidungs-ID</a:t>
            </a:r>
            <a:r>
              <a:rPr lang="de-DE" sz="1600" dirty="0">
                <a:solidFill>
                  <a:schemeClr val="bg1">
                    <a:lumMod val="10000"/>
                  </a:schemeClr>
                </a:solidFill>
                <a:ea typeface="Calibri" panose="020F0502020204030204" pitchFamily="34" charset="0"/>
                <a:cs typeface="Times New Roman" panose="02020603050405020304" pitchFamily="18" charset="0"/>
              </a:rPr>
              <a:t> wird angezeigt. Die angelegte Entscheidung liegt im Status „zu prüfen“ vor. </a:t>
            </a:r>
          </a:p>
        </p:txBody>
      </p:sp>
    </p:spTree>
    <p:extLst>
      <p:ext uri="{BB962C8B-B14F-4D97-AF65-F5344CB8AC3E}">
        <p14:creationId xmlns:p14="http://schemas.microsoft.com/office/powerpoint/2010/main" val="24779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7. Antrag absenden – Ergebnis</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42</a:t>
            </a:fld>
            <a:r>
              <a:rPr lang="de-DE"/>
              <a:t> </a:t>
            </a:r>
            <a:endParaRPr lang="de-DE" dirty="0"/>
          </a:p>
        </p:txBody>
      </p:sp>
      <p:pic>
        <p:nvPicPr>
          <p:cNvPr id="2" name="Grafik 1"/>
          <p:cNvPicPr>
            <a:picLocks noChangeAspect="1"/>
          </p:cNvPicPr>
          <p:nvPr/>
        </p:nvPicPr>
        <p:blipFill>
          <a:blip r:embed="rId3"/>
          <a:stretch>
            <a:fillRect/>
          </a:stretch>
        </p:blipFill>
        <p:spPr>
          <a:xfrm>
            <a:off x="1884000" y="2102911"/>
            <a:ext cx="4716056" cy="3657883"/>
          </a:xfrm>
          <a:prstGeom prst="rect">
            <a:avLst/>
          </a:prstGeom>
          <a:ln w="19050">
            <a:solidFill>
              <a:schemeClr val="bg2"/>
            </a:solidFill>
          </a:ln>
        </p:spPr>
      </p:pic>
      <p:sp>
        <p:nvSpPr>
          <p:cNvPr id="12" name="Abgerundete rechteckige Legende 11"/>
          <p:cNvSpPr/>
          <p:nvPr/>
        </p:nvSpPr>
        <p:spPr>
          <a:xfrm>
            <a:off x="6023993" y="2635180"/>
            <a:ext cx="3460667" cy="1297508"/>
          </a:xfrm>
          <a:prstGeom prst="wedgeRoundRectCallout">
            <a:avLst>
              <a:gd name="adj1" fmla="val -52712"/>
              <a:gd name="adj2" fmla="val -1187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Es werden - ebenfalls im Seitenpanel - die systemseitig durchgeführten Aktionen aufgelistet.</a:t>
            </a:r>
          </a:p>
        </p:txBody>
      </p:sp>
    </p:spTree>
    <p:extLst>
      <p:ext uri="{BB962C8B-B14F-4D97-AF65-F5344CB8AC3E}">
        <p14:creationId xmlns:p14="http://schemas.microsoft.com/office/powerpoint/2010/main" val="13627723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Antrag auf Immatrikulation</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43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b="1" dirty="0">
                <a:solidFill>
                  <a:schemeClr val="bg2"/>
                </a:solidFill>
              </a:rPr>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5093138"/>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998750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8. Dublettenbearbeitung</a:t>
            </a:r>
            <a:endParaRPr lang="de-DE" dirty="0"/>
          </a:p>
        </p:txBody>
      </p:sp>
      <p:sp>
        <p:nvSpPr>
          <p:cNvPr id="3" name="Vertikaler Textplatzhalter 2"/>
          <p:cNvSpPr>
            <a:spLocks noGrp="1"/>
          </p:cNvSpPr>
          <p:nvPr>
            <p:ph type="body" orient="vert" idx="1"/>
          </p:nvPr>
        </p:nvSpPr>
        <p:spPr/>
        <p:txBody>
          <a:bodyPr/>
          <a:lstStyle/>
          <a:p>
            <a:r>
              <a:rPr lang="de-DE" dirty="0" smtClean="0"/>
              <a:t>Als </a:t>
            </a:r>
            <a:r>
              <a:rPr lang="de-DE" b="1" dirty="0" smtClean="0"/>
              <a:t>Dubletten</a:t>
            </a:r>
            <a:r>
              <a:rPr lang="de-DE" dirty="0" smtClean="0"/>
              <a:t> werden potentiell identische Bewerber bezeichnet, die vom System auf Basis eines Vergleichs bestehender und neu anzulegender Studierendendaten ermittelt werden.</a:t>
            </a:r>
          </a:p>
          <a:p>
            <a:r>
              <a:rPr lang="de-DE" dirty="0" smtClean="0"/>
              <a:t>Die </a:t>
            </a:r>
            <a:r>
              <a:rPr lang="de-DE" b="1" dirty="0" smtClean="0"/>
              <a:t>Dublettenprüfung</a:t>
            </a:r>
            <a:r>
              <a:rPr lang="de-DE" dirty="0" smtClean="0"/>
              <a:t> erfolgt sowohl bei manueller Antragsanlage als auch bei der Anlage über Immatrix.</a:t>
            </a:r>
          </a:p>
          <a:p>
            <a:r>
              <a:rPr lang="de-DE" b="1" dirty="0" smtClean="0"/>
              <a:t>Nach Prüfung der Daten </a:t>
            </a:r>
            <a:r>
              <a:rPr lang="de-DE" dirty="0" smtClean="0"/>
              <a:t>kann je nach Ergebnis des Abgleichs</a:t>
            </a:r>
          </a:p>
          <a:p>
            <a:pPr marL="342900" indent="-342900">
              <a:spcBef>
                <a:spcPts val="0"/>
              </a:spcBef>
              <a:buFont typeface="Arial" panose="020B0604020202020204" pitchFamily="34" charset="0"/>
              <a:buChar char="•"/>
            </a:pPr>
            <a:r>
              <a:rPr lang="de-DE" dirty="0" smtClean="0"/>
              <a:t>Ein </a:t>
            </a:r>
            <a:r>
              <a:rPr lang="de-DE" b="1" dirty="0" smtClean="0"/>
              <a:t>neuer Bewerber </a:t>
            </a:r>
            <a:r>
              <a:rPr lang="de-DE" dirty="0" smtClean="0"/>
              <a:t>angelegt werden, </a:t>
            </a:r>
          </a:p>
          <a:p>
            <a:pPr marL="342900" indent="-342900">
              <a:spcBef>
                <a:spcPts val="0"/>
              </a:spcBef>
              <a:buFont typeface="Arial" panose="020B0604020202020204" pitchFamily="34" charset="0"/>
              <a:buChar char="•"/>
            </a:pPr>
            <a:r>
              <a:rPr lang="de-DE" dirty="0" smtClean="0"/>
              <a:t>ein </a:t>
            </a:r>
            <a:r>
              <a:rPr lang="de-DE" b="1" dirty="0" smtClean="0"/>
              <a:t>neuer Antrag </a:t>
            </a:r>
            <a:r>
              <a:rPr lang="de-DE" dirty="0" smtClean="0"/>
              <a:t>zu einem </a:t>
            </a:r>
            <a:r>
              <a:rPr lang="de-DE" b="1" dirty="0" smtClean="0"/>
              <a:t>bestehenden Studierenden </a:t>
            </a:r>
            <a:r>
              <a:rPr lang="de-DE" dirty="0" smtClean="0"/>
              <a:t>angelegt werden </a:t>
            </a:r>
          </a:p>
          <a:p>
            <a:pPr marL="342900" indent="-342900">
              <a:spcBef>
                <a:spcPts val="0"/>
              </a:spcBef>
              <a:buFont typeface="Arial" panose="020B0604020202020204" pitchFamily="34" charset="0"/>
              <a:buChar char="•"/>
            </a:pPr>
            <a:r>
              <a:rPr lang="de-DE" dirty="0"/>
              <a:t>o</a:t>
            </a:r>
            <a:r>
              <a:rPr lang="de-DE" dirty="0" smtClean="0"/>
              <a:t>der sowohl </a:t>
            </a:r>
            <a:r>
              <a:rPr lang="de-DE" b="1" dirty="0" smtClean="0"/>
              <a:t>Antrags- als auch Studierendendaten verworfen </a:t>
            </a:r>
            <a:r>
              <a:rPr lang="de-DE" dirty="0" smtClean="0"/>
              <a:t>werden</a:t>
            </a:r>
            <a:endParaRPr lang="de-DE" dirty="0"/>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44</a:t>
            </a:fld>
            <a:r>
              <a:rPr lang="de-DE" smtClean="0"/>
              <a:t> </a:t>
            </a:r>
            <a:endParaRPr lang="de-DE" sz="1400" dirty="0"/>
          </a:p>
        </p:txBody>
      </p:sp>
    </p:spTree>
    <p:extLst>
      <p:ext uri="{BB962C8B-B14F-4D97-AF65-F5344CB8AC3E}">
        <p14:creationId xmlns:p14="http://schemas.microsoft.com/office/powerpoint/2010/main" val="12974081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45</a:t>
            </a:fld>
            <a:r>
              <a:rPr lang="de-DE" smtClean="0"/>
              <a:t> </a:t>
            </a:r>
            <a:endParaRPr lang="de-DE" sz="1400" dirty="0"/>
          </a:p>
        </p:txBody>
      </p:sp>
      <p:pic>
        <p:nvPicPr>
          <p:cNvPr id="7" name="Grafik 6"/>
          <p:cNvPicPr>
            <a:picLocks noChangeAspect="1"/>
          </p:cNvPicPr>
          <p:nvPr/>
        </p:nvPicPr>
        <p:blipFill>
          <a:blip r:embed="rId3"/>
          <a:stretch>
            <a:fillRect/>
          </a:stretch>
        </p:blipFill>
        <p:spPr>
          <a:xfrm>
            <a:off x="1884001" y="2095591"/>
            <a:ext cx="7800975" cy="1552575"/>
          </a:xfrm>
          <a:prstGeom prst="rect">
            <a:avLst/>
          </a:prstGeom>
          <a:ln w="19050">
            <a:solidFill>
              <a:schemeClr val="bg2"/>
            </a:solidFill>
          </a:ln>
        </p:spPr>
      </p:pic>
      <p:sp>
        <p:nvSpPr>
          <p:cNvPr id="8" name="Abgerundete rechteckige Legende 7"/>
          <p:cNvSpPr/>
          <p:nvPr/>
        </p:nvSpPr>
        <p:spPr>
          <a:xfrm>
            <a:off x="1877766" y="3817465"/>
            <a:ext cx="7488832" cy="1006011"/>
          </a:xfrm>
          <a:prstGeom prst="wedgeRoundRectCallout">
            <a:avLst>
              <a:gd name="adj1" fmla="val 1043"/>
              <a:gd name="adj2" fmla="val -8931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Nach [Absenden] eines neuen Antrags wird im Hintergrund die Dublettenprüfung durchgeführt. Wird eine mögliche Dublette identifiziert, wird eine entsprechende Fehlermeldung ausgegeben.</a:t>
            </a:r>
          </a:p>
        </p:txBody>
      </p:sp>
    </p:spTree>
    <p:extLst>
      <p:ext uri="{BB962C8B-B14F-4D97-AF65-F5344CB8AC3E}">
        <p14:creationId xmlns:p14="http://schemas.microsoft.com/office/powerpoint/2010/main" val="21154804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24355"/>
          <a:stretch/>
        </p:blipFill>
        <p:spPr>
          <a:xfrm>
            <a:off x="1703513" y="2328692"/>
            <a:ext cx="8784976" cy="3332557"/>
          </a:xfrm>
          <a:prstGeom prst="rect">
            <a:avLst/>
          </a:prstGeom>
          <a:ln w="19050">
            <a:solidFill>
              <a:schemeClr val="bg2"/>
            </a:solidFill>
          </a:ln>
        </p:spPr>
      </p:pic>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46</a:t>
            </a:fld>
            <a:r>
              <a:rPr lang="de-DE" smtClean="0"/>
              <a:t> </a:t>
            </a:r>
            <a:endParaRPr lang="de-DE" sz="1400" dirty="0"/>
          </a:p>
        </p:txBody>
      </p:sp>
      <p:sp>
        <p:nvSpPr>
          <p:cNvPr id="8" name="Abgerundete rechteckige Legende 7"/>
          <p:cNvSpPr/>
          <p:nvPr/>
        </p:nvSpPr>
        <p:spPr>
          <a:xfrm>
            <a:off x="6270254" y="1706376"/>
            <a:ext cx="4218234" cy="714512"/>
          </a:xfrm>
          <a:prstGeom prst="wedgeRoundRectCallout">
            <a:avLst>
              <a:gd name="adj1" fmla="val -34629"/>
              <a:gd name="adj2" fmla="val 8077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Durch Klick auf [Dubletten anzeigen] öffnet sich die Übersicht zu gefundenen Dubletten</a:t>
            </a:r>
          </a:p>
        </p:txBody>
      </p:sp>
      <p:sp>
        <p:nvSpPr>
          <p:cNvPr id="9" name="Rechteck 8"/>
          <p:cNvSpPr/>
          <p:nvPr/>
        </p:nvSpPr>
        <p:spPr>
          <a:xfrm>
            <a:off x="5666680" y="2663706"/>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1717537" y="2984565"/>
            <a:ext cx="8770952" cy="2676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1" name="Abgerundete rechteckige Legende 10"/>
          <p:cNvSpPr/>
          <p:nvPr/>
        </p:nvSpPr>
        <p:spPr>
          <a:xfrm>
            <a:off x="4161137" y="4291365"/>
            <a:ext cx="5823295" cy="1006011"/>
          </a:xfrm>
          <a:prstGeom prst="wedgeRoundRectCallout">
            <a:avLst>
              <a:gd name="adj1" fmla="val -89483"/>
              <a:gd name="adj2" fmla="val -5053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Liste der gefundenen Dubletten kann auch mehrere Einträge enthalten. Durch Markieren der gewünschten Zeile werden die Datenkonflikte im unteren Bereich angezeigt.</a:t>
            </a:r>
          </a:p>
        </p:txBody>
      </p:sp>
    </p:spTree>
    <p:extLst>
      <p:ext uri="{BB962C8B-B14F-4D97-AF65-F5344CB8AC3E}">
        <p14:creationId xmlns:p14="http://schemas.microsoft.com/office/powerpoint/2010/main" val="37845288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904068" y="1926292"/>
            <a:ext cx="8005331" cy="4024971"/>
          </a:xfrm>
          <a:prstGeom prst="rect">
            <a:avLst/>
          </a:prstGeom>
          <a:ln w="19050">
            <a:solidFill>
              <a:schemeClr val="bg2"/>
            </a:solidFill>
          </a:ln>
        </p:spPr>
      </p:pic>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47</a:t>
            </a:fld>
            <a:r>
              <a:rPr lang="de-DE" smtClean="0"/>
              <a:t> </a:t>
            </a:r>
            <a:endParaRPr lang="de-DE" sz="1400" dirty="0"/>
          </a:p>
        </p:txBody>
      </p:sp>
      <p:sp>
        <p:nvSpPr>
          <p:cNvPr id="9" name="Rechteck 8"/>
          <p:cNvSpPr/>
          <p:nvPr/>
        </p:nvSpPr>
        <p:spPr>
          <a:xfrm>
            <a:off x="1904068" y="3938776"/>
            <a:ext cx="1095589" cy="2103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3143672" y="2373775"/>
            <a:ext cx="6696744" cy="3434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1" name="Abgerundete rechteckige Legende 10"/>
          <p:cNvSpPr/>
          <p:nvPr/>
        </p:nvSpPr>
        <p:spPr>
          <a:xfrm>
            <a:off x="5124001" y="3686186"/>
            <a:ext cx="2736303" cy="714512"/>
          </a:xfrm>
          <a:prstGeom prst="wedgeRoundRectCallout">
            <a:avLst>
              <a:gd name="adj1" fmla="val 32962"/>
              <a:gd name="adj2" fmla="val -6715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Anzeige der Datenkonflikte im jeweiligen Bereich</a:t>
            </a:r>
          </a:p>
        </p:txBody>
      </p:sp>
      <p:sp>
        <p:nvSpPr>
          <p:cNvPr id="12" name="Rechteck 11"/>
          <p:cNvSpPr/>
          <p:nvPr/>
        </p:nvSpPr>
        <p:spPr>
          <a:xfrm>
            <a:off x="7168818" y="3212976"/>
            <a:ext cx="2023527"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3" name="Rechteck 12"/>
          <p:cNvSpPr/>
          <p:nvPr/>
        </p:nvSpPr>
        <p:spPr>
          <a:xfrm>
            <a:off x="7168817" y="4490925"/>
            <a:ext cx="2023527"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4" name="Abgerundete rechteckige Legende 13"/>
          <p:cNvSpPr/>
          <p:nvPr/>
        </p:nvSpPr>
        <p:spPr>
          <a:xfrm>
            <a:off x="3373255" y="4998598"/>
            <a:ext cx="2205491" cy="714512"/>
          </a:xfrm>
          <a:prstGeom prst="wedgeRoundRectCallout">
            <a:avLst>
              <a:gd name="adj1" fmla="val 78486"/>
              <a:gd name="adj2" fmla="val 1725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Optionen zur Weiterverarbeitung</a:t>
            </a:r>
          </a:p>
        </p:txBody>
      </p:sp>
      <p:sp>
        <p:nvSpPr>
          <p:cNvPr id="15" name="Rechteck 14"/>
          <p:cNvSpPr/>
          <p:nvPr/>
        </p:nvSpPr>
        <p:spPr>
          <a:xfrm>
            <a:off x="6157054" y="5354286"/>
            <a:ext cx="3323323"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3415866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48</a:t>
            </a:fld>
            <a:r>
              <a:rPr lang="de-DE" smtClean="0"/>
              <a:t> </a:t>
            </a:r>
            <a:endParaRPr lang="de-DE" sz="1400" dirty="0"/>
          </a:p>
        </p:txBody>
      </p:sp>
      <p:pic>
        <p:nvPicPr>
          <p:cNvPr id="7" name="Grafik 6"/>
          <p:cNvPicPr>
            <a:picLocks noChangeAspect="1"/>
          </p:cNvPicPr>
          <p:nvPr/>
        </p:nvPicPr>
        <p:blipFill>
          <a:blip r:embed="rId3"/>
          <a:stretch>
            <a:fillRect/>
          </a:stretch>
        </p:blipFill>
        <p:spPr>
          <a:xfrm>
            <a:off x="1898560" y="1926291"/>
            <a:ext cx="8278947" cy="4022989"/>
          </a:xfrm>
          <a:prstGeom prst="rect">
            <a:avLst/>
          </a:prstGeom>
          <a:ln w="19050">
            <a:solidFill>
              <a:schemeClr val="bg2"/>
            </a:solidFill>
          </a:ln>
        </p:spPr>
      </p:pic>
      <p:sp>
        <p:nvSpPr>
          <p:cNvPr id="8" name="Rechteck 7"/>
          <p:cNvSpPr/>
          <p:nvPr/>
        </p:nvSpPr>
        <p:spPr>
          <a:xfrm>
            <a:off x="5303912" y="5373216"/>
            <a:ext cx="122413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Rechteck 8"/>
          <p:cNvSpPr/>
          <p:nvPr/>
        </p:nvSpPr>
        <p:spPr>
          <a:xfrm>
            <a:off x="1871424" y="4653136"/>
            <a:ext cx="14162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6081423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49</a:t>
            </a:fld>
            <a:r>
              <a:rPr lang="de-DE" smtClean="0"/>
              <a:t> </a:t>
            </a:r>
            <a:endParaRPr lang="de-DE" sz="1400" dirty="0"/>
          </a:p>
        </p:txBody>
      </p:sp>
      <p:pic>
        <p:nvPicPr>
          <p:cNvPr id="7" name="Grafik 6"/>
          <p:cNvPicPr>
            <a:picLocks noChangeAspect="1"/>
          </p:cNvPicPr>
          <p:nvPr/>
        </p:nvPicPr>
        <p:blipFill>
          <a:blip r:embed="rId3"/>
          <a:stretch>
            <a:fillRect/>
          </a:stretch>
        </p:blipFill>
        <p:spPr>
          <a:xfrm>
            <a:off x="1703513" y="2209425"/>
            <a:ext cx="8784977" cy="3719706"/>
          </a:xfrm>
          <a:prstGeom prst="rect">
            <a:avLst/>
          </a:prstGeom>
          <a:ln w="19050">
            <a:solidFill>
              <a:schemeClr val="bg2"/>
            </a:solidFill>
          </a:ln>
        </p:spPr>
      </p:pic>
      <p:sp>
        <p:nvSpPr>
          <p:cNvPr id="8" name="Rechteck 7"/>
          <p:cNvSpPr/>
          <p:nvPr/>
        </p:nvSpPr>
        <p:spPr>
          <a:xfrm>
            <a:off x="6098332" y="3925262"/>
            <a:ext cx="2301924" cy="9438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Rechteck 8"/>
          <p:cNvSpPr/>
          <p:nvPr/>
        </p:nvSpPr>
        <p:spPr>
          <a:xfrm>
            <a:off x="5415600" y="5220730"/>
            <a:ext cx="2506000"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1720528" y="2924944"/>
            <a:ext cx="4591496" cy="5799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3" name="Nach unten gekrümmter Pfeil 2"/>
          <p:cNvSpPr/>
          <p:nvPr/>
        </p:nvSpPr>
        <p:spPr>
          <a:xfrm rot="13633481">
            <a:off x="2509927" y="4143022"/>
            <a:ext cx="3000347" cy="1124639"/>
          </a:xfrm>
          <a:prstGeom prst="curvedDownArrow">
            <a:avLst>
              <a:gd name="adj1" fmla="val 14309"/>
              <a:gd name="adj2" fmla="val 50000"/>
              <a:gd name="adj3" fmla="val 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Tree>
    <p:extLst>
      <p:ext uri="{BB962C8B-B14F-4D97-AF65-F5344CB8AC3E}">
        <p14:creationId xmlns:p14="http://schemas.microsoft.com/office/powerpoint/2010/main" val="1671623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1. </a:t>
            </a:r>
            <a:r>
              <a:rPr lang="de-DE" dirty="0"/>
              <a:t>Antrag </a:t>
            </a:r>
            <a:r>
              <a:rPr lang="de-DE" dirty="0" smtClean="0"/>
              <a:t>aus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a:t>
            </a:fld>
            <a:r>
              <a:rPr lang="de-DE"/>
              <a:t> </a:t>
            </a:r>
            <a:endParaRPr lang="de-DE" dirty="0"/>
          </a:p>
        </p:txBody>
      </p:sp>
      <p:pic>
        <p:nvPicPr>
          <p:cNvPr id="2" name="Grafik 1"/>
          <p:cNvPicPr>
            <a:picLocks noChangeAspect="1"/>
          </p:cNvPicPr>
          <p:nvPr/>
        </p:nvPicPr>
        <p:blipFill>
          <a:blip r:embed="rId3"/>
          <a:stretch>
            <a:fillRect/>
          </a:stretch>
        </p:blipFill>
        <p:spPr>
          <a:xfrm>
            <a:off x="1937924" y="1958680"/>
            <a:ext cx="6822372" cy="3955958"/>
          </a:xfrm>
          <a:prstGeom prst="rect">
            <a:avLst/>
          </a:prstGeom>
          <a:ln w="19050">
            <a:solidFill>
              <a:schemeClr val="bg2"/>
            </a:solidFill>
          </a:ln>
        </p:spPr>
      </p:pic>
      <p:sp>
        <p:nvSpPr>
          <p:cNvPr id="8" name="Rechteck 7"/>
          <p:cNvSpPr/>
          <p:nvPr/>
        </p:nvSpPr>
        <p:spPr>
          <a:xfrm>
            <a:off x="3564145" y="2104396"/>
            <a:ext cx="5196151" cy="38102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1937924" y="3987689"/>
            <a:ext cx="701692" cy="4907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996772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50</a:t>
            </a:fld>
            <a:r>
              <a:rPr lang="de-DE" smtClean="0"/>
              <a:t> </a:t>
            </a:r>
            <a:endParaRPr lang="de-DE" sz="1400" dirty="0"/>
          </a:p>
        </p:txBody>
      </p:sp>
      <p:pic>
        <p:nvPicPr>
          <p:cNvPr id="7" name="Grafik 6"/>
          <p:cNvPicPr>
            <a:picLocks noChangeAspect="1"/>
          </p:cNvPicPr>
          <p:nvPr/>
        </p:nvPicPr>
        <p:blipFill>
          <a:blip r:embed="rId3"/>
          <a:stretch>
            <a:fillRect/>
          </a:stretch>
        </p:blipFill>
        <p:spPr>
          <a:xfrm>
            <a:off x="1759686" y="2031366"/>
            <a:ext cx="8602758" cy="3629882"/>
          </a:xfrm>
          <a:prstGeom prst="rect">
            <a:avLst/>
          </a:prstGeom>
          <a:ln w="19050">
            <a:solidFill>
              <a:schemeClr val="bg2"/>
            </a:solidFill>
          </a:ln>
        </p:spPr>
      </p:pic>
      <p:sp>
        <p:nvSpPr>
          <p:cNvPr id="8" name="Rechteck 7"/>
          <p:cNvSpPr/>
          <p:nvPr/>
        </p:nvSpPr>
        <p:spPr>
          <a:xfrm>
            <a:off x="8040216" y="4958804"/>
            <a:ext cx="1800200"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8415319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51</a:t>
            </a:fld>
            <a:r>
              <a:rPr lang="de-DE" smtClean="0"/>
              <a:t> </a:t>
            </a:r>
            <a:endParaRPr lang="de-DE" sz="1400" dirty="0"/>
          </a:p>
        </p:txBody>
      </p:sp>
      <p:pic>
        <p:nvPicPr>
          <p:cNvPr id="7" name="Grafik 6"/>
          <p:cNvPicPr>
            <a:picLocks noChangeAspect="1"/>
          </p:cNvPicPr>
          <p:nvPr/>
        </p:nvPicPr>
        <p:blipFill rotWithShape="1">
          <a:blip r:embed="rId3"/>
          <a:srcRect b="24539"/>
          <a:stretch/>
        </p:blipFill>
        <p:spPr>
          <a:xfrm>
            <a:off x="1917113" y="2109883"/>
            <a:ext cx="7615783" cy="3878973"/>
          </a:xfrm>
          <a:prstGeom prst="rect">
            <a:avLst/>
          </a:prstGeom>
          <a:ln w="19050">
            <a:solidFill>
              <a:schemeClr val="bg2"/>
            </a:solidFill>
          </a:ln>
        </p:spPr>
      </p:pic>
      <p:sp>
        <p:nvSpPr>
          <p:cNvPr id="8" name="Rechteck 7"/>
          <p:cNvSpPr/>
          <p:nvPr/>
        </p:nvSpPr>
        <p:spPr>
          <a:xfrm>
            <a:off x="4931172" y="2414430"/>
            <a:ext cx="86409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36730012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3" name="Abgerundetes Rechteck 2"/>
          <p:cNvSpPr/>
          <p:nvPr/>
        </p:nvSpPr>
        <p:spPr>
          <a:xfrm>
            <a:off x="2063552" y="2348880"/>
            <a:ext cx="1944216" cy="118665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de-DE" sz="2400" b="1" dirty="0"/>
              <a:t>Immatrix</a:t>
            </a:r>
            <a:endParaRPr lang="de-DE" b="1" dirty="0"/>
          </a:p>
        </p:txBody>
      </p:sp>
      <p:sp>
        <p:nvSpPr>
          <p:cNvPr id="10" name="Abgerundetes Rechteck 9"/>
          <p:cNvSpPr/>
          <p:nvPr/>
        </p:nvSpPr>
        <p:spPr>
          <a:xfrm>
            <a:off x="5879976" y="2348880"/>
            <a:ext cx="4356096" cy="302433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2400" b="1" dirty="0"/>
              <a:t>SLCM</a:t>
            </a:r>
            <a:endParaRPr lang="de-DE" b="1" dirty="0"/>
          </a:p>
        </p:txBody>
      </p:sp>
      <p:sp>
        <p:nvSpPr>
          <p:cNvPr id="4" name="Pfeil nach rechts 3"/>
          <p:cNvSpPr/>
          <p:nvPr/>
        </p:nvSpPr>
        <p:spPr>
          <a:xfrm>
            <a:off x="4079776" y="2492896"/>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160397" y="2942208"/>
            <a:ext cx="1807264" cy="99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Antrag</a:t>
            </a:r>
            <a:r>
              <a:rPr lang="de-DE" dirty="0"/>
              <a:t> auf Immatrikula-tion</a:t>
            </a:r>
          </a:p>
        </p:txBody>
      </p:sp>
      <p:sp>
        <p:nvSpPr>
          <p:cNvPr id="16" name="Rechteck 15"/>
          <p:cNvSpPr/>
          <p:nvPr/>
        </p:nvSpPr>
        <p:spPr>
          <a:xfrm>
            <a:off x="8105160" y="2924209"/>
            <a:ext cx="1807264" cy="217732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Entscheidung</a:t>
            </a:r>
            <a:r>
              <a:rPr lang="de-DE" dirty="0"/>
              <a:t> Immatrikula-tion </a:t>
            </a:r>
          </a:p>
          <a:p>
            <a:pPr algn="ctr"/>
            <a:r>
              <a:rPr lang="de-DE" sz="1600" dirty="0"/>
              <a:t>(Status: „vorläufig ausgeschlossen“, Gebühren berechnet)</a:t>
            </a:r>
          </a:p>
        </p:txBody>
      </p:sp>
      <p:sp>
        <p:nvSpPr>
          <p:cNvPr id="17" name="Pfeil nach rechts 16"/>
          <p:cNvSpPr/>
          <p:nvPr/>
        </p:nvSpPr>
        <p:spPr>
          <a:xfrm rot="10800000">
            <a:off x="4079777" y="2912387"/>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p:cNvSpPr/>
          <p:nvPr/>
        </p:nvSpPr>
        <p:spPr>
          <a:xfrm>
            <a:off x="6168008" y="4105911"/>
            <a:ext cx="1807264" cy="9908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Studentenakte / GP</a:t>
            </a:r>
            <a:endParaRPr lang="de-DE" dirty="0"/>
          </a:p>
        </p:txBody>
      </p:sp>
      <p:sp>
        <p:nvSpPr>
          <p:cNvPr id="11" name="Abgerundete rechteckige Legende 10"/>
          <p:cNvSpPr/>
          <p:nvPr/>
        </p:nvSpPr>
        <p:spPr>
          <a:xfrm>
            <a:off x="623392" y="3907295"/>
            <a:ext cx="4902178" cy="1537929"/>
          </a:xfrm>
          <a:prstGeom prst="wedgeRoundRectCallout">
            <a:avLst>
              <a:gd name="adj1" fmla="val 64659"/>
              <a:gd name="adj2" fmla="val -56994"/>
              <a:gd name="adj3" fmla="val 16667"/>
            </a:avLst>
          </a:prstGeom>
          <a:solidFill>
            <a:schemeClr val="accent1">
              <a:lumMod val="20000"/>
              <a:lumOff val="80000"/>
            </a:schemeClr>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Wird bei Anlage in SLcM ein Dublettenfall erkannt, wird nur der Antrag in SLcM angelegt. Die </a:t>
            </a:r>
            <a:r>
              <a:rPr lang="de-DE" sz="1600" dirty="0">
                <a:solidFill>
                  <a:schemeClr val="bg1">
                    <a:lumMod val="10000"/>
                  </a:schemeClr>
                </a:solidFill>
                <a:ea typeface="Calibri" panose="020F0502020204030204" pitchFamily="34" charset="0"/>
                <a:cs typeface="Times New Roman" panose="02020603050405020304" pitchFamily="18" charset="0"/>
              </a:rPr>
              <a:t>in </a:t>
            </a:r>
            <a:r>
              <a:rPr lang="de-DE" sz="1600" dirty="0" smtClean="0">
                <a:solidFill>
                  <a:schemeClr val="bg1">
                    <a:lumMod val="10000"/>
                  </a:schemeClr>
                </a:solidFill>
                <a:ea typeface="Calibri" panose="020F0502020204030204" pitchFamily="34" charset="0"/>
                <a:cs typeface="Times New Roman" panose="02020603050405020304" pitchFamily="18" charset="0"/>
              </a:rPr>
              <a:t>SLcM </a:t>
            </a:r>
            <a:r>
              <a:rPr lang="de-DE" sz="1600" dirty="0">
                <a:solidFill>
                  <a:schemeClr val="bg1">
                    <a:lumMod val="10000"/>
                  </a:schemeClr>
                </a:solidFill>
                <a:ea typeface="Calibri" panose="020F0502020204030204" pitchFamily="34" charset="0"/>
                <a:cs typeface="Times New Roman" panose="02020603050405020304" pitchFamily="18" charset="0"/>
              </a:rPr>
              <a:t>vergebene </a:t>
            </a:r>
            <a:r>
              <a:rPr lang="de-DE" sz="1600" dirty="0" smtClean="0">
                <a:solidFill>
                  <a:schemeClr val="bg1">
                    <a:lumMod val="10000"/>
                  </a:schemeClr>
                </a:solidFill>
                <a:ea typeface="Calibri" panose="020F0502020204030204" pitchFamily="34" charset="0"/>
                <a:cs typeface="Times New Roman" panose="02020603050405020304" pitchFamily="18" charset="0"/>
              </a:rPr>
              <a:t>Antragsnummer </a:t>
            </a:r>
            <a:r>
              <a:rPr lang="de-DE" sz="1600" dirty="0">
                <a:solidFill>
                  <a:schemeClr val="bg1">
                    <a:lumMod val="10000"/>
                  </a:schemeClr>
                </a:solidFill>
                <a:ea typeface="Calibri" panose="020F0502020204030204" pitchFamily="34" charset="0"/>
                <a:cs typeface="Times New Roman" panose="02020603050405020304" pitchFamily="18" charset="0"/>
              </a:rPr>
              <a:t>wird an Immatrix zurückgegeben</a:t>
            </a:r>
            <a:r>
              <a:rPr lang="de-DE" sz="1600" dirty="0" smtClean="0">
                <a:solidFill>
                  <a:schemeClr val="bg1">
                    <a:lumMod val="10000"/>
                  </a:schemeClr>
                </a:solidFill>
                <a:ea typeface="Calibri" panose="020F0502020204030204" pitchFamily="34" charset="0"/>
                <a:cs typeface="Times New Roman" panose="02020603050405020304" pitchFamily="18" charset="0"/>
              </a:rPr>
              <a:t>. Erst nach Dublettenbereinigung wird eine Matrikelnummer an Immatrix zurückgeliefert.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93890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53</a:t>
            </a:fld>
            <a:r>
              <a:rPr lang="de-DE"/>
              <a:t> </a:t>
            </a:r>
            <a:endParaRPr lang="de-DE" dirty="0"/>
          </a:p>
        </p:txBody>
      </p:sp>
      <p:pic>
        <p:nvPicPr>
          <p:cNvPr id="2" name="Grafik 1"/>
          <p:cNvPicPr>
            <a:picLocks noChangeAspect="1"/>
          </p:cNvPicPr>
          <p:nvPr/>
        </p:nvPicPr>
        <p:blipFill rotWithShape="1">
          <a:blip r:embed="rId3"/>
          <a:srcRect b="20859"/>
          <a:stretch/>
        </p:blipFill>
        <p:spPr>
          <a:xfrm>
            <a:off x="1775520" y="3573016"/>
            <a:ext cx="8474016" cy="2251381"/>
          </a:xfrm>
          <a:prstGeom prst="rect">
            <a:avLst/>
          </a:prstGeom>
          <a:ln w="19050">
            <a:solidFill>
              <a:schemeClr val="bg2"/>
            </a:solidFill>
          </a:ln>
        </p:spPr>
      </p:pic>
      <p:sp>
        <p:nvSpPr>
          <p:cNvPr id="20" name="Vertikaler Textplatzhalter 2"/>
          <p:cNvSpPr>
            <a:spLocks noGrp="1"/>
          </p:cNvSpPr>
          <p:nvPr>
            <p:ph type="body" orient="vert" idx="1"/>
          </p:nvPr>
        </p:nvSpPr>
        <p:spPr>
          <a:xfrm>
            <a:off x="478367" y="2322513"/>
            <a:ext cx="11233635" cy="1034479"/>
          </a:xfrm>
        </p:spPr>
        <p:txBody>
          <a:bodyPr/>
          <a:lstStyle/>
          <a:p>
            <a:r>
              <a:rPr lang="de-DE" dirty="0" smtClean="0"/>
              <a:t>Wenn Sie in Immatrix auf vollständig bzw. unvollständig einschreiben klicken, wird geprüft, ob der Studierende bereits in SLcM vorliegt. </a:t>
            </a:r>
            <a:r>
              <a:rPr lang="de-DE" dirty="0"/>
              <a:t>Wird </a:t>
            </a:r>
            <a:r>
              <a:rPr lang="de-DE" dirty="0" smtClean="0"/>
              <a:t>folgende Meldung </a:t>
            </a:r>
            <a:r>
              <a:rPr lang="de-DE" dirty="0"/>
              <a:t>angezeigt, müssen Sie in SLcM prüfen, </a:t>
            </a:r>
            <a:r>
              <a:rPr lang="de-DE" dirty="0" smtClean="0"/>
              <a:t/>
            </a:r>
            <a:br>
              <a:rPr lang="de-DE" dirty="0" smtClean="0"/>
            </a:br>
            <a:r>
              <a:rPr lang="de-DE" dirty="0" smtClean="0"/>
              <a:t>ob </a:t>
            </a:r>
            <a:r>
              <a:rPr lang="de-DE" dirty="0"/>
              <a:t>es sich um eine wirkliche Dublette handelt und ggf. die Einschreibung in SLcM fortsetzen.</a:t>
            </a:r>
          </a:p>
          <a:p>
            <a:endParaRPr lang="de-DE" dirty="0" smtClean="0"/>
          </a:p>
        </p:txBody>
      </p:sp>
    </p:spTree>
    <p:extLst>
      <p:ext uri="{BB962C8B-B14F-4D97-AF65-F5344CB8AC3E}">
        <p14:creationId xmlns:p14="http://schemas.microsoft.com/office/powerpoint/2010/main" val="12112225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54</a:t>
            </a:fld>
            <a:r>
              <a:rPr lang="de-DE"/>
              <a:t> </a:t>
            </a:r>
            <a:endParaRPr lang="de-DE" dirty="0"/>
          </a:p>
        </p:txBody>
      </p:sp>
      <p:pic>
        <p:nvPicPr>
          <p:cNvPr id="2" name="Grafik 1"/>
          <p:cNvPicPr>
            <a:picLocks noChangeAspect="1"/>
          </p:cNvPicPr>
          <p:nvPr/>
        </p:nvPicPr>
        <p:blipFill>
          <a:blip r:embed="rId3"/>
          <a:stretch>
            <a:fillRect/>
          </a:stretch>
        </p:blipFill>
        <p:spPr>
          <a:xfrm>
            <a:off x="983432" y="2992058"/>
            <a:ext cx="8858250" cy="2019300"/>
          </a:xfrm>
          <a:prstGeom prst="rect">
            <a:avLst/>
          </a:prstGeom>
          <a:ln w="19050">
            <a:solidFill>
              <a:schemeClr val="bg2"/>
            </a:solidFill>
          </a:ln>
        </p:spPr>
      </p:pic>
      <p:sp>
        <p:nvSpPr>
          <p:cNvPr id="20" name="Vertikaler Textplatzhalter 2"/>
          <p:cNvSpPr>
            <a:spLocks noGrp="1"/>
          </p:cNvSpPr>
          <p:nvPr>
            <p:ph type="body" orient="vert" idx="1"/>
          </p:nvPr>
        </p:nvSpPr>
        <p:spPr>
          <a:xfrm>
            <a:off x="478367" y="2322513"/>
            <a:ext cx="11233635" cy="1034479"/>
          </a:xfrm>
        </p:spPr>
        <p:txBody>
          <a:bodyPr/>
          <a:lstStyle/>
          <a:p>
            <a:r>
              <a:rPr lang="de-DE" dirty="0" smtClean="0"/>
              <a:t>Die Antragsnummer, unter der Sie den Antrag in SLcM finden, ist in Immatrix hier notiert:</a:t>
            </a:r>
          </a:p>
        </p:txBody>
      </p:sp>
    </p:spTree>
    <p:extLst>
      <p:ext uri="{BB962C8B-B14F-4D97-AF65-F5344CB8AC3E}">
        <p14:creationId xmlns:p14="http://schemas.microsoft.com/office/powerpoint/2010/main" val="28953172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p:cNvPicPr>
            <a:picLocks noChangeAspect="1"/>
          </p:cNvPicPr>
          <p:nvPr/>
        </p:nvPicPr>
        <p:blipFill rotWithShape="1">
          <a:blip r:embed="rId3"/>
          <a:srcRect r="11734"/>
          <a:stretch/>
        </p:blipFill>
        <p:spPr>
          <a:xfrm>
            <a:off x="401637" y="2204405"/>
            <a:ext cx="7494563" cy="3577282"/>
          </a:xfrm>
          <a:prstGeom prst="rect">
            <a:avLst/>
          </a:prstGeom>
          <a:ln w="19050">
            <a:solidFill>
              <a:schemeClr val="bg2"/>
            </a:solidFill>
          </a:ln>
        </p:spPr>
      </p:pic>
      <p:sp>
        <p:nvSpPr>
          <p:cNvPr id="2" name="Titel 1"/>
          <p:cNvSpPr>
            <a:spLocks noGrp="1"/>
          </p:cNvSpPr>
          <p:nvPr>
            <p:ph type="title"/>
          </p:nvPr>
        </p:nvSpPr>
        <p:spPr/>
        <p:txBody>
          <a:bodyPr/>
          <a:lstStyle/>
          <a:p>
            <a:r>
              <a:rPr lang="de-DE" dirty="0"/>
              <a:t>8. </a:t>
            </a:r>
            <a:r>
              <a:rPr lang="de-DE" dirty="0" smtClean="0"/>
              <a:t>Dublettenbearbeitung – Suche Klärungsfälle</a:t>
            </a:r>
            <a:endParaRPr lang="de-DE" dirty="0"/>
          </a:p>
        </p:txBody>
      </p:sp>
      <p:pic>
        <p:nvPicPr>
          <p:cNvPr id="7" name="Grafik 6"/>
          <p:cNvPicPr>
            <a:picLocks noChangeAspect="1"/>
          </p:cNvPicPr>
          <p:nvPr/>
        </p:nvPicPr>
        <p:blipFill rotWithShape="1">
          <a:blip r:embed="rId4"/>
          <a:srcRect b="3878"/>
          <a:stretch/>
        </p:blipFill>
        <p:spPr>
          <a:xfrm>
            <a:off x="3504648" y="2108819"/>
            <a:ext cx="7884368" cy="3768454"/>
          </a:xfrm>
          <a:prstGeom prst="rect">
            <a:avLst/>
          </a:prstGeom>
          <a:ln w="19050">
            <a:solidFill>
              <a:schemeClr val="bg2"/>
            </a:solidFill>
          </a:ln>
        </p:spPr>
      </p:pic>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55</a:t>
            </a:fld>
            <a:r>
              <a:rPr lang="de-DE" smtClean="0"/>
              <a:t> </a:t>
            </a:r>
            <a:endParaRPr lang="de-DE" sz="1400" dirty="0"/>
          </a:p>
        </p:txBody>
      </p:sp>
      <p:sp>
        <p:nvSpPr>
          <p:cNvPr id="10" name="Rechteck 9"/>
          <p:cNvSpPr/>
          <p:nvPr/>
        </p:nvSpPr>
        <p:spPr>
          <a:xfrm>
            <a:off x="6780544" y="2132856"/>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Abgerundete rechteckige Legende 8"/>
          <p:cNvSpPr/>
          <p:nvPr/>
        </p:nvSpPr>
        <p:spPr>
          <a:xfrm>
            <a:off x="8220704" y="2025449"/>
            <a:ext cx="3707944" cy="1006011"/>
          </a:xfrm>
          <a:prstGeom prst="wedgeRoundRectCallout">
            <a:avLst>
              <a:gd name="adj1" fmla="val -59125"/>
              <a:gd name="adj2" fmla="val -2779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Über die Antragssuche können die für die Dublettenbearbeitung relevanten Anträge aufgerufen werden.</a:t>
            </a:r>
          </a:p>
        </p:txBody>
      </p:sp>
      <p:sp>
        <p:nvSpPr>
          <p:cNvPr id="11" name="Rechteck 10"/>
          <p:cNvSpPr/>
          <p:nvPr/>
        </p:nvSpPr>
        <p:spPr>
          <a:xfrm>
            <a:off x="3612192" y="3573016"/>
            <a:ext cx="3960440"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2" name="Rechteck 11"/>
          <p:cNvSpPr/>
          <p:nvPr/>
        </p:nvSpPr>
        <p:spPr>
          <a:xfrm>
            <a:off x="3612192" y="3140968"/>
            <a:ext cx="5760640" cy="249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3" name="Abgerundete rechteckige Legende 12"/>
          <p:cNvSpPr/>
          <p:nvPr/>
        </p:nvSpPr>
        <p:spPr>
          <a:xfrm>
            <a:off x="7871832" y="3450194"/>
            <a:ext cx="3336816" cy="1297508"/>
          </a:xfrm>
          <a:prstGeom prst="wedgeRoundRectCallout">
            <a:avLst>
              <a:gd name="adj1" fmla="val -55357"/>
              <a:gd name="adj2" fmla="val -3757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Als Antragstyp „Antrag Immatrikulation“ wählen und das Kennzeichen bei „Nur Anträge ohne Entscheidungen“ setzen.</a:t>
            </a:r>
          </a:p>
        </p:txBody>
      </p:sp>
      <p:sp>
        <p:nvSpPr>
          <p:cNvPr id="15" name="Nach unten gekrümmter Pfeil 14"/>
          <p:cNvSpPr/>
          <p:nvPr/>
        </p:nvSpPr>
        <p:spPr>
          <a:xfrm rot="19001804">
            <a:off x="905816" y="3357995"/>
            <a:ext cx="3070745"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4938833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56</a:t>
            </a:fld>
            <a:r>
              <a:rPr lang="de-DE"/>
              <a:t> </a:t>
            </a:r>
            <a:endParaRPr lang="de-DE" dirty="0"/>
          </a:p>
        </p:txBody>
      </p:sp>
      <p:sp>
        <p:nvSpPr>
          <p:cNvPr id="20" name="Vertikaler Textplatzhalter 2"/>
          <p:cNvSpPr>
            <a:spLocks noGrp="1"/>
          </p:cNvSpPr>
          <p:nvPr>
            <p:ph type="body" orient="vert" idx="1"/>
          </p:nvPr>
        </p:nvSpPr>
        <p:spPr>
          <a:xfrm>
            <a:off x="478367" y="2322513"/>
            <a:ext cx="10802209" cy="3849934"/>
          </a:xfrm>
        </p:spPr>
        <p:txBody>
          <a:bodyPr/>
          <a:lstStyle/>
          <a:p>
            <a:pPr marL="285750" indent="-285750">
              <a:buFontTx/>
              <a:buChar char="-"/>
            </a:pPr>
            <a:r>
              <a:rPr lang="de-DE" dirty="0"/>
              <a:t>Durch Klick auf die Antragsnummer in der Ergebnisliste wird der Antrag geöffnet und die Dublettenbearbeitung kann durch Klick auf „Dubletten anzeigen“ durchgeführt werden.</a:t>
            </a:r>
          </a:p>
          <a:p>
            <a:pPr marL="285750" indent="-285750">
              <a:buFontTx/>
              <a:buChar char="-"/>
            </a:pPr>
            <a:r>
              <a:rPr lang="de-DE" dirty="0" smtClean="0"/>
              <a:t>Dublettenbearbeitung </a:t>
            </a:r>
            <a:r>
              <a:rPr lang="de-DE" dirty="0"/>
              <a:t>abschließen: Je nach Entscheidung wird ein neuer Studierender angelegt bzw. der Antrag mit einem bestehenden Studierenden verknüpft</a:t>
            </a:r>
          </a:p>
          <a:p>
            <a:pPr marL="285750" indent="-285750">
              <a:buFontTx/>
              <a:buChar char="-"/>
            </a:pPr>
            <a:r>
              <a:rPr lang="de-DE" dirty="0"/>
              <a:t>Antrag </a:t>
            </a:r>
            <a:r>
              <a:rPr lang="de-DE" dirty="0" smtClean="0"/>
              <a:t>absenden</a:t>
            </a:r>
            <a:endParaRPr lang="de-DE" dirty="0"/>
          </a:p>
          <a:p>
            <a:pPr marL="285750" indent="-285750">
              <a:buFontTx/>
              <a:buChar char="-"/>
            </a:pPr>
            <a:r>
              <a:rPr lang="de-DE" dirty="0" smtClean="0"/>
              <a:t>Matrikelnummer wird an </a:t>
            </a:r>
            <a:r>
              <a:rPr lang="de-DE" dirty="0"/>
              <a:t>Immatrix </a:t>
            </a:r>
            <a:r>
              <a:rPr lang="de-DE" dirty="0" smtClean="0"/>
              <a:t>übertragen, das Schreiben an den Studierenden kann nun wie gewohnt in Immatrix ausgedruckt wurden</a:t>
            </a:r>
            <a:endParaRPr lang="de-DE" dirty="0"/>
          </a:p>
        </p:txBody>
      </p:sp>
    </p:spTree>
    <p:extLst>
      <p:ext uri="{BB962C8B-B14F-4D97-AF65-F5344CB8AC3E}">
        <p14:creationId xmlns:p14="http://schemas.microsoft.com/office/powerpoint/2010/main" val="33564111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Antrag auf Immatrikulation</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a:t>Dublettenbearbeitung</a:t>
            </a:r>
          </a:p>
          <a:p>
            <a:pPr marL="342900" indent="-342900">
              <a:lnSpc>
                <a:spcPct val="150000"/>
              </a:lnSpc>
              <a:buAutoNum type="arabicPeriod"/>
            </a:pPr>
            <a:r>
              <a:rPr lang="de-DE" b="1" dirty="0">
                <a:solidFill>
                  <a:schemeClr val="bg2"/>
                </a:solidFill>
              </a:rPr>
              <a:t>Fehlerursachen</a:t>
            </a:r>
            <a:r>
              <a:rPr lang="de-DE" dirty="0"/>
              <a:t> </a:t>
            </a:r>
            <a:r>
              <a:rPr lang="de-DE" b="1" dirty="0">
                <a:solidFill>
                  <a:schemeClr val="bg2"/>
                </a:solidFill>
              </a:rPr>
              <a:t>und -behebung</a:t>
            </a:r>
          </a:p>
        </p:txBody>
      </p:sp>
      <p:sp>
        <p:nvSpPr>
          <p:cNvPr id="2" name="Pfeil nach rechts 1"/>
          <p:cNvSpPr/>
          <p:nvPr/>
        </p:nvSpPr>
        <p:spPr>
          <a:xfrm>
            <a:off x="480001" y="5476624"/>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2247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9. </a:t>
            </a:r>
            <a:r>
              <a:rPr lang="de-DE" dirty="0"/>
              <a:t>Fehlerursachen und -behebung</a:t>
            </a:r>
          </a:p>
        </p:txBody>
      </p:sp>
      <p:sp>
        <p:nvSpPr>
          <p:cNvPr id="3" name="Vertikaler Textplatzhalter 2"/>
          <p:cNvSpPr>
            <a:spLocks noGrp="1"/>
          </p:cNvSpPr>
          <p:nvPr>
            <p:ph type="body" orient="vert" idx="1"/>
          </p:nvPr>
        </p:nvSpPr>
        <p:spPr/>
        <p:txBody>
          <a:bodyPr/>
          <a:lstStyle/>
          <a:p>
            <a:r>
              <a:rPr lang="de-DE" dirty="0" smtClean="0"/>
              <a:t>Es werden 3 Arten von Systemmeldungen unterschieden:</a:t>
            </a:r>
          </a:p>
          <a:p>
            <a:pPr marL="342900" indent="-342900">
              <a:buFont typeface="Arial" panose="020B0604020202020204" pitchFamily="34" charset="0"/>
              <a:buChar char="•"/>
            </a:pPr>
            <a:r>
              <a:rPr lang="de-DE" dirty="0" smtClean="0"/>
              <a:t>Grünes Icon     : Erfolgsmeldung – Eine Aktion konnte erfolgreich durchgeführt werden</a:t>
            </a:r>
          </a:p>
          <a:p>
            <a:pPr marL="342900" indent="-342900">
              <a:buFont typeface="Arial" panose="020B0604020202020204" pitchFamily="34" charset="0"/>
              <a:buChar char="•"/>
            </a:pPr>
            <a:r>
              <a:rPr lang="de-DE" dirty="0" smtClean="0"/>
              <a:t>Gelbes Icon     : Warnung – Das System gibt einen Hinweis aus, der aber übersteuert werden kann</a:t>
            </a:r>
          </a:p>
          <a:p>
            <a:pPr marL="342900" indent="-342900">
              <a:buFont typeface="Arial" panose="020B0604020202020204" pitchFamily="34" charset="0"/>
              <a:buChar char="•"/>
            </a:pPr>
            <a:r>
              <a:rPr lang="de-DE" dirty="0" smtClean="0"/>
              <a:t>Rotes Icon     : Fehlermeldung – Daten liegen fehlerhaft oder unvollständig vor, die gewünschte Aktion kann systemseitig nicht umgesetzt werden </a:t>
            </a:r>
            <a:endParaRPr lang="de-DE" dirty="0"/>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a:xfrm>
            <a:off x="478367" y="6186893"/>
            <a:ext cx="6912000" cy="360000"/>
          </a:xfrm>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58</a:t>
            </a:fld>
            <a:r>
              <a:rPr lang="de-DE" smtClean="0"/>
              <a:t> </a:t>
            </a:r>
            <a:endParaRPr lang="de-DE" sz="1400" dirty="0"/>
          </a:p>
        </p:txBody>
      </p:sp>
      <p:pic>
        <p:nvPicPr>
          <p:cNvPr id="7" name="Grafik 6"/>
          <p:cNvPicPr>
            <a:picLocks noChangeAspect="1"/>
          </p:cNvPicPr>
          <p:nvPr/>
        </p:nvPicPr>
        <p:blipFill>
          <a:blip r:embed="rId3"/>
          <a:stretch>
            <a:fillRect/>
          </a:stretch>
        </p:blipFill>
        <p:spPr>
          <a:xfrm>
            <a:off x="2135560" y="2899502"/>
            <a:ext cx="238125" cy="228600"/>
          </a:xfrm>
          <a:prstGeom prst="rect">
            <a:avLst/>
          </a:prstGeom>
        </p:spPr>
      </p:pic>
      <p:pic>
        <p:nvPicPr>
          <p:cNvPr id="8" name="Grafik 7"/>
          <p:cNvPicPr>
            <a:picLocks noChangeAspect="1"/>
          </p:cNvPicPr>
          <p:nvPr/>
        </p:nvPicPr>
        <p:blipFill>
          <a:blip r:embed="rId4"/>
          <a:stretch>
            <a:fillRect/>
          </a:stretch>
        </p:blipFill>
        <p:spPr>
          <a:xfrm>
            <a:off x="1976183" y="3870239"/>
            <a:ext cx="266700" cy="266700"/>
          </a:xfrm>
          <a:prstGeom prst="rect">
            <a:avLst/>
          </a:prstGeom>
        </p:spPr>
      </p:pic>
      <p:pic>
        <p:nvPicPr>
          <p:cNvPr id="9" name="Grafik 8"/>
          <p:cNvPicPr>
            <a:picLocks noChangeAspect="1"/>
          </p:cNvPicPr>
          <p:nvPr/>
        </p:nvPicPr>
        <p:blipFill>
          <a:blip r:embed="rId5"/>
          <a:stretch>
            <a:fillRect/>
          </a:stretch>
        </p:blipFill>
        <p:spPr>
          <a:xfrm>
            <a:off x="2106985" y="3400498"/>
            <a:ext cx="266700" cy="247650"/>
          </a:xfrm>
          <a:prstGeom prst="rect">
            <a:avLst/>
          </a:prstGeom>
        </p:spPr>
      </p:pic>
    </p:spTree>
    <p:extLst>
      <p:ext uri="{BB962C8B-B14F-4D97-AF65-F5344CB8AC3E}">
        <p14:creationId xmlns:p14="http://schemas.microsoft.com/office/powerpoint/2010/main" val="24575871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Warnungen bei Antragsanlage</a:t>
            </a: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59</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021570839"/>
              </p:ext>
            </p:extLst>
          </p:nvPr>
        </p:nvGraphicFramePr>
        <p:xfrm>
          <a:off x="480000" y="2298804"/>
          <a:ext cx="9720455" cy="3251200"/>
        </p:xfrm>
        <a:graphic>
          <a:graphicData uri="http://schemas.openxmlformats.org/drawingml/2006/table">
            <a:tbl>
              <a:tblPr firstRow="1" bandRow="1">
                <a:tableStyleId>{5C22544A-7EE6-4342-B048-85BDC9FD1C3A}</a:tableStyleId>
              </a:tblPr>
              <a:tblGrid>
                <a:gridCol w="4081433">
                  <a:extLst>
                    <a:ext uri="{9D8B030D-6E8A-4147-A177-3AD203B41FA5}">
                      <a16:colId xmlns:a16="http://schemas.microsoft.com/office/drawing/2014/main" val="308011736"/>
                    </a:ext>
                  </a:extLst>
                </a:gridCol>
                <a:gridCol w="2777429">
                  <a:extLst>
                    <a:ext uri="{9D8B030D-6E8A-4147-A177-3AD203B41FA5}">
                      <a16:colId xmlns:a16="http://schemas.microsoft.com/office/drawing/2014/main" val="639711690"/>
                    </a:ext>
                  </a:extLst>
                </a:gridCol>
                <a:gridCol w="2861593">
                  <a:extLst>
                    <a:ext uri="{9D8B030D-6E8A-4147-A177-3AD203B41FA5}">
                      <a16:colId xmlns:a16="http://schemas.microsoft.com/office/drawing/2014/main" val="4067777934"/>
                    </a:ext>
                  </a:extLst>
                </a:gridCol>
              </a:tblGrid>
              <a:tr h="370840">
                <a:tc>
                  <a:txBody>
                    <a:bodyPr/>
                    <a:lstStyle/>
                    <a:p>
                      <a:r>
                        <a:rPr lang="de-DE" sz="1400" dirty="0" smtClean="0"/>
                        <a:t>Prüfung: Warnung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r>
                        <a:rPr lang="de-DE" sz="1400" b="1" kern="1200" dirty="0" smtClean="0">
                          <a:solidFill>
                            <a:schemeClr val="dk1"/>
                          </a:solidFill>
                          <a:effectLst/>
                          <a:latin typeface="+mn-lt"/>
                          <a:ea typeface="+mn-ea"/>
                          <a:cs typeface="+mn-cs"/>
                        </a:rPr>
                        <a:t>Einstufung in ein höheres Fachsemester und Angaben zur Hochschulvergangenheit:</a:t>
                      </a:r>
                      <a:endParaRPr lang="de-DE" sz="1400" b="1" dirty="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2014205528"/>
                  </a:ext>
                </a:extLst>
              </a:tr>
              <a:tr h="370840">
                <a:tc>
                  <a:txBody>
                    <a:bodyPr/>
                    <a:lstStyle/>
                    <a:p>
                      <a:r>
                        <a:rPr lang="de-DE" sz="1400" dirty="0" smtClean="0">
                          <a:effectLst/>
                        </a:rPr>
                        <a:t>„FS &gt; 1: Es fehlen Daten zur Ersteinschreibung“</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Früheres Studium / Beruf &amp; Praxis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Prüfen und ggf. Ergänzen der Angaben</a:t>
                      </a:r>
                      <a:r>
                        <a:rPr lang="de-DE" sz="1400" baseline="0" dirty="0" smtClean="0"/>
                        <a:t> zur Ersteinschreibung</a:t>
                      </a:r>
                      <a:endParaRPr lang="de-DE" sz="1400" dirty="0"/>
                    </a:p>
                  </a:txBody>
                  <a:tcPr/>
                </a:tc>
                <a:extLst>
                  <a:ext uri="{0D108BD9-81ED-4DB2-BD59-A6C34878D82A}">
                    <a16:rowId xmlns:a16="http://schemas.microsoft.com/office/drawing/2014/main" val="17438464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Bei vorhandener Ersteinschreibung Hinweis auf Angaben zum Studium im Vorsemester:</a:t>
                      </a:r>
                      <a:endParaRPr lang="de-DE" sz="1400" b="1" dirty="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480191364"/>
                  </a:ext>
                </a:extLst>
              </a:tr>
              <a:tr h="370840">
                <a:tc>
                  <a:txBody>
                    <a:bodyPr/>
                    <a:lstStyle/>
                    <a:p>
                      <a:r>
                        <a:rPr lang="de-DE" sz="1400" dirty="0" smtClean="0">
                          <a:effectLst/>
                        </a:rPr>
                        <a:t>„Keine Angaben bei Studium im Vorsemester trotz Angabe Ersteinschreibung“</a:t>
                      </a:r>
                      <a:endParaRPr lang="de-DE" sz="1400" dirty="0"/>
                    </a:p>
                  </a:txBody>
                  <a:tcPr/>
                </a:tc>
                <a:tc>
                  <a:txBody>
                    <a:bodyPr/>
                    <a:lstStyle/>
                    <a:p>
                      <a:r>
                        <a:rPr lang="de-DE" sz="1400" dirty="0" smtClean="0"/>
                        <a:t>Studienverlauf</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Prüfen und ggf. Ergänzen der Angaben</a:t>
                      </a:r>
                      <a:r>
                        <a:rPr lang="de-DE" sz="1400" baseline="0" dirty="0" smtClean="0"/>
                        <a:t> zum Vorsemester</a:t>
                      </a:r>
                      <a:endParaRPr lang="de-DE" sz="1400" dirty="0" smtClean="0"/>
                    </a:p>
                    <a:p>
                      <a:endParaRPr lang="de-DE" sz="1400" dirty="0"/>
                    </a:p>
                  </a:txBody>
                  <a:tcPr/>
                </a:tc>
                <a:extLst>
                  <a:ext uri="{0D108BD9-81ED-4DB2-BD59-A6C34878D82A}">
                    <a16:rowId xmlns:a16="http://schemas.microsoft.com/office/drawing/2014/main" val="445924691"/>
                  </a:ext>
                </a:extLst>
              </a:tr>
              <a:tr h="370840">
                <a:tc gridSpan="3">
                  <a:txBody>
                    <a:bodyPr/>
                    <a:lstStyle/>
                    <a:p>
                      <a:r>
                        <a:rPr lang="de-DE" sz="1400" b="1" kern="1200" dirty="0" smtClean="0">
                          <a:solidFill>
                            <a:schemeClr val="dk1"/>
                          </a:solidFill>
                          <a:effectLst/>
                          <a:latin typeface="+mn-lt"/>
                          <a:ea typeface="+mn-ea"/>
                          <a:cs typeface="+mn-cs"/>
                        </a:rPr>
                        <a:t>Kennzeichen</a:t>
                      </a:r>
                      <a:r>
                        <a:rPr lang="de-DE" sz="1400" b="1" kern="1200" baseline="0" dirty="0" smtClean="0">
                          <a:solidFill>
                            <a:schemeClr val="dk1"/>
                          </a:solidFill>
                          <a:effectLst/>
                          <a:latin typeface="+mn-lt"/>
                          <a:ea typeface="+mn-ea"/>
                          <a:cs typeface="+mn-cs"/>
                        </a:rPr>
                        <a:t> „Zweithörer“ aber keine </a:t>
                      </a:r>
                      <a:r>
                        <a:rPr lang="de-DE" sz="1400" b="1" kern="1200" dirty="0" smtClean="0">
                          <a:solidFill>
                            <a:schemeClr val="dk1"/>
                          </a:solidFill>
                          <a:effectLst/>
                          <a:latin typeface="+mn-lt"/>
                          <a:ea typeface="+mn-ea"/>
                          <a:cs typeface="+mn-cs"/>
                        </a:rPr>
                        <a:t>Angaben unter „Weitere Hochschule“ </a:t>
                      </a:r>
                      <a:endParaRPr lang="de-DE" sz="1400" b="1" dirty="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Daten für Weitere Hochschule erfassen“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Weitere Hochschule</a:t>
                      </a:r>
                    </a:p>
                    <a:p>
                      <a:endParaRPr lang="de-DE" sz="1400" dirty="0"/>
                    </a:p>
                  </a:txBody>
                  <a:tcPr/>
                </a:tc>
                <a:tc>
                  <a:txBody>
                    <a:bodyPr/>
                    <a:lstStyle/>
                    <a:p>
                      <a:r>
                        <a:rPr lang="de-DE" sz="1400" dirty="0" smtClean="0"/>
                        <a:t>Ggf. Angaben</a:t>
                      </a:r>
                      <a:r>
                        <a:rPr lang="de-DE" sz="1400" baseline="0" dirty="0" smtClean="0"/>
                        <a:t> zu weiterer Hochschule ergänzen</a:t>
                      </a:r>
                      <a:endParaRPr lang="de-DE" sz="1400" dirty="0"/>
                    </a:p>
                  </a:txBody>
                  <a:tcPr/>
                </a:tc>
                <a:extLst>
                  <a:ext uri="{0D108BD9-81ED-4DB2-BD59-A6C34878D82A}">
                    <a16:rowId xmlns:a16="http://schemas.microsoft.com/office/drawing/2014/main" val="1796793015"/>
                  </a:ext>
                </a:extLst>
              </a:tr>
            </a:tbl>
          </a:graphicData>
        </a:graphic>
      </p:graphicFrame>
      <p:pic>
        <p:nvPicPr>
          <p:cNvPr id="11" name="Grafik 10"/>
          <p:cNvPicPr>
            <a:picLocks noChangeAspect="1"/>
          </p:cNvPicPr>
          <p:nvPr/>
        </p:nvPicPr>
        <p:blipFill rotWithShape="1">
          <a:blip r:embed="rId3"/>
          <a:srcRect l="13799" t="4679" r="10308" b="13591"/>
          <a:stretch/>
        </p:blipFill>
        <p:spPr>
          <a:xfrm>
            <a:off x="9408368" y="954919"/>
            <a:ext cx="792088" cy="792088"/>
          </a:xfrm>
          <a:prstGeom prst="rect">
            <a:avLst/>
          </a:prstGeom>
        </p:spPr>
      </p:pic>
    </p:spTree>
    <p:extLst>
      <p:ext uri="{BB962C8B-B14F-4D97-AF65-F5344CB8AC3E}">
        <p14:creationId xmlns:p14="http://schemas.microsoft.com/office/powerpoint/2010/main" val="321299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pic>
        <p:nvPicPr>
          <p:cNvPr id="2" name="Grafik 1"/>
          <p:cNvPicPr>
            <a:picLocks noChangeAspect="1"/>
          </p:cNvPicPr>
          <p:nvPr/>
        </p:nvPicPr>
        <p:blipFill>
          <a:blip r:embed="rId3"/>
          <a:stretch>
            <a:fillRect/>
          </a:stretch>
        </p:blipFill>
        <p:spPr>
          <a:xfrm>
            <a:off x="2852537" y="764704"/>
            <a:ext cx="8858250" cy="2019300"/>
          </a:xfrm>
          <a:prstGeom prst="rect">
            <a:avLst/>
          </a:prstGeom>
          <a:ln w="19050">
            <a:solidFill>
              <a:schemeClr val="bg2"/>
            </a:solidFill>
          </a:ln>
        </p:spPr>
      </p:pic>
      <p:pic>
        <p:nvPicPr>
          <p:cNvPr id="8" name="Grafik 7"/>
          <p:cNvPicPr>
            <a:picLocks noChangeAspect="1"/>
          </p:cNvPicPr>
          <p:nvPr/>
        </p:nvPicPr>
        <p:blipFill rotWithShape="1">
          <a:blip r:embed="rId4"/>
          <a:srcRect r="11734"/>
          <a:stretch/>
        </p:blipFill>
        <p:spPr>
          <a:xfrm>
            <a:off x="329629" y="2348880"/>
            <a:ext cx="7494563" cy="3577282"/>
          </a:xfrm>
          <a:prstGeom prst="rect">
            <a:avLst/>
          </a:prstGeom>
          <a:ln w="19050">
            <a:solidFill>
              <a:schemeClr val="bg2"/>
            </a:solidFill>
          </a:ln>
        </p:spPr>
      </p:pic>
      <p:sp>
        <p:nvSpPr>
          <p:cNvPr id="9" name="Titel 8"/>
          <p:cNvSpPr>
            <a:spLocks noGrp="1"/>
          </p:cNvSpPr>
          <p:nvPr>
            <p:ph type="title"/>
          </p:nvPr>
        </p:nvSpPr>
        <p:spPr>
          <a:ln>
            <a:noFill/>
          </a:ln>
        </p:spPr>
        <p:txBody>
          <a:bodyPr/>
          <a:lstStyle/>
          <a:p>
            <a:r>
              <a:rPr lang="de-DE" dirty="0"/>
              <a:t>1. Antrag aus Immatrix</a:t>
            </a:r>
            <a:br>
              <a:rPr lang="de-DE" dirty="0"/>
            </a:br>
            <a:endParaRPr lang="de-DE" dirty="0"/>
          </a:p>
        </p:txBody>
      </p:sp>
      <p:pic>
        <p:nvPicPr>
          <p:cNvPr id="4" name="Grafik 3"/>
          <p:cNvPicPr>
            <a:picLocks noChangeAspect="1"/>
          </p:cNvPicPr>
          <p:nvPr/>
        </p:nvPicPr>
        <p:blipFill>
          <a:blip r:embed="rId5"/>
          <a:stretch>
            <a:fillRect/>
          </a:stretch>
        </p:blipFill>
        <p:spPr>
          <a:xfrm>
            <a:off x="3997943" y="2172577"/>
            <a:ext cx="6241432" cy="3737685"/>
          </a:xfrm>
          <a:prstGeom prst="rect">
            <a:avLst/>
          </a:prstGeom>
          <a:ln w="19050">
            <a:solidFill>
              <a:schemeClr val="bg2"/>
            </a:solidFill>
          </a:ln>
        </p:spPr>
      </p:pic>
      <p:cxnSp>
        <p:nvCxnSpPr>
          <p:cNvPr id="12" name="Gerader Verbinder 11"/>
          <p:cNvCxnSpPr/>
          <p:nvPr/>
        </p:nvCxnSpPr>
        <p:spPr>
          <a:xfrm>
            <a:off x="8616280" y="2492896"/>
            <a:ext cx="864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Nach unten gekrümmter Pfeil 4"/>
          <p:cNvSpPr/>
          <p:nvPr/>
        </p:nvSpPr>
        <p:spPr>
          <a:xfrm rot="8416594">
            <a:off x="9489764" y="2717832"/>
            <a:ext cx="1705619" cy="432048"/>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 name="Nach unten gekrümmter Pfeil 9"/>
          <p:cNvSpPr/>
          <p:nvPr/>
        </p:nvSpPr>
        <p:spPr>
          <a:xfrm rot="19001804">
            <a:off x="1477931" y="3619346"/>
            <a:ext cx="3070745"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9989217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Warnungen bei Antragsanlage</a:t>
            </a:r>
            <a:endParaRPr lang="de-DE" dirty="0"/>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60</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610433743"/>
              </p:ext>
            </p:extLst>
          </p:nvPr>
        </p:nvGraphicFramePr>
        <p:xfrm>
          <a:off x="480001" y="1941111"/>
          <a:ext cx="9720455" cy="3835400"/>
        </p:xfrm>
        <a:graphic>
          <a:graphicData uri="http://schemas.openxmlformats.org/drawingml/2006/table">
            <a:tbl>
              <a:tblPr firstRow="1" bandRow="1">
                <a:tableStyleId>{5C22544A-7EE6-4342-B048-85BDC9FD1C3A}</a:tableStyleId>
              </a:tblPr>
              <a:tblGrid>
                <a:gridCol w="5343901">
                  <a:extLst>
                    <a:ext uri="{9D8B030D-6E8A-4147-A177-3AD203B41FA5}">
                      <a16:colId xmlns:a16="http://schemas.microsoft.com/office/drawing/2014/main" val="308011736"/>
                    </a:ext>
                  </a:extLst>
                </a:gridCol>
                <a:gridCol w="1767455">
                  <a:extLst>
                    <a:ext uri="{9D8B030D-6E8A-4147-A177-3AD203B41FA5}">
                      <a16:colId xmlns:a16="http://schemas.microsoft.com/office/drawing/2014/main" val="639711690"/>
                    </a:ext>
                  </a:extLst>
                </a:gridCol>
                <a:gridCol w="2609099">
                  <a:extLst>
                    <a:ext uri="{9D8B030D-6E8A-4147-A177-3AD203B41FA5}">
                      <a16:colId xmlns:a16="http://schemas.microsoft.com/office/drawing/2014/main" val="2022002908"/>
                    </a:ext>
                  </a:extLst>
                </a:gridCol>
              </a:tblGrid>
              <a:tr h="370840">
                <a:tc>
                  <a:txBody>
                    <a:bodyPr/>
                    <a:lstStyle/>
                    <a:p>
                      <a:r>
                        <a:rPr lang="de-DE" sz="1400" dirty="0" smtClean="0"/>
                        <a:t>Prüfung: Warnung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r>
                        <a:rPr lang="de-DE" sz="1400" b="1" dirty="0" smtClean="0"/>
                        <a:t>Eingabe der</a:t>
                      </a:r>
                      <a:r>
                        <a:rPr lang="de-DE" sz="1400" b="1" baseline="0" dirty="0" smtClean="0"/>
                        <a:t> Versicherungsnummer (KV)</a:t>
                      </a:r>
                      <a:endParaRPr lang="de-DE" sz="1400" b="1" dirty="0"/>
                    </a:p>
                  </a:txBody>
                  <a:tcPr/>
                </a:tc>
                <a:tc hMerge="1">
                  <a:txBody>
                    <a:bodyPr/>
                    <a:lstStyle/>
                    <a:p>
                      <a:endParaRPr lang="de-DE" sz="1600" dirty="0"/>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effectLst/>
                        </a:rPr>
                        <a:t>„Falsches Format der Krankenversichertennummer:xxx“</a:t>
                      </a:r>
                      <a:endParaRPr lang="de-DE" sz="1400" dirty="0"/>
                    </a:p>
                  </a:txBody>
                  <a:tcPr/>
                </a:tc>
                <a:tc>
                  <a:txBody>
                    <a:bodyPr/>
                    <a:lstStyle/>
                    <a:p>
                      <a:r>
                        <a:rPr lang="de-DE" sz="1400" dirty="0" smtClean="0"/>
                        <a:t>Krankenkasse</a:t>
                      </a:r>
                      <a:endParaRPr lang="de-DE" sz="1400" dirty="0"/>
                    </a:p>
                  </a:txBody>
                  <a:tcPr/>
                </a:tc>
                <a:tc>
                  <a:txBody>
                    <a:bodyPr/>
                    <a:lstStyle/>
                    <a:p>
                      <a:r>
                        <a:rPr lang="de-DE" sz="1400" dirty="0" smtClean="0"/>
                        <a:t>Ggf. Korrektur der Nummer</a:t>
                      </a:r>
                      <a:endParaRPr lang="de-DE" sz="1400" dirty="0"/>
                    </a:p>
                  </a:txBody>
                  <a:tcPr/>
                </a:tc>
                <a:extLst>
                  <a:ext uri="{0D108BD9-81ED-4DB2-BD59-A6C34878D82A}">
                    <a16:rowId xmlns:a16="http://schemas.microsoft.com/office/drawing/2014/main" val="15153844"/>
                  </a:ext>
                </a:extLst>
              </a:tr>
              <a:tr h="370840">
                <a:tc>
                  <a:txBody>
                    <a:bodyPr/>
                    <a:lstStyle/>
                    <a:p>
                      <a:r>
                        <a:rPr lang="de-DE" sz="1400" dirty="0" smtClean="0">
                          <a:effectLst/>
                        </a:rPr>
                        <a:t>„KV-Nr.: 10-stellig, 1. Stelle: alphabetisch, Stellen 2-10: numerisch“</a:t>
                      </a:r>
                      <a:endParaRPr lang="de-DE" sz="1400" dirty="0"/>
                    </a:p>
                  </a:txBody>
                  <a:tcPr/>
                </a:tc>
                <a:tc>
                  <a:txBody>
                    <a:bodyPr/>
                    <a:lstStyle/>
                    <a:p>
                      <a:endParaRPr lang="de-DE" sz="1400"/>
                    </a:p>
                  </a:txBody>
                  <a:tcPr/>
                </a:tc>
                <a:tc>
                  <a:txBody>
                    <a:bodyPr/>
                    <a:lstStyle/>
                    <a:p>
                      <a:endParaRPr lang="de-DE"/>
                    </a:p>
                  </a:txBody>
                  <a:tcPr/>
                </a:tc>
                <a:extLst>
                  <a:ext uri="{0D108BD9-81ED-4DB2-BD59-A6C34878D82A}">
                    <a16:rowId xmlns:a16="http://schemas.microsoft.com/office/drawing/2014/main" val="480191364"/>
                  </a:ext>
                </a:extLst>
              </a:tr>
              <a:tr h="370840">
                <a:tc gridSpan="3">
                  <a:txBody>
                    <a:bodyPr/>
                    <a:lstStyle/>
                    <a:p>
                      <a:r>
                        <a:rPr lang="de-DE" sz="1400" b="1" dirty="0" smtClean="0"/>
                        <a:t>Eingabe fachgebundener HZB:</a:t>
                      </a:r>
                      <a:endParaRPr lang="de-DE" sz="1400" b="1" dirty="0"/>
                    </a:p>
                  </a:txBody>
                  <a:tcPr/>
                </a:tc>
                <a:tc hMerge="1">
                  <a:txBody>
                    <a:bodyPr/>
                    <a:lstStyle/>
                    <a:p>
                      <a:endParaRPr lang="de-DE" sz="1400" dirty="0"/>
                    </a:p>
                  </a:txBody>
                  <a:tcPr/>
                </a:tc>
                <a:tc hMerge="1">
                  <a:txBody>
                    <a:bodyPr/>
                    <a:lstStyle/>
                    <a:p>
                      <a:endParaRPr lang="de-DE"/>
                    </a:p>
                  </a:txBody>
                  <a:tcPr/>
                </a:tc>
                <a:extLst>
                  <a:ext uri="{0D108BD9-81ED-4DB2-BD59-A6C34878D82A}">
                    <a16:rowId xmlns:a16="http://schemas.microsoft.com/office/drawing/2014/main" val="3887858340"/>
                  </a:ext>
                </a:extLst>
              </a:tr>
              <a:tr h="370840">
                <a:tc>
                  <a:txBody>
                    <a:bodyPr/>
                    <a:lstStyle/>
                    <a:p>
                      <a:r>
                        <a:rPr lang="de-DE" sz="1400" dirty="0" smtClean="0">
                          <a:effectLst/>
                        </a:rPr>
                        <a:t>„Keine allgemeine Hochschulreife! Bitte Studiengang prüfen.“</a:t>
                      </a:r>
                      <a:endParaRPr lang="de-DE" sz="1400" dirty="0"/>
                    </a:p>
                  </a:txBody>
                  <a:tcPr/>
                </a:tc>
                <a:tc>
                  <a:txBody>
                    <a:bodyPr/>
                    <a:lstStyle/>
                    <a:p>
                      <a:r>
                        <a:rPr lang="de-DE" sz="1400" dirty="0" smtClean="0"/>
                        <a:t>Hochschulzugangs-berechtigung</a:t>
                      </a:r>
                      <a:endParaRPr lang="de-DE" sz="1400" dirty="0"/>
                    </a:p>
                  </a:txBody>
                  <a:tcPr/>
                </a:tc>
                <a:tc>
                  <a:txBody>
                    <a:bodyPr/>
                    <a:lstStyle/>
                    <a:p>
                      <a:r>
                        <a:rPr lang="de-DE" sz="1400" dirty="0" smtClean="0"/>
                        <a:t>Prüfen der Antragsdaten</a:t>
                      </a:r>
                      <a:endParaRPr lang="de-DE" sz="1400" dirty="0"/>
                    </a:p>
                  </a:txBody>
                  <a:tcPr/>
                </a:tc>
                <a:extLst>
                  <a:ext uri="{0D108BD9-81ED-4DB2-BD59-A6C34878D82A}">
                    <a16:rowId xmlns:a16="http://schemas.microsoft.com/office/drawing/2014/main" val="4252695940"/>
                  </a:ext>
                </a:extLst>
              </a:tr>
              <a:tr h="370840">
                <a:tc gridSpan="3">
                  <a:txBody>
                    <a:bodyPr/>
                    <a:lstStyle/>
                    <a:p>
                      <a:r>
                        <a:rPr lang="de-DE" sz="1400" b="1" dirty="0" smtClean="0"/>
                        <a:t>Angestrebter Abschluss: Master:</a:t>
                      </a:r>
                      <a:endParaRPr lang="de-DE" sz="1400" b="1" dirty="0"/>
                    </a:p>
                  </a:txBody>
                  <a:tcPr/>
                </a:tc>
                <a:tc hMerge="1">
                  <a:txBody>
                    <a:bodyPr/>
                    <a:lstStyle/>
                    <a:p>
                      <a:endParaRPr lang="de-DE" sz="1400" dirty="0"/>
                    </a:p>
                  </a:txBody>
                  <a:tcPr/>
                </a:tc>
                <a:tc hMerge="1">
                  <a:txBody>
                    <a:bodyPr/>
                    <a:lstStyle/>
                    <a:p>
                      <a:endParaRPr lang="de-DE"/>
                    </a:p>
                  </a:txBody>
                  <a:tcPr/>
                </a:tc>
                <a:extLst>
                  <a:ext uri="{0D108BD9-81ED-4DB2-BD59-A6C34878D82A}">
                    <a16:rowId xmlns:a16="http://schemas.microsoft.com/office/drawing/2014/main" val="44592469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„Masterabschlüsse erfordern eine abgelegte Prüfung!“</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r>
                        <a:rPr lang="de-DE" sz="1400" dirty="0" smtClean="0"/>
                        <a:t>Abgelegte Prüfungen</a:t>
                      </a:r>
                      <a:endParaRPr lang="de-DE" sz="1400" dirty="0"/>
                    </a:p>
                  </a:txBody>
                  <a:tcPr/>
                </a:tc>
                <a:tc>
                  <a:txBody>
                    <a:bodyPr/>
                    <a:lstStyle/>
                    <a:p>
                      <a:r>
                        <a:rPr lang="de-DE" sz="1400" dirty="0" smtClean="0"/>
                        <a:t>Ggf. ergänzen, wenn extern</a:t>
                      </a:r>
                      <a:r>
                        <a:rPr lang="de-DE" sz="1400" baseline="0" dirty="0" smtClean="0"/>
                        <a:t> erworben oder prüfen (bei Erwerb an der WWU) und übersteuern der Warnung</a:t>
                      </a:r>
                      <a:endParaRPr lang="de-DE" sz="1400" dirty="0"/>
                    </a:p>
                  </a:txBody>
                  <a:tcPr/>
                </a:tc>
                <a:extLst>
                  <a:ext uri="{0D108BD9-81ED-4DB2-BD59-A6C34878D82A}">
                    <a16:rowId xmlns:a16="http://schemas.microsoft.com/office/drawing/2014/main" val="3455239950"/>
                  </a:ext>
                </a:extLst>
              </a:tr>
            </a:tbl>
          </a:graphicData>
        </a:graphic>
      </p:graphicFrame>
      <p:pic>
        <p:nvPicPr>
          <p:cNvPr id="7" name="Grafik 6"/>
          <p:cNvPicPr>
            <a:picLocks noChangeAspect="1"/>
          </p:cNvPicPr>
          <p:nvPr/>
        </p:nvPicPr>
        <p:blipFill rotWithShape="1">
          <a:blip r:embed="rId3"/>
          <a:srcRect l="13799" t="4679" r="10308" b="13591"/>
          <a:stretch/>
        </p:blipFill>
        <p:spPr>
          <a:xfrm>
            <a:off x="9408368" y="1127014"/>
            <a:ext cx="792088" cy="792088"/>
          </a:xfrm>
          <a:prstGeom prst="rect">
            <a:avLst/>
          </a:prstGeom>
        </p:spPr>
      </p:pic>
    </p:spTree>
    <p:extLst>
      <p:ext uri="{BB962C8B-B14F-4D97-AF65-F5344CB8AC3E}">
        <p14:creationId xmlns:p14="http://schemas.microsoft.com/office/powerpoint/2010/main" val="4937321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Vollständigkeit</a:t>
            </a:r>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61</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568874810"/>
              </p:ext>
            </p:extLst>
          </p:nvPr>
        </p:nvGraphicFramePr>
        <p:xfrm>
          <a:off x="480001" y="2272915"/>
          <a:ext cx="9720455" cy="331724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Pflichtfelder (*)</a:t>
                      </a:r>
                      <a:r>
                        <a:rPr lang="de-DE" sz="1400" b="1" kern="1200" baseline="0" dirty="0" smtClean="0">
                          <a:solidFill>
                            <a:schemeClr val="dk1"/>
                          </a:solidFill>
                          <a:effectLst/>
                          <a:latin typeface="+mn-lt"/>
                          <a:ea typeface="+mn-ea"/>
                          <a:cs typeface="+mn-cs"/>
                        </a:rPr>
                        <a:t> gefüllt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t>„Bitte füllen Sie alle Pflichtfelder“</a:t>
                      </a:r>
                      <a:endParaRPr lang="de-DE" sz="1400" dirty="0"/>
                    </a:p>
                  </a:txBody>
                  <a:tcPr/>
                </a:tc>
                <a:tc>
                  <a:txBody>
                    <a:bodyPr/>
                    <a:lstStyle/>
                    <a:p>
                      <a:r>
                        <a:rPr lang="de-DE" sz="1400" dirty="0" smtClean="0"/>
                        <a:t>alle</a:t>
                      </a:r>
                      <a:endParaRPr lang="de-DE" sz="1400" dirty="0"/>
                    </a:p>
                  </a:txBody>
                  <a:tcPr/>
                </a:tc>
                <a:tc>
                  <a:txBody>
                    <a:bodyPr/>
                    <a:lstStyle/>
                    <a:p>
                      <a:r>
                        <a:rPr lang="de-DE" sz="1400" dirty="0" smtClean="0"/>
                        <a:t>Ergänzen der Angaben</a:t>
                      </a:r>
                      <a:endParaRPr lang="de-DE" sz="140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 Krankenversicherung (Pflichtversichert)</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80191364"/>
                  </a:ext>
                </a:extLst>
              </a:tr>
              <a:tr h="370840">
                <a:tc>
                  <a:txBody>
                    <a:bodyPr/>
                    <a:lstStyle/>
                    <a:p>
                      <a:r>
                        <a:rPr lang="de-DE" sz="1400" dirty="0" smtClean="0">
                          <a:effectLst/>
                        </a:rPr>
                        <a:t>„Bei Krankenversicherungsart 'Pflichtversichert' </a:t>
                      </a:r>
                      <a:br>
                        <a:rPr lang="de-DE" sz="1400" dirty="0" smtClean="0">
                          <a:effectLst/>
                        </a:rPr>
                      </a:br>
                      <a:r>
                        <a:rPr lang="de-DE" sz="1400" dirty="0" smtClean="0">
                          <a:effectLst/>
                        </a:rPr>
                        <a:t>alle Angaben erfassen“</a:t>
                      </a:r>
                      <a:endParaRPr lang="de-DE" sz="1400" dirty="0"/>
                    </a:p>
                  </a:txBody>
                  <a:tcPr/>
                </a:tc>
                <a:tc>
                  <a:txBody>
                    <a:bodyPr/>
                    <a:lstStyle/>
                    <a:p>
                      <a:r>
                        <a:rPr lang="de-DE" sz="1400" dirty="0" smtClean="0"/>
                        <a:t>Krankenkasse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4459246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Unterbrechungssemester und Art der Unterbrechung:</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füllen Sie Studienunterbrechung und Ersteinschreibung vollst. aus!</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geben Sie die Art der Unterbrechung an“ bzw.</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geben Sie die Anzahl der Unterbrechungssemester an“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Früheres Studium / Beruf &amp; Praxis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1796793015"/>
                  </a:ext>
                </a:extLst>
              </a:tr>
            </a:tbl>
          </a:graphicData>
        </a:graphic>
      </p:graphicFrame>
      <p:pic>
        <p:nvPicPr>
          <p:cNvPr id="8" name="Grafik 7"/>
          <p:cNvPicPr>
            <a:picLocks noChangeAspect="1"/>
          </p:cNvPicPr>
          <p:nvPr/>
        </p:nvPicPr>
        <p:blipFill rotWithShape="1">
          <a:blip r:embed="rId3"/>
          <a:srcRect l="13953" t="14694" r="20649" b="18957"/>
          <a:stretch/>
        </p:blipFill>
        <p:spPr>
          <a:xfrm>
            <a:off x="9666984" y="1313115"/>
            <a:ext cx="504056" cy="504056"/>
          </a:xfrm>
          <a:prstGeom prst="rect">
            <a:avLst/>
          </a:prstGeom>
        </p:spPr>
      </p:pic>
    </p:spTree>
    <p:extLst>
      <p:ext uri="{BB962C8B-B14F-4D97-AF65-F5344CB8AC3E}">
        <p14:creationId xmlns:p14="http://schemas.microsoft.com/office/powerpoint/2010/main" val="20329686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Vollständigkeit</a:t>
            </a:r>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62</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1333559108"/>
              </p:ext>
            </p:extLst>
          </p:nvPr>
        </p:nvGraphicFramePr>
        <p:xfrm>
          <a:off x="480000" y="2234716"/>
          <a:ext cx="9720455" cy="361188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 abgelegte Prüfungen auf Vollständigkeit:</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t>
                      </a:r>
                      <a:r>
                        <a:rPr lang="de-DE" sz="1400" dirty="0" smtClean="0">
                          <a:effectLst/>
                        </a:rPr>
                        <a:t>Bitte wählen Sie den Staat (erste abgelegte Studienabschlussprüfung)</a:t>
                      </a:r>
                      <a:r>
                        <a:rPr lang="de-DE" sz="1400" dirty="0" smtClean="0"/>
                        <a:t>“</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Abgelegte Prüfungen</a:t>
                      </a:r>
                    </a:p>
                  </a:txBody>
                  <a:tcPr/>
                </a:tc>
                <a:tc>
                  <a:txBody>
                    <a:bodyPr/>
                    <a:lstStyle/>
                    <a:p>
                      <a:r>
                        <a:rPr lang="de-DE" sz="1400" dirty="0" smtClean="0"/>
                        <a:t>Ergänzen der Angaben</a:t>
                      </a:r>
                      <a:endParaRPr lang="de-DE" sz="1400" dirty="0"/>
                    </a:p>
                  </a:txBody>
                  <a:tcPr/>
                </a:tc>
                <a:extLst>
                  <a:ext uri="{0D108BD9-81ED-4DB2-BD59-A6C34878D82A}">
                    <a16:rowId xmlns:a16="http://schemas.microsoft.com/office/drawing/2014/main" val="1515384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„Bei erster / zweiter abgelegter Studienabschlussprüfung "Form des Studiums", "Studienabschluss", "mind. 1. Studienfach", "Prüfungsstatus", "Datum" und "Gesamtnote" angeben!“</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Abgelegte Prüfungen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4459246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zum Studium im Vorsemester auf Vollständigkeit</a:t>
                      </a:r>
                      <a:r>
                        <a:rPr lang="de-DE" sz="1400" b="1" kern="1200" dirty="0" smtClean="0">
                          <a:solidFill>
                            <a:schemeClr val="dk1"/>
                          </a:solidFill>
                          <a:effectLst/>
                          <a:latin typeface="+mn-lt"/>
                          <a:ea typeface="+mn-ea"/>
                          <a:cs typeface="+mn-cs"/>
                        </a:rPr>
                        <a: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r>
                        <a:rPr lang="de-DE" sz="1400" dirty="0" smtClean="0">
                          <a:effectLst/>
                        </a:rPr>
                        <a:t>„Für Inlandstudium im Vorsemester bitte "Hochschule", "Form des Studiums", „Abschlussziel“ und „1. Fach angeben!““ </a:t>
                      </a:r>
                      <a:endParaRPr lang="de-DE" sz="1400" dirty="0" smtClean="0"/>
                    </a:p>
                  </a:txBody>
                  <a:tcPr/>
                </a:tc>
                <a:tc>
                  <a:txBody>
                    <a:bodyPr/>
                    <a:lstStyle/>
                    <a:p>
                      <a:r>
                        <a:rPr lang="de-DE" sz="1400" dirty="0" smtClean="0"/>
                        <a:t>Studienverlauf</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1796793015"/>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„Für Auslandsstudium im Vorsemester bitte "Staat"“ angeben!</a:t>
                      </a:r>
                    </a:p>
                  </a:txBody>
                  <a:tcPr/>
                </a:tc>
                <a:tc>
                  <a:txBody>
                    <a:bodyPr/>
                    <a:lstStyle/>
                    <a:p>
                      <a:r>
                        <a:rPr lang="de-DE" sz="1400" dirty="0" smtClean="0"/>
                        <a:t>Studienverlauf</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4111712686"/>
                  </a:ext>
                </a:extLst>
              </a:tr>
            </a:tbl>
          </a:graphicData>
        </a:graphic>
      </p:graphicFrame>
      <p:pic>
        <p:nvPicPr>
          <p:cNvPr id="8" name="Grafik 7"/>
          <p:cNvPicPr>
            <a:picLocks noChangeAspect="1"/>
          </p:cNvPicPr>
          <p:nvPr/>
        </p:nvPicPr>
        <p:blipFill rotWithShape="1">
          <a:blip r:embed="rId3"/>
          <a:srcRect l="13953" t="14694" r="20649" b="18957"/>
          <a:stretch/>
        </p:blipFill>
        <p:spPr>
          <a:xfrm>
            <a:off x="9696400" y="1316846"/>
            <a:ext cx="504056" cy="504056"/>
          </a:xfrm>
          <a:prstGeom prst="rect">
            <a:avLst/>
          </a:prstGeom>
        </p:spPr>
      </p:pic>
    </p:spTree>
    <p:extLst>
      <p:ext uri="{BB962C8B-B14F-4D97-AF65-F5344CB8AC3E}">
        <p14:creationId xmlns:p14="http://schemas.microsoft.com/office/powerpoint/2010/main" val="33231682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Vollständigkeit</a:t>
            </a:r>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63</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780657307"/>
              </p:ext>
            </p:extLst>
          </p:nvPr>
        </p:nvGraphicFramePr>
        <p:xfrm>
          <a:off x="480001" y="2328830"/>
          <a:ext cx="9720456" cy="325120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100">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zum </a:t>
                      </a:r>
                      <a:r>
                        <a:rPr lang="de-DE" sz="1400" b="1" dirty="0" smtClean="0">
                          <a:effectLst/>
                        </a:rPr>
                        <a:t>Auslandsaufenthalt </a:t>
                      </a:r>
                      <a:r>
                        <a:rPr lang="de-DE" sz="1400" b="1" dirty="0" smtClean="0"/>
                        <a:t>auf Vollständigkeit:</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t>
                      </a:r>
                      <a:r>
                        <a:rPr lang="de-DE" sz="1400" dirty="0" smtClean="0">
                          <a:effectLst/>
                        </a:rPr>
                        <a:t>Bei Auslandsaufenthalt bitte "Land" und "Art des Aufenthalts" erfassen!</a:t>
                      </a:r>
                      <a:r>
                        <a:rPr lang="de-DE" sz="1400" dirty="0" smtClean="0"/>
                        <a:t>“</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Auslandsaufenthalt</a:t>
                      </a:r>
                    </a:p>
                  </a:txBody>
                  <a:tcPr/>
                </a:tc>
                <a:tc>
                  <a:txBody>
                    <a:bodyPr/>
                    <a:lstStyle/>
                    <a:p>
                      <a:r>
                        <a:rPr lang="de-DE" sz="1400" dirty="0" smtClean="0"/>
                        <a:t>Ergänzen der Angaben</a:t>
                      </a:r>
                      <a:endParaRPr lang="de-DE" sz="140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zur weiteren Hochschule</a:t>
                      </a:r>
                      <a:r>
                        <a:rPr lang="de-DE" sz="1400" b="1" baseline="0" dirty="0" smtClean="0"/>
                        <a:t> </a:t>
                      </a:r>
                      <a:r>
                        <a:rPr lang="de-DE" sz="1400" b="1" dirty="0" smtClean="0"/>
                        <a:t>auf Vollständigkeit</a:t>
                      </a:r>
                      <a:r>
                        <a:rPr lang="de-DE" sz="1400" b="1" kern="1200" dirty="0" smtClean="0">
                          <a:solidFill>
                            <a:schemeClr val="dk1"/>
                          </a:solidFill>
                          <a:effectLst/>
                          <a:latin typeface="+mn-lt"/>
                          <a:ea typeface="+mn-ea"/>
                          <a:cs typeface="+mn-cs"/>
                        </a:rPr>
                        <a: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„Bei "Weitere Hochschule" bitte mindestens "Hochschule", "Form des Studiums", "Studienabschluss" und "1.Studienfach" angeben!“</a:t>
                      </a:r>
                      <a:endParaRPr lang="de-DE" sz="1400" dirty="0" smtClean="0"/>
                    </a:p>
                  </a:txBody>
                  <a:tcPr/>
                </a:tc>
                <a:tc>
                  <a:txBody>
                    <a:bodyPr/>
                    <a:lstStyle/>
                    <a:p>
                      <a:r>
                        <a:rPr lang="de-DE" sz="1400" dirty="0" smtClean="0"/>
                        <a:t>Weitere Hochschule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zur HZB auf Vollständigkeit:</a:t>
                      </a:r>
                      <a:endParaRPr lang="de-DE" sz="1400" dirty="0" smtClean="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414198459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„Bei HZB aus Deutschland Bundesland und Kreis angeben“</a:t>
                      </a:r>
                      <a:endParaRPr lang="de-DE" sz="1400" dirty="0" smtClean="0"/>
                    </a:p>
                  </a:txBody>
                  <a:tcPr/>
                </a:tc>
                <a:tc>
                  <a:txBody>
                    <a:bodyPr/>
                    <a:lstStyle/>
                    <a:p>
                      <a:r>
                        <a:rPr lang="de-DE" sz="1400" dirty="0" smtClean="0"/>
                        <a:t>Hochschulzugangs-berechtigung</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964546567"/>
                  </a:ext>
                </a:extLst>
              </a:tr>
            </a:tbl>
          </a:graphicData>
        </a:graphic>
      </p:graphicFrame>
      <p:pic>
        <p:nvPicPr>
          <p:cNvPr id="7" name="Grafik 6"/>
          <p:cNvPicPr>
            <a:picLocks noChangeAspect="1"/>
          </p:cNvPicPr>
          <p:nvPr/>
        </p:nvPicPr>
        <p:blipFill rotWithShape="1">
          <a:blip r:embed="rId3"/>
          <a:srcRect l="13953" t="14694" r="20649" b="18957"/>
          <a:stretch/>
        </p:blipFill>
        <p:spPr>
          <a:xfrm>
            <a:off x="9696401" y="1350963"/>
            <a:ext cx="504056" cy="504056"/>
          </a:xfrm>
          <a:prstGeom prst="rect">
            <a:avLst/>
          </a:prstGeom>
        </p:spPr>
      </p:pic>
    </p:spTree>
    <p:extLst>
      <p:ext uri="{BB962C8B-B14F-4D97-AF65-F5344CB8AC3E}">
        <p14:creationId xmlns:p14="http://schemas.microsoft.com/office/powerpoint/2010/main" val="35064347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64</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566726226"/>
              </p:ext>
            </p:extLst>
          </p:nvPr>
        </p:nvGraphicFramePr>
        <p:xfrm>
          <a:off x="480000" y="2297704"/>
          <a:ext cx="9720455" cy="3493238"/>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a:t>
                      </a:r>
                      <a:r>
                        <a:rPr lang="de-DE" sz="1400" b="1" baseline="0" dirty="0" smtClean="0"/>
                        <a:t> Zusatzinformationen (Angaben Zulix- bzw. Immatrixnummern):</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526518">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„Der eingegebene Wert ist keine gültige Zahl“</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Auswahl Studienangebot</a:t>
                      </a:r>
                    </a:p>
                  </a:txBody>
                  <a:tcPr/>
                </a:tc>
                <a:tc>
                  <a:txBody>
                    <a:bodyPr/>
                    <a:lstStyle/>
                    <a:p>
                      <a:r>
                        <a:rPr lang="de-DE" sz="1400" b="0" dirty="0" smtClean="0"/>
                        <a:t>Korrektur der Angaben</a:t>
                      </a:r>
                      <a:endParaRPr lang="de-DE" sz="1400" b="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Namensfelder:</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smtClean="0">
                          <a:effectLst/>
                        </a:rPr>
                        <a:t>Zahl im Feld "Nachname" enthalten!</a:t>
                      </a:r>
                      <a:endParaRPr lang="de-DE" sz="140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smtClean="0"/>
                        <a:t>Angaben zur Person </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txBody>
                  <a:tcPr/>
                </a:tc>
                <a:extLst>
                  <a:ext uri="{0D108BD9-81ED-4DB2-BD59-A6C34878D82A}">
                    <a16:rowId xmlns:a16="http://schemas.microsoft.com/office/drawing/2014/main" val="1796793015"/>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Zahl im Feld "Vorname" enthalten!</a:t>
                      </a:r>
                      <a:endParaRPr lang="de-DE" sz="1400" dirty="0" smtClean="0"/>
                    </a:p>
                  </a:txBody>
                  <a:tcPr/>
                </a:tc>
                <a:tc>
                  <a:txBody>
                    <a:bodyPr/>
                    <a:lstStyle/>
                    <a:p>
                      <a:endParaRPr lang="de-DE" sz="1400" dirty="0"/>
                    </a:p>
                  </a:txBody>
                  <a:tcPr/>
                </a:tc>
                <a:tc>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Zahl im Feld "Geburtsname" enthalten!</a:t>
                      </a:r>
                      <a:endParaRPr lang="de-DE" sz="1400" dirty="0" smtClean="0"/>
                    </a:p>
                  </a:txBody>
                  <a:tcPr/>
                </a:tc>
                <a:tc>
                  <a:txBody>
                    <a:bodyPr/>
                    <a:lstStyle/>
                    <a:p>
                      <a:endParaRPr lang="de-DE" sz="1400" dirty="0"/>
                    </a:p>
                  </a:txBody>
                  <a:tcPr/>
                </a:tc>
                <a:tc>
                  <a:txBody>
                    <a:bodyPr/>
                    <a:lstStyle/>
                    <a:p>
                      <a:endParaRPr lang="de-DE" sz="1400" dirty="0"/>
                    </a:p>
                  </a:txBody>
                  <a:tcPr/>
                </a:tc>
                <a:extLst>
                  <a:ext uri="{0D108BD9-81ED-4DB2-BD59-A6C34878D82A}">
                    <a16:rowId xmlns:a16="http://schemas.microsoft.com/office/drawing/2014/main" val="57911582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Geburtsdatum:</a:t>
                      </a:r>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36352159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„Ungültiges Geburtsdatum“</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Angaben zur Person </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txBody>
                  <a:tcPr/>
                </a:tc>
                <a:extLst>
                  <a:ext uri="{0D108BD9-81ED-4DB2-BD59-A6C34878D82A}">
                    <a16:rowId xmlns:a16="http://schemas.microsoft.com/office/drawing/2014/main" val="4124301137"/>
                  </a:ext>
                </a:extLst>
              </a:tr>
            </a:tbl>
          </a:graphicData>
        </a:graphic>
      </p:graphicFrame>
      <p:pic>
        <p:nvPicPr>
          <p:cNvPr id="7" name="Grafik 6"/>
          <p:cNvPicPr>
            <a:picLocks noChangeAspect="1"/>
          </p:cNvPicPr>
          <p:nvPr/>
        </p:nvPicPr>
        <p:blipFill rotWithShape="1">
          <a:blip r:embed="rId3"/>
          <a:srcRect l="13953" t="14694" r="20649" b="18957"/>
          <a:stretch/>
        </p:blipFill>
        <p:spPr>
          <a:xfrm>
            <a:off x="9696399" y="1422236"/>
            <a:ext cx="504056" cy="504056"/>
          </a:xfrm>
          <a:prstGeom prst="rect">
            <a:avLst/>
          </a:prstGeom>
        </p:spPr>
      </p:pic>
    </p:spTree>
    <p:extLst>
      <p:ext uri="{BB962C8B-B14F-4D97-AF65-F5344CB8AC3E}">
        <p14:creationId xmlns:p14="http://schemas.microsoft.com/office/powerpoint/2010/main" val="39275293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65</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241795459"/>
              </p:ext>
            </p:extLst>
          </p:nvPr>
        </p:nvGraphicFramePr>
        <p:xfrm>
          <a:off x="480001" y="1944778"/>
          <a:ext cx="9720456" cy="407416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100">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Telefonnummern (Mobil / Festnetz):</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„Die Telefonnummer darf keine Buchstaben enthalten!“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endParaRPr lang="de-DE" sz="1400" b="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Emailadresse: </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„Eingabe in Feld "E-Mail Adresse" ungültig, bitte prüfen“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Prüfen der Postleitzahl auf Gültigkeit:</a:t>
                      </a:r>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„Eingabe in Feld "Postleitzahl" ungültig, bitte prüfen“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endParaRPr lang="de-DE" sz="1400" dirty="0"/>
                    </a:p>
                  </a:txBody>
                  <a:tcPr/>
                </a:tc>
                <a:extLst>
                  <a:ext uri="{0D108BD9-81ED-4DB2-BD59-A6C34878D82A}">
                    <a16:rowId xmlns:a16="http://schemas.microsoft.com/office/drawing/2014/main" val="57911582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„Postleitzahl 9403A darf nur Ziffern enthalten“</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412430113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„Postleitzahl 2222222222 muss die Länge 5 haben“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(abhängig vom Land!)</a:t>
                      </a:r>
                    </a:p>
                  </a:txBody>
                  <a:tcPr/>
                </a:tc>
                <a:extLst>
                  <a:ext uri="{0D108BD9-81ED-4DB2-BD59-A6C34878D82A}">
                    <a16:rowId xmlns:a16="http://schemas.microsoft.com/office/drawing/2014/main" val="3407860042"/>
                  </a:ext>
                </a:extLst>
              </a:tr>
            </a:tbl>
          </a:graphicData>
        </a:graphic>
      </p:graphicFrame>
      <p:pic>
        <p:nvPicPr>
          <p:cNvPr id="7" name="Grafik 6"/>
          <p:cNvPicPr>
            <a:picLocks noChangeAspect="1"/>
          </p:cNvPicPr>
          <p:nvPr/>
        </p:nvPicPr>
        <p:blipFill rotWithShape="1">
          <a:blip r:embed="rId3"/>
          <a:srcRect l="13953" t="14694" r="20649" b="18957"/>
          <a:stretch/>
        </p:blipFill>
        <p:spPr>
          <a:xfrm>
            <a:off x="9696401" y="1214766"/>
            <a:ext cx="504056" cy="504056"/>
          </a:xfrm>
          <a:prstGeom prst="rect">
            <a:avLst/>
          </a:prstGeom>
        </p:spPr>
      </p:pic>
    </p:spTree>
    <p:extLst>
      <p:ext uri="{BB962C8B-B14F-4D97-AF65-F5344CB8AC3E}">
        <p14:creationId xmlns:p14="http://schemas.microsoft.com/office/powerpoint/2010/main" val="14921748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66</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679916574"/>
              </p:ext>
            </p:extLst>
          </p:nvPr>
        </p:nvGraphicFramePr>
        <p:xfrm>
          <a:off x="480000" y="2461263"/>
          <a:ext cx="9720455" cy="309372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Datum des Erwerbs der HZB: </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aseline="0" dirty="0" smtClean="0"/>
                        <a:t>„</a:t>
                      </a:r>
                      <a:r>
                        <a:rPr lang="de-DE" sz="1400" dirty="0" smtClean="0">
                          <a:effectLst/>
                        </a:rPr>
                        <a:t>12.06.201a kann nicht als Datum gelesen werden. Geben Sie das Datum im Format TT.MM.JJJJ ein“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r>
                        <a:rPr lang="de-DE" sz="1400" b="0" dirty="0" smtClean="0"/>
                        <a:t>Korrektur</a:t>
                      </a:r>
                      <a:r>
                        <a:rPr lang="de-DE" sz="1400" b="0" baseline="0" dirty="0" smtClean="0"/>
                        <a:t> der Angaben</a:t>
                      </a:r>
                      <a:endParaRPr lang="de-DE" sz="1400" b="0" dirty="0"/>
                    </a:p>
                  </a:txBody>
                  <a:tcPr/>
                </a:tc>
                <a:extLst>
                  <a:ext uri="{0D108BD9-81ED-4DB2-BD59-A6C34878D82A}">
                    <a16:rowId xmlns:a16="http://schemas.microsoft.com/office/drawing/2014/main" val="1515384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„HZB Erwerb im Alter von 14 Jahren oder jünger nicht zulässig“</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r>
                        <a:rPr lang="de-DE" sz="1400" baseline="0" dirty="0" smtClean="0"/>
                        <a:t> / Angaben zur Person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Prüfung und Korrektur der Angaben</a:t>
                      </a:r>
                      <a:r>
                        <a:rPr lang="de-DE" sz="1400" baseline="0" dirty="0" smtClean="0"/>
                        <a:t> Geburtsdatum oder Erwerb HZB</a:t>
                      </a:r>
                      <a:endParaRPr lang="de-DE" sz="1400" dirty="0" smtClean="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Note der HZB </a:t>
                      </a:r>
                      <a:r>
                        <a:rPr lang="de-DE" sz="1400" b="0" dirty="0" smtClean="0"/>
                        <a:t>(</a:t>
                      </a:r>
                      <a:r>
                        <a:rPr lang="de-DE" sz="1400" dirty="0" smtClean="0">
                          <a:effectLst/>
                        </a:rPr>
                        <a:t>gültiger Eingabebereich:</a:t>
                      </a:r>
                      <a:r>
                        <a:rPr lang="de-DE" sz="1400" baseline="0" dirty="0" smtClean="0">
                          <a:effectLst/>
                        </a:rPr>
                        <a:t> 1,0 – 6,0)</a:t>
                      </a:r>
                      <a:r>
                        <a:rPr lang="de-DE" sz="1400" b="1" baseline="0" dirty="0" smtClean="0">
                          <a:effectLst/>
                        </a:rPr>
                        <a:t>:</a:t>
                      </a:r>
                      <a:endParaRPr lang="de-DE" sz="1400" b="1" dirty="0" smtClean="0"/>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„Eingegebene Note Q in Bereich "Hochschulzugangsberechtigung" ungültig, bitte prüfen“ </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dirty="0" smtClean="0"/>
                        <a:t>Korrektur</a:t>
                      </a:r>
                      <a:r>
                        <a:rPr lang="de-DE" sz="1400" b="0" baseline="0" dirty="0" smtClean="0"/>
                        <a:t> der Angaben</a:t>
                      </a:r>
                      <a:endParaRPr lang="de-DE" sz="1400" b="0" dirty="0" smtClean="0"/>
                    </a:p>
                    <a:p>
                      <a:endParaRPr lang="de-DE" sz="1400" dirty="0"/>
                    </a:p>
                  </a:txBody>
                  <a:tcPr/>
                </a:tc>
                <a:extLst>
                  <a:ext uri="{0D108BD9-81ED-4DB2-BD59-A6C34878D82A}">
                    <a16:rowId xmlns:a16="http://schemas.microsoft.com/office/drawing/2014/main" val="579115821"/>
                  </a:ext>
                </a:extLst>
              </a:tr>
            </a:tbl>
          </a:graphicData>
        </a:graphic>
      </p:graphicFrame>
      <p:pic>
        <p:nvPicPr>
          <p:cNvPr id="7" name="Grafik 6"/>
          <p:cNvPicPr>
            <a:picLocks noChangeAspect="1"/>
          </p:cNvPicPr>
          <p:nvPr/>
        </p:nvPicPr>
        <p:blipFill rotWithShape="1">
          <a:blip r:embed="rId3"/>
          <a:srcRect l="13953" t="14694" r="20649" b="18957"/>
          <a:stretch/>
        </p:blipFill>
        <p:spPr>
          <a:xfrm>
            <a:off x="9653971" y="1339743"/>
            <a:ext cx="504056" cy="504056"/>
          </a:xfrm>
          <a:prstGeom prst="rect">
            <a:avLst/>
          </a:prstGeom>
        </p:spPr>
      </p:pic>
    </p:spTree>
    <p:extLst>
      <p:ext uri="{BB962C8B-B14F-4D97-AF65-F5344CB8AC3E}">
        <p14:creationId xmlns:p14="http://schemas.microsoft.com/office/powerpoint/2010/main" val="21315367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dirty="0"/>
              <a:t>Antrag auf Immatrikulation</a:t>
            </a:r>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67</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891141373"/>
              </p:ext>
            </p:extLst>
          </p:nvPr>
        </p:nvGraphicFramePr>
        <p:xfrm>
          <a:off x="480000" y="2574845"/>
          <a:ext cx="9720455" cy="177800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Plausibilitätsprüfung Land und Art der Hochschulzugangsberechtigung:</a:t>
                      </a:r>
                      <a:endParaRPr lang="de-DE" sz="1400" b="1" dirty="0" smtClean="0"/>
                    </a:p>
                  </a:txBody>
                  <a:tcPr/>
                </a:tc>
                <a:tc hMerge="1">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hMerge="1">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412430113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Land "Deutschland" ist nicht in Kombination mit ausgewählter HZB-Art erlaubt!</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dirty="0" smtClean="0"/>
                        <a:t>Korrektur</a:t>
                      </a:r>
                      <a:r>
                        <a:rPr lang="de-DE" sz="1400" b="0" baseline="0" dirty="0" smtClean="0"/>
                        <a:t> der Angaben</a:t>
                      </a:r>
                      <a:endParaRPr lang="de-DE" sz="1400" b="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3407860042"/>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Land "Chile" ist nicht in Kombination mit ausgewählter HZB-Art erlaubt!</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dirty="0" smtClean="0"/>
                        <a:t>Korrektur</a:t>
                      </a:r>
                      <a:r>
                        <a:rPr lang="de-DE" sz="1400" b="0" baseline="0" dirty="0" smtClean="0"/>
                        <a:t> der Angaben</a:t>
                      </a:r>
                      <a:endParaRPr lang="de-DE" sz="1400" b="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658737380"/>
                  </a:ext>
                </a:extLst>
              </a:tr>
            </a:tbl>
          </a:graphicData>
        </a:graphic>
      </p:graphicFrame>
      <p:pic>
        <p:nvPicPr>
          <p:cNvPr id="7" name="Grafik 6"/>
          <p:cNvPicPr>
            <a:picLocks noChangeAspect="1"/>
          </p:cNvPicPr>
          <p:nvPr/>
        </p:nvPicPr>
        <p:blipFill rotWithShape="1">
          <a:blip r:embed="rId3"/>
          <a:srcRect l="13953" t="14694" r="20649" b="18957"/>
          <a:stretch/>
        </p:blipFill>
        <p:spPr>
          <a:xfrm>
            <a:off x="9696399" y="1426777"/>
            <a:ext cx="504056" cy="504056"/>
          </a:xfrm>
          <a:prstGeom prst="rect">
            <a:avLst/>
          </a:prstGeom>
        </p:spPr>
      </p:pic>
    </p:spTree>
    <p:extLst>
      <p:ext uri="{BB962C8B-B14F-4D97-AF65-F5344CB8AC3E}">
        <p14:creationId xmlns:p14="http://schemas.microsoft.com/office/powerpoint/2010/main" val="39461183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Übungen</a:t>
            </a:r>
            <a:endParaRPr lang="de-DE" dirty="0"/>
          </a:p>
        </p:txBody>
      </p:sp>
      <p:sp>
        <p:nvSpPr>
          <p:cNvPr id="3" name="Vertikaler Textplatzhalter 2"/>
          <p:cNvSpPr>
            <a:spLocks noGrp="1"/>
          </p:cNvSpPr>
          <p:nvPr>
            <p:ph type="body" orient="vert" idx="1"/>
          </p:nvPr>
        </p:nvSpPr>
        <p:spPr/>
        <p:txBody>
          <a:bodyPr/>
          <a:lstStyle/>
          <a:p>
            <a:pPr marL="457200" indent="-457200">
              <a:buAutoNum type="arabicPeriod"/>
            </a:pPr>
            <a:r>
              <a:rPr lang="de-DE" b="1" dirty="0" smtClean="0"/>
              <a:t>Antragsanlage - Gasthörer</a:t>
            </a:r>
          </a:p>
          <a:p>
            <a:r>
              <a:rPr lang="de-DE" dirty="0" smtClean="0"/>
              <a:t>Legen Sie einen neuen Bewerber für das </a:t>
            </a:r>
            <a:r>
              <a:rPr lang="de-DE" dirty="0" err="1" smtClean="0"/>
              <a:t>SoSe</a:t>
            </a:r>
            <a:r>
              <a:rPr lang="de-DE" dirty="0" smtClean="0"/>
              <a:t> 2018 als Gasthörer an. Senden Sie den Antrag ab und rufen Sie im Anschluss die angelegte Entscheidung auf.</a:t>
            </a:r>
          </a:p>
          <a:p>
            <a:r>
              <a:rPr lang="de-DE" b="1" dirty="0" smtClean="0"/>
              <a:t>2.    Antragsanlage – Zweithörer</a:t>
            </a:r>
            <a:endParaRPr lang="de-DE" dirty="0" smtClean="0"/>
          </a:p>
          <a:p>
            <a:r>
              <a:rPr lang="de-DE" dirty="0" smtClean="0"/>
              <a:t>Legen Sie einen neuen Bewerber für das </a:t>
            </a:r>
            <a:r>
              <a:rPr lang="de-DE" dirty="0" err="1" smtClean="0"/>
              <a:t>SoSe</a:t>
            </a:r>
            <a:r>
              <a:rPr lang="de-DE" dirty="0" smtClean="0"/>
              <a:t> 2018 als Zweithörer für das Fach Kunst im Rahmen eines Zwei-Fach-Bachelors an.</a:t>
            </a:r>
            <a:endParaRPr lang="de-DE" dirty="0"/>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68</a:t>
            </a:fld>
            <a:r>
              <a:rPr lang="de-DE" smtClean="0"/>
              <a:t> </a:t>
            </a:r>
            <a:endParaRPr lang="de-DE" sz="1400" dirty="0"/>
          </a:p>
        </p:txBody>
      </p:sp>
    </p:spTree>
    <p:extLst>
      <p:ext uri="{BB962C8B-B14F-4D97-AF65-F5344CB8AC3E}">
        <p14:creationId xmlns:p14="http://schemas.microsoft.com/office/powerpoint/2010/main" val="22946926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Übungen</a:t>
            </a:r>
            <a:endParaRPr lang="de-DE" dirty="0"/>
          </a:p>
        </p:txBody>
      </p:sp>
      <p:sp>
        <p:nvSpPr>
          <p:cNvPr id="3" name="Vertikaler Textplatzhalter 2"/>
          <p:cNvSpPr>
            <a:spLocks noGrp="1"/>
          </p:cNvSpPr>
          <p:nvPr>
            <p:ph type="body" orient="vert" idx="1"/>
          </p:nvPr>
        </p:nvSpPr>
        <p:spPr/>
        <p:txBody>
          <a:bodyPr/>
          <a:lstStyle/>
          <a:p>
            <a:r>
              <a:rPr lang="de-DE" b="1" dirty="0" smtClean="0"/>
              <a:t>3. Dublettenbearbeitung – Neuer Studierender</a:t>
            </a:r>
          </a:p>
          <a:p>
            <a:r>
              <a:rPr lang="de-DE" dirty="0" smtClean="0"/>
              <a:t>Legen Sie erneut einen Antrag auf Immatrikulation an und verwenden Sie Vorname, Name und Geburtsdatum des Bewerbers aus Aufgabe 1. Beim Absenden des Antrags erhalten Sie eine Fehlermeldung bzgl. möglicher Dubletten. Rufen Sie die Dublettenbearbeitung auf, prüfen Sie die Konflikte und legen Sie abschließend einen neuen Studierenden an.</a:t>
            </a:r>
            <a:endParaRPr lang="de-DE" dirty="0"/>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69</a:t>
            </a:fld>
            <a:r>
              <a:rPr lang="de-DE" smtClean="0"/>
              <a:t> </a:t>
            </a:r>
            <a:endParaRPr lang="de-DE" sz="1400" dirty="0"/>
          </a:p>
        </p:txBody>
      </p:sp>
    </p:spTree>
    <p:extLst>
      <p:ext uri="{BB962C8B-B14F-4D97-AF65-F5344CB8AC3E}">
        <p14:creationId xmlns:p14="http://schemas.microsoft.com/office/powerpoint/2010/main" val="232151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a:t>
            </a:r>
            <a:r>
              <a:rPr lang="de-DE" dirty="0" smtClean="0"/>
              <a:t>. </a:t>
            </a:r>
            <a:r>
              <a:rPr lang="de-DE" dirty="0"/>
              <a:t>Antrag aus Immatrix</a:t>
            </a:r>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7</a:t>
            </a:fld>
            <a:r>
              <a:rPr lang="de-DE" smtClean="0"/>
              <a:t> </a:t>
            </a:r>
            <a:endParaRPr lang="de-DE" sz="1400" dirty="0"/>
          </a:p>
        </p:txBody>
      </p:sp>
      <p:pic>
        <p:nvPicPr>
          <p:cNvPr id="7" name="Grafik 6"/>
          <p:cNvPicPr>
            <a:picLocks noChangeAspect="1"/>
          </p:cNvPicPr>
          <p:nvPr/>
        </p:nvPicPr>
        <p:blipFill>
          <a:blip r:embed="rId3"/>
          <a:stretch>
            <a:fillRect/>
          </a:stretch>
        </p:blipFill>
        <p:spPr>
          <a:xfrm>
            <a:off x="1705556" y="2132856"/>
            <a:ext cx="8672844" cy="3832310"/>
          </a:xfrm>
          <a:prstGeom prst="rect">
            <a:avLst/>
          </a:prstGeom>
          <a:ln w="19050">
            <a:solidFill>
              <a:schemeClr val="bg2"/>
            </a:solidFill>
          </a:ln>
        </p:spPr>
      </p:pic>
      <p:sp>
        <p:nvSpPr>
          <p:cNvPr id="8" name="Rechteck 7"/>
          <p:cNvSpPr/>
          <p:nvPr/>
        </p:nvSpPr>
        <p:spPr>
          <a:xfrm>
            <a:off x="8616280" y="3068961"/>
            <a:ext cx="1368152"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Abgerundete rechteckige Legende 8"/>
          <p:cNvSpPr/>
          <p:nvPr/>
        </p:nvSpPr>
        <p:spPr>
          <a:xfrm>
            <a:off x="4232255" y="3201638"/>
            <a:ext cx="4228680" cy="1006011"/>
          </a:xfrm>
          <a:prstGeom prst="wedgeRoundRectCallout">
            <a:avLst>
              <a:gd name="adj1" fmla="val 53418"/>
              <a:gd name="adj2" fmla="val -2941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Matrikelnummer (Klick darauf öffnet die Studentenakte) und Entscheidungs-ID (Klick darauf öffnet die Entscheidung)</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93488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Übungen</a:t>
            </a:r>
            <a:endParaRPr lang="de-DE" dirty="0"/>
          </a:p>
        </p:txBody>
      </p:sp>
      <p:sp>
        <p:nvSpPr>
          <p:cNvPr id="3" name="Vertikaler Textplatzhalter 2"/>
          <p:cNvSpPr>
            <a:spLocks noGrp="1"/>
          </p:cNvSpPr>
          <p:nvPr>
            <p:ph type="body" orient="vert" idx="1"/>
          </p:nvPr>
        </p:nvSpPr>
        <p:spPr/>
        <p:txBody>
          <a:bodyPr/>
          <a:lstStyle/>
          <a:p>
            <a:r>
              <a:rPr lang="de-DE" b="1" dirty="0"/>
              <a:t>4</a:t>
            </a:r>
            <a:r>
              <a:rPr lang="de-DE" b="1" dirty="0" smtClean="0"/>
              <a:t>. Dublettenbearbeitung – Verknüpfen eines bestehenden Studierenden mit neuem Antrag</a:t>
            </a:r>
          </a:p>
          <a:p>
            <a:r>
              <a:rPr lang="de-DE" dirty="0" smtClean="0"/>
              <a:t>Legen Sie erneut einen Antrag auf Immatrikulation an und verwenden Sie Vorname, Name und Geburtsdatum des Bewerbers aus Aufgabe 1. Beim Absenden des Antrags erhalten Sie eine Fehlermeldung bzgl. möglicher Dubletten. Rufen Sie die Dublettenbearbeitung auf, prüfen und lösen Sie die Konflikte und verknüpfen Sie abschließend den neuen Antrag mit dem bestehenden Studierenden. </a:t>
            </a:r>
            <a:endParaRPr lang="de-DE" dirty="0"/>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70</a:t>
            </a:fld>
            <a:r>
              <a:rPr lang="de-DE" smtClean="0"/>
              <a:t> </a:t>
            </a:r>
            <a:endParaRPr lang="de-DE" sz="1400" dirty="0"/>
          </a:p>
        </p:txBody>
      </p:sp>
    </p:spTree>
    <p:extLst>
      <p:ext uri="{BB962C8B-B14F-4D97-AF65-F5344CB8AC3E}">
        <p14:creationId xmlns:p14="http://schemas.microsoft.com/office/powerpoint/2010/main" val="102342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a:t>
            </a:r>
            <a:r>
              <a:rPr lang="de-DE" dirty="0" smtClean="0"/>
              <a:t>. </a:t>
            </a:r>
            <a:r>
              <a:rPr lang="de-DE" dirty="0"/>
              <a:t>Antrag aus Immatrix</a:t>
            </a:r>
          </a:p>
        </p:txBody>
      </p:sp>
      <p:sp>
        <p:nvSpPr>
          <p:cNvPr id="4" name="Datumsplatzhalter 3"/>
          <p:cNvSpPr>
            <a:spLocks noGrp="1"/>
          </p:cNvSpPr>
          <p:nvPr>
            <p:ph type="dt" sz="half" idx="10"/>
          </p:nvPr>
        </p:nvSpPr>
        <p:spPr/>
        <p:txBody>
          <a:bodyPr/>
          <a:lstStyle/>
          <a:p>
            <a:r>
              <a:rPr lang="de-DE" dirty="0"/>
              <a:t>Antrag auf Immatrikulation</a:t>
            </a:r>
          </a:p>
        </p:txBody>
      </p:sp>
      <p:sp>
        <p:nvSpPr>
          <p:cNvPr id="5" name="Fußzeilenplatzhalter 4"/>
          <p:cNvSpPr>
            <a:spLocks noGrp="1"/>
          </p:cNvSpPr>
          <p:nvPr>
            <p:ph type="ftr" sz="quarter" idx="11"/>
          </p:nvPr>
        </p:nvSpPr>
        <p:spPr/>
        <p:txBody>
          <a:bodyPr/>
          <a:lstStyle/>
          <a:p>
            <a:r>
              <a:rPr lang="de-DE" dirty="0"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8</a:t>
            </a:fld>
            <a:r>
              <a:rPr lang="de-DE" smtClean="0"/>
              <a:t> </a:t>
            </a:r>
            <a:endParaRPr lang="de-DE" sz="1400" dirty="0"/>
          </a:p>
        </p:txBody>
      </p:sp>
      <p:pic>
        <p:nvPicPr>
          <p:cNvPr id="7" name="Grafik 6"/>
          <p:cNvPicPr>
            <a:picLocks noChangeAspect="1"/>
          </p:cNvPicPr>
          <p:nvPr/>
        </p:nvPicPr>
        <p:blipFill>
          <a:blip r:embed="rId3"/>
          <a:stretch>
            <a:fillRect/>
          </a:stretch>
        </p:blipFill>
        <p:spPr>
          <a:xfrm>
            <a:off x="1886010" y="1926291"/>
            <a:ext cx="5650151" cy="4043142"/>
          </a:xfrm>
          <a:prstGeom prst="rect">
            <a:avLst/>
          </a:prstGeom>
          <a:ln w="19050">
            <a:solidFill>
              <a:schemeClr val="bg2"/>
            </a:solidFill>
          </a:ln>
        </p:spPr>
      </p:pic>
      <p:sp>
        <p:nvSpPr>
          <p:cNvPr id="9" name="Abgerundete rechteckige Legende 8"/>
          <p:cNvSpPr/>
          <p:nvPr/>
        </p:nvSpPr>
        <p:spPr>
          <a:xfrm>
            <a:off x="7563628" y="4581128"/>
            <a:ext cx="2772200" cy="1297508"/>
          </a:xfrm>
          <a:prstGeom prst="wedgeRoundRectCallout">
            <a:avLst>
              <a:gd name="adj1" fmla="val -121624"/>
              <a:gd name="adj2" fmla="val 1085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Gebührenberechnung wurde </a:t>
            </a:r>
            <a:r>
              <a:rPr lang="de-DE" sz="1600" dirty="0" smtClean="0">
                <a:solidFill>
                  <a:schemeClr val="bg1">
                    <a:lumMod val="10000"/>
                  </a:schemeClr>
                </a:solidFill>
                <a:ea typeface="Calibri" panose="020F0502020204030204" pitchFamily="34" charset="0"/>
                <a:cs typeface="Times New Roman" panose="02020603050405020304" pitchFamily="18" charset="0"/>
              </a:rPr>
              <a:t>bei Anlage </a:t>
            </a:r>
            <a:r>
              <a:rPr lang="de-DE" sz="1600" dirty="0">
                <a:solidFill>
                  <a:schemeClr val="bg1">
                    <a:lumMod val="10000"/>
                  </a:schemeClr>
                </a:solidFill>
                <a:ea typeface="Calibri" panose="020F0502020204030204" pitchFamily="34" charset="0"/>
                <a:cs typeface="Times New Roman" panose="02020603050405020304" pitchFamily="18" charset="0"/>
              </a:rPr>
              <a:t>der Entscheidung automatisch ausgeführt. </a:t>
            </a:r>
          </a:p>
        </p:txBody>
      </p:sp>
      <p:sp>
        <p:nvSpPr>
          <p:cNvPr id="10" name="Rechteck 9"/>
          <p:cNvSpPr/>
          <p:nvPr/>
        </p:nvSpPr>
        <p:spPr>
          <a:xfrm>
            <a:off x="3575720" y="5229882"/>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1" name="Rechteck 10"/>
          <p:cNvSpPr/>
          <p:nvPr/>
        </p:nvSpPr>
        <p:spPr>
          <a:xfrm>
            <a:off x="4711084" y="3205357"/>
            <a:ext cx="2825076" cy="583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2" name="Abgerundete rechteckige Legende 11"/>
          <p:cNvSpPr/>
          <p:nvPr/>
        </p:nvSpPr>
        <p:spPr>
          <a:xfrm>
            <a:off x="7589035" y="2452719"/>
            <a:ext cx="2772200" cy="1297508"/>
          </a:xfrm>
          <a:prstGeom prst="wedgeRoundRectCallout">
            <a:avLst>
              <a:gd name="adj1" fmla="val -62335"/>
              <a:gd name="adj2" fmla="val 1531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Der Entscheidungsstatus wird automatisch auf </a:t>
            </a:r>
            <a:r>
              <a:rPr lang="de-DE" sz="1600" dirty="0" smtClean="0">
                <a:solidFill>
                  <a:schemeClr val="bg1">
                    <a:lumMod val="10000"/>
                  </a:schemeClr>
                </a:solidFill>
                <a:ea typeface="Calibri" panose="020F0502020204030204" pitchFamily="34" charset="0"/>
                <a:cs typeface="Times New Roman" panose="02020603050405020304" pitchFamily="18" charset="0"/>
              </a:rPr>
              <a:t>„Vorläufig </a:t>
            </a:r>
            <a:r>
              <a:rPr lang="de-DE" sz="1600" dirty="0">
                <a:solidFill>
                  <a:schemeClr val="bg1">
                    <a:lumMod val="10000"/>
                  </a:schemeClr>
                </a:solidFill>
                <a:ea typeface="Calibri" panose="020F0502020204030204" pitchFamily="34" charset="0"/>
                <a:cs typeface="Times New Roman" panose="02020603050405020304" pitchFamily="18" charset="0"/>
              </a:rPr>
              <a:t>ausgeschlossen“ gesetzt.</a:t>
            </a:r>
          </a:p>
        </p:txBody>
      </p:sp>
    </p:spTree>
    <p:extLst>
      <p:ext uri="{BB962C8B-B14F-4D97-AF65-F5344CB8AC3E}">
        <p14:creationId xmlns:p14="http://schemas.microsoft.com/office/powerpoint/2010/main" val="668147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Antrag auf Immatrikulation</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b="1" dirty="0">
                <a:solidFill>
                  <a:schemeClr val="bg2"/>
                </a:solidFill>
              </a:rPr>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2609697"/>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43338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6249</Words>
  <Application>Microsoft Office PowerPoint</Application>
  <PresentationFormat>Breitbild</PresentationFormat>
  <Paragraphs>926</Paragraphs>
  <Slides>70</Slides>
  <Notes>70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70</vt:i4>
      </vt:variant>
    </vt:vector>
  </HeadingPairs>
  <TitlesOfParts>
    <vt:vector size="75" baseType="lpstr">
      <vt:lpstr>Arial</vt:lpstr>
      <vt:lpstr>Calibri</vt:lpstr>
      <vt:lpstr>Meta Offc Pro</vt:lpstr>
      <vt:lpstr>Times New Roman</vt:lpstr>
      <vt:lpstr>WWU Münster PowerPoint Master</vt:lpstr>
      <vt:lpstr>Beraterschulung TP02 –Antrag auf Immatrikulation</vt:lpstr>
      <vt:lpstr>Inhaltsübersicht</vt:lpstr>
      <vt:lpstr>1. Antrag aus Immatrix </vt:lpstr>
      <vt:lpstr>1. Antrag aus Immatrix </vt:lpstr>
      <vt:lpstr>1. Antrag aus Immatrix </vt:lpstr>
      <vt:lpstr>1. Antrag aus Immatrix </vt:lpstr>
      <vt:lpstr>1. Antrag aus Immatrix</vt:lpstr>
      <vt:lpstr>1. Antrag aus Immatrix</vt:lpstr>
      <vt:lpstr>Inhaltsübersicht</vt:lpstr>
      <vt:lpstr>2. Antrag für bestehenden Studierenden</vt:lpstr>
      <vt:lpstr>2. Antrag für bestehenden Studierenden </vt:lpstr>
      <vt:lpstr>2. Antrag für bestehenden Studierenden </vt:lpstr>
      <vt:lpstr>2. Antrag für bestehenden Studierenden </vt:lpstr>
      <vt:lpstr>2. Antrag für bestehenden Studierenden </vt:lpstr>
      <vt:lpstr>2. Antrag für bestehenden Studierenden </vt:lpstr>
      <vt:lpstr>Inhaltsübersicht</vt:lpstr>
      <vt:lpstr>3. Manuelle Antragsanlage für Sondergruppen </vt:lpstr>
      <vt:lpstr>3. Manuelle Antragsanlage für Sondergruppen</vt:lpstr>
      <vt:lpstr>Inhaltsübersicht</vt:lpstr>
      <vt:lpstr>4. Neuen Bewerber anlegen </vt:lpstr>
      <vt:lpstr>4. Neuen Bewerber  anlegen </vt:lpstr>
      <vt:lpstr>Inhaltsübersicht</vt:lpstr>
      <vt:lpstr>5. Antragsdaten erfassen  </vt:lpstr>
      <vt:lpstr>5. Antragsdaten erfassen </vt:lpstr>
      <vt:lpstr>5. Antragsdaten erfassen </vt:lpstr>
      <vt:lpstr>5. Antragsdaten erfassen </vt:lpstr>
      <vt:lpstr>5. Antragsdaten erfassen </vt:lpstr>
      <vt:lpstr>5. Antragsdaten erfassen </vt:lpstr>
      <vt:lpstr>5. Antragsdaten erfassen</vt:lpstr>
      <vt:lpstr>5. Antragsdaten erfassen </vt:lpstr>
      <vt:lpstr>5. Antragsdaten erfassen </vt:lpstr>
      <vt:lpstr>5. Antragsdaten erfassen </vt:lpstr>
      <vt:lpstr>5. Antragsdaten erfassen </vt:lpstr>
      <vt:lpstr>5. Antragsdaten erfassen </vt:lpstr>
      <vt:lpstr>5. Antragsdaten erfassen </vt:lpstr>
      <vt:lpstr>Inhaltsübersicht</vt:lpstr>
      <vt:lpstr>6. Antragsdaten prüfen </vt:lpstr>
      <vt:lpstr>Inhaltsübersicht</vt:lpstr>
      <vt:lpstr>7. Antrag absenden </vt:lpstr>
      <vt:lpstr>7. Antrag absenden – mit Warnung </vt:lpstr>
      <vt:lpstr>7. Antrag absenden – Ergebnis </vt:lpstr>
      <vt:lpstr>7. Antrag absenden – Ergebnis </vt:lpstr>
      <vt:lpstr>Inhaltsübersicht</vt:lpstr>
      <vt:lpstr>8. Dublettenbearbeitung</vt:lpstr>
      <vt:lpstr>8. Dublettenbearbeitung</vt:lpstr>
      <vt:lpstr>8. Dublettenbearbeitung</vt:lpstr>
      <vt:lpstr>8. Dublettenbearbeitung</vt:lpstr>
      <vt:lpstr>8. Dublettenbearbeitung</vt:lpstr>
      <vt:lpstr>8. Dublettenbearbeitung</vt:lpstr>
      <vt:lpstr>8. Dublettenbearbeitung</vt:lpstr>
      <vt:lpstr>8. Dublettenbearbeitung</vt:lpstr>
      <vt:lpstr>8. Dublettenbearbeitung - Immatrix </vt:lpstr>
      <vt:lpstr>8. Dublettenbearbeitung - Immatrix </vt:lpstr>
      <vt:lpstr>8. Dublettenbearbeitung - Immatrix </vt:lpstr>
      <vt:lpstr>8. Dublettenbearbeitung – Suche Klärungsfälle</vt:lpstr>
      <vt:lpstr>8. Dublettenbearbeitung - Immatrix </vt:lpstr>
      <vt:lpstr>Inhaltsübersicht</vt:lpstr>
      <vt:lpstr>9. Fehlerursachen und -behebung</vt:lpstr>
      <vt:lpstr>Warnungen bei Antragsanlage</vt:lpstr>
      <vt:lpstr>Warnungen bei Antragsanlage</vt:lpstr>
      <vt:lpstr>Fehlermeldungen – Prüfung auf Vollständigkeit</vt:lpstr>
      <vt:lpstr>Fehlermeldungen – Prüfung auf Vollständigkeit</vt:lpstr>
      <vt:lpstr>Fehlermeldungen – Prüfung auf Vollständigkeit</vt:lpstr>
      <vt:lpstr>Fehlermeldungen – Prüfung auf Inhalt</vt:lpstr>
      <vt:lpstr>Fehlermeldungen – Prüfung auf Inhalt</vt:lpstr>
      <vt:lpstr>Fehlermeldungen – Prüfung auf Inhalt</vt:lpstr>
      <vt:lpstr>Fehlermeldungen – Prüfung auf Inhalt</vt:lpstr>
      <vt:lpstr>Übungen</vt:lpstr>
      <vt:lpstr>Übungen</vt:lpstr>
      <vt:lpstr>Übungen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Britta Nitsche</cp:lastModifiedBy>
  <cp:revision>561</cp:revision>
  <dcterms:created xsi:type="dcterms:W3CDTF">2017-06-26T10:25:39Z</dcterms:created>
  <dcterms:modified xsi:type="dcterms:W3CDTF">2018-05-07T12:02:41Z</dcterms:modified>
</cp:coreProperties>
</file>