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60" r:id="rId2"/>
    <p:sldId id="257" r:id="rId3"/>
    <p:sldId id="453" r:id="rId4"/>
    <p:sldId id="373" r:id="rId5"/>
    <p:sldId id="431" r:id="rId6"/>
    <p:sldId id="455" r:id="rId7"/>
    <p:sldId id="353" r:id="rId8"/>
    <p:sldId id="437" r:id="rId9"/>
    <p:sldId id="456" r:id="rId10"/>
    <p:sldId id="463" r:id="rId11"/>
    <p:sldId id="438" r:id="rId12"/>
    <p:sldId id="439" r:id="rId13"/>
    <p:sldId id="440" r:id="rId14"/>
    <p:sldId id="441" r:id="rId15"/>
    <p:sldId id="442" r:id="rId16"/>
    <p:sldId id="444" r:id="rId17"/>
    <p:sldId id="443" r:id="rId18"/>
    <p:sldId id="445" r:id="rId19"/>
    <p:sldId id="446" r:id="rId20"/>
    <p:sldId id="457" r:id="rId21"/>
    <p:sldId id="447" r:id="rId22"/>
    <p:sldId id="448" r:id="rId23"/>
    <p:sldId id="449" r:id="rId24"/>
    <p:sldId id="458" r:id="rId25"/>
    <p:sldId id="452" r:id="rId26"/>
    <p:sldId id="459" r:id="rId27"/>
    <p:sldId id="454" r:id="rId28"/>
    <p:sldId id="460" r:id="rId29"/>
    <p:sldId id="450" r:id="rId30"/>
    <p:sldId id="461" r:id="rId31"/>
    <p:sldId id="391" r:id="rId32"/>
    <p:sldId id="401" r:id="rId33"/>
    <p:sldId id="462" r:id="rId34"/>
    <p:sldId id="433" r:id="rId35"/>
    <p:sldId id="451" r:id="rId36"/>
  </p:sldIdLst>
  <p:sldSz cx="12192000" cy="6858000"/>
  <p:notesSz cx="6888163" cy="100203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301" userDrawn="1">
          <p15:clr>
            <a:srgbClr val="A4A3A4"/>
          </p15:clr>
        </p15:guide>
        <p15:guide id="4" pos="7379"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4CBADF"/>
    <a:srgbClr val="399949"/>
    <a:srgbClr val="F4F4F4"/>
    <a:srgbClr val="99D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0270" autoAdjust="0"/>
  </p:normalViewPr>
  <p:slideViewPr>
    <p:cSldViewPr snapToObjects="1">
      <p:cViewPr varScale="1">
        <p:scale>
          <a:sx n="57" d="100"/>
          <a:sy n="57" d="100"/>
        </p:scale>
        <p:origin x="1114" y="43"/>
      </p:cViewPr>
      <p:guideLst>
        <p:guide orient="horz" pos="851"/>
        <p:guide orient="horz" pos="3618"/>
        <p:guide pos="301"/>
        <p:guide pos="7379"/>
        <p:guide orient="horz" pos="1463"/>
      </p:guideLst>
    </p:cSldViewPr>
  </p:slideViewPr>
  <p:notesTextViewPr>
    <p:cViewPr>
      <p:scale>
        <a:sx n="100" d="100"/>
        <a:sy n="100" d="100"/>
      </p:scale>
      <p:origin x="0" y="0"/>
    </p:cViewPr>
  </p:notesTextViewPr>
  <p:notesViewPr>
    <p:cSldViewPr snapToObjects="1">
      <p:cViewPr varScale="1">
        <p:scale>
          <a:sx n="73" d="100"/>
          <a:sy n="73" d="100"/>
        </p:scale>
        <p:origin x="291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84871" cy="50275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1"/>
            <a:ext cx="2984871" cy="502755"/>
          </a:xfrm>
          <a:prstGeom prst="rect">
            <a:avLst/>
          </a:prstGeom>
        </p:spPr>
        <p:txBody>
          <a:bodyPr vert="horz" lIns="96616" tIns="48308" rIns="96616" bIns="48308" rtlCol="0"/>
          <a:lstStyle>
            <a:lvl1pPr algn="r">
              <a:defRPr sz="1300"/>
            </a:lvl1pPr>
          </a:lstStyle>
          <a:p>
            <a:fld id="{85CEDDC4-A7BF-4A62-85FF-17C95660EF76}" type="datetimeFigureOut">
              <a:rPr lang="de-DE" smtClean="0"/>
              <a:t>07.05.2018</a:t>
            </a:fld>
            <a:endParaRPr lang="de-DE"/>
          </a:p>
        </p:txBody>
      </p:sp>
      <p:sp>
        <p:nvSpPr>
          <p:cNvPr id="4" name="Folienbildplatzhalt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822269"/>
            <a:ext cx="5510530" cy="3945494"/>
          </a:xfrm>
          <a:prstGeom prst="rect">
            <a:avLst/>
          </a:prstGeom>
        </p:spPr>
        <p:txBody>
          <a:bodyPr vert="horz" lIns="96616" tIns="48308" rIns="96616" bIns="48308"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dirty="0" smtClean="0"/>
              <a:t>Mit</a:t>
            </a:r>
            <a:r>
              <a:rPr lang="de-DE" baseline="0" dirty="0" smtClean="0"/>
              <a:t> der Antragsanlage werden die Matrikelnummer und eine Entscheidungs-ID vergeben. Die Antrags-Nr. funktioniert wie ein Link, mit dem man zurück in den Antrag springen kann. </a:t>
            </a:r>
          </a:p>
          <a:p>
            <a:r>
              <a:rPr lang="de-DE" baseline="0" dirty="0" smtClean="0"/>
              <a:t>Der Studierendenstatus bleibt bis zur tatsächlichen Einschreibung leer. </a:t>
            </a:r>
          </a:p>
          <a:p>
            <a:endParaRPr lang="de-DE" b="1" baseline="0" dirty="0" smtClean="0"/>
          </a:p>
          <a:p>
            <a:r>
              <a:rPr lang="de-DE" b="1" baseline="0" dirty="0" smtClean="0"/>
              <a:t>Hinweis: </a:t>
            </a:r>
            <a:r>
              <a:rPr lang="de-DE" baseline="0" dirty="0" smtClean="0"/>
              <a:t>Ein Unterschied zu HIS ist, dass die Gebührenberechnung mit Absenden des Antrags erfolgt, die tatsächliche Einschreibung aber erst nach der Zahlung!</a:t>
            </a:r>
          </a:p>
          <a:p>
            <a:r>
              <a:rPr lang="de-DE" dirty="0" smtClean="0"/>
              <a:t>Das</a:t>
            </a:r>
            <a:r>
              <a:rPr lang="de-DE" baseline="0" dirty="0" smtClean="0"/>
              <a:t> Zulassungsverfahren ist ebenfalls als Link dargestellt und bietet die Möglichkeit per Klick weitere Informationen zum Verfahren zu bekommen mit sämtlichen relevanten Daten zum Semester.</a:t>
            </a:r>
            <a:endParaRPr lang="de-DE" dirty="0" smtClean="0"/>
          </a:p>
          <a:p>
            <a:r>
              <a:rPr lang="de-DE" dirty="0" smtClean="0"/>
              <a:t>Der Entscheidungsstatus zeigt den Bearbeitungsstand der Entscheidung an.</a:t>
            </a:r>
          </a:p>
          <a:p>
            <a:r>
              <a:rPr lang="de-DE" dirty="0" smtClean="0"/>
              <a:t>Folgende Status gibt es, die zum jetzigen</a:t>
            </a:r>
            <a:r>
              <a:rPr lang="de-DE" baseline="0" dirty="0" smtClean="0"/>
              <a:t> Zeitpunkt Relevanz haben</a:t>
            </a:r>
            <a:r>
              <a:rPr lang="de-DE" dirty="0" smtClean="0"/>
              <a:t>:</a:t>
            </a:r>
          </a:p>
          <a:p>
            <a:endParaRPr lang="de-DE" dirty="0" smtClean="0"/>
          </a:p>
          <a:p>
            <a:pPr marL="301923" indent="-301923">
              <a:buFontTx/>
              <a:buChar char="-"/>
            </a:pPr>
            <a:r>
              <a:rPr lang="de-DE" dirty="0" smtClean="0"/>
              <a:t>Zu prüfen = Antrag ist eingegangen, noch keine weitere</a:t>
            </a:r>
            <a:r>
              <a:rPr lang="de-DE" baseline="0" dirty="0" smtClean="0"/>
              <a:t> Bearbeitung</a:t>
            </a:r>
          </a:p>
          <a:p>
            <a:pPr marL="301923" indent="-301923">
              <a:buFontTx/>
              <a:buChar char="-"/>
            </a:pPr>
            <a:r>
              <a:rPr lang="de-DE" baseline="0" dirty="0" smtClean="0"/>
              <a:t>Gültig = Prüfergebnis wurde auf gültig gesetzt, aber nicht freigegeben =&gt; Es ist noch keine Einschreibung erfolgt</a:t>
            </a:r>
          </a:p>
          <a:p>
            <a:pPr marL="301923" indent="-301923">
              <a:buFontTx/>
              <a:buChar char="-"/>
            </a:pPr>
            <a:r>
              <a:rPr lang="de-DE" baseline="0" dirty="0" smtClean="0"/>
              <a:t>Vorläufig ausgeschlossen = Es gibt noch offene Entscheidungskomponenten, d.h. dass die Semesterbeiträge noch nicht gezahlt sind</a:t>
            </a:r>
          </a:p>
          <a:p>
            <a:pPr marL="301923" indent="-301923" defTabSz="1288175">
              <a:buFontTx/>
              <a:buChar char="-"/>
              <a:defRPr/>
            </a:pPr>
            <a:r>
              <a:rPr lang="de-DE" baseline="0" dirty="0" smtClean="0"/>
              <a:t>Abgelehnt = Der Antrag wurde abgelehnt</a:t>
            </a:r>
          </a:p>
          <a:p>
            <a:pPr marL="301923" indent="-301923">
              <a:buFontTx/>
              <a:buChar char="-"/>
            </a:pPr>
            <a:r>
              <a:rPr lang="de-DE" baseline="0" dirty="0" smtClean="0"/>
              <a:t>Zurückgezogen = Der Antrag wurde vom Antragsteller zurückgenommen (entspricht der Aufhebung)</a:t>
            </a:r>
          </a:p>
          <a:p>
            <a:pPr marL="301923" indent="-301923">
              <a:buFontTx/>
              <a:buChar char="-"/>
            </a:pPr>
            <a:r>
              <a:rPr lang="de-DE" baseline="0" dirty="0" smtClean="0"/>
              <a:t>Freigegeben = Die Einschreibung ist erfolgt</a:t>
            </a:r>
          </a:p>
          <a:p>
            <a:endParaRPr lang="de-DE" baseline="0" dirty="0" smtClean="0"/>
          </a:p>
          <a:p>
            <a:r>
              <a:rPr lang="de-DE" baseline="0" dirty="0" smtClean="0"/>
              <a:t>Es gibt weitere Status, die als Parameter in der Entscheidungssuche auftauchen, aber erst mit der Einführung des Bewerbungs- und Zulassungsverfahrens zum Tragen kommen.</a:t>
            </a:r>
          </a:p>
          <a:p>
            <a:pPr marL="301923" indent="-301923">
              <a:buFontTx/>
              <a:buChar char="-"/>
            </a:pPr>
            <a:endParaRPr lang="de-DE" dirty="0" smtClean="0"/>
          </a:p>
          <a:p>
            <a:r>
              <a:rPr lang="de-DE" dirty="0" smtClean="0"/>
              <a:t>Der „Zusätzliche Status“ ist kundenspezifisch. An der WWU wird er in der Immatrikulation für diese Zwecke genutzt: </a:t>
            </a:r>
          </a:p>
          <a:p>
            <a:pPr marL="301923" indent="-301923">
              <a:buFontTx/>
              <a:buChar char="-"/>
            </a:pPr>
            <a:r>
              <a:rPr lang="de-DE" dirty="0" smtClean="0"/>
              <a:t>Antrag eingegangen = Antrag ist</a:t>
            </a:r>
            <a:r>
              <a:rPr lang="de-DE" baseline="0" dirty="0" smtClean="0"/>
              <a:t> im System angelegt, Entscheidungs-ID wurde generiert</a:t>
            </a:r>
          </a:p>
          <a:p>
            <a:pPr marL="301923" indent="-301923">
              <a:buFontTx/>
              <a:buChar char="-"/>
            </a:pPr>
            <a:r>
              <a:rPr lang="de-DE" baseline="0" dirty="0" smtClean="0"/>
              <a:t>Gebührenberechnungsfehler = Es ist zu einem Fehler bei der Gebührenberechnung gekommen, z.B. beim Wechsel der Hörerart. Dies wird zusätzlich durch ein Warnsymbol im Abschnitt der Gebührenberechnung und durch eine Warnung als Pop-Up gemeldet.</a:t>
            </a:r>
          </a:p>
          <a:p>
            <a:pPr marL="301923" indent="-301923" defTabSz="1288175">
              <a:buFontTx/>
              <a:buChar char="-"/>
              <a:defRPr/>
            </a:pPr>
            <a:r>
              <a:rPr lang="de-DE" baseline="0" dirty="0" smtClean="0"/>
              <a:t>GNB erforderlich = Beim manuellen Wechsel der Hörerart ist eine Gebührenneuberechnung erforderlich. Dies wird zusätzlich durch eine Warnung als Pop-Up gemeldet.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376539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dirty="0" smtClean="0"/>
              <a:t>Im Bereich „Beantragtes Studium: Immatrikulation“ werden</a:t>
            </a:r>
            <a:r>
              <a:rPr lang="de-DE" baseline="0" dirty="0" smtClean="0"/>
              <a:t> die Daten zum Verfahren, zum Abschluss und zu den Fächern angezeigt, die im Antrag ausgewählt wurden.</a:t>
            </a:r>
          </a:p>
          <a:p>
            <a:endParaRPr lang="de-DE" baseline="0" dirty="0" smtClean="0"/>
          </a:p>
          <a:p>
            <a:r>
              <a:rPr lang="de-DE" baseline="0" dirty="0" smtClean="0"/>
              <a:t>Im Bereich „Neuestes Studium“ wird nach der Entscheidungsfindung angezeigt, wie die aktuelle Zusammensatzung des Studiums aussieht. Es kann z. B. schon bestehende Studien geben, die dann hier auch angezeigt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242842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dirty="0" smtClean="0"/>
              <a:t>Im Bereich „Beantragtes Studium: Immatrikulation“ kann ein Studiengang per Klick auf das Rechteck vor der Zeile markiert und durch Klick auf „Details“ weiter bearbeitet werden.</a:t>
            </a:r>
          </a:p>
          <a:p>
            <a:endParaRPr lang="de-DE" dirty="0" smtClean="0"/>
          </a:p>
          <a:p>
            <a:r>
              <a:rPr lang="de-DE" baseline="0" dirty="0" smtClean="0"/>
              <a:t>Voreingestellt sind alle Informationen, die das System aufgrund von Prüfungen im Antrag ableiten kann. Jedes aufgeführte Detail könnte aber manuell angepasst werden. </a:t>
            </a:r>
          </a:p>
          <a:p>
            <a:endParaRPr lang="de-DE" b="1" baseline="0" dirty="0" smtClean="0"/>
          </a:p>
          <a:p>
            <a:r>
              <a:rPr lang="de-DE" b="1" baseline="0" dirty="0" smtClean="0"/>
              <a:t>Hinweis: </a:t>
            </a:r>
            <a:r>
              <a:rPr lang="de-DE" baseline="0" dirty="0" smtClean="0"/>
              <a:t>Beim Wechsel der Hörerart ist ggf. eine Gebührenneuberechnung erforderlich. Dazu klickt man auf den gleichnamigen Knopf im rechten Seitenpanel. Will man die Entscheidung speichern, ohne diese Aktion durchgeführt zu haben, wird man durch einen Hinweis in einem Pop-Up dazu aufgefordert. Siehe auch Abschnitt Gebühren.</a:t>
            </a:r>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266800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Es gibt 4 Entscheidungskomponenten, die die Freigabe der Entscheidung verhindern können, wenn sie noch auf rot stehen:</a:t>
            </a:r>
          </a:p>
          <a:p>
            <a:endParaRPr lang="de-DE" baseline="0" dirty="0" smtClean="0"/>
          </a:p>
          <a:p>
            <a:pPr marL="362308" indent="-362308">
              <a:buAutoNum type="arabicPeriod"/>
            </a:pPr>
            <a:r>
              <a:rPr lang="de-DE" baseline="0" dirty="0" smtClean="0"/>
              <a:t>Externe Zeugnisse: Dazu gehört z. B. die Hochschulzugangsberechtigung. Auf Kundenwunsch wird diese Komponente in der Entscheidung zur Immatrikulation grundsätzlich auf „Gültig“ gesetzt. Der Großteil der Einschreibungen läuft über die Schnittstelle zu Immatrix ins System. Dort wurden diese Dokumente bereits geprüft.</a:t>
            </a:r>
          </a:p>
          <a:p>
            <a:pPr marL="362308" indent="-362308">
              <a:buAutoNum type="arabicPeriod"/>
            </a:pPr>
            <a:r>
              <a:rPr lang="de-DE" baseline="0" dirty="0" smtClean="0"/>
              <a:t>Dokumente: Dieser Reiter ist für Anträge aus den Self-Services relevant, bei denen weitere Dokumente hochgeladen werden müssen.</a:t>
            </a:r>
          </a:p>
          <a:p>
            <a:pPr marL="362308" indent="-362308">
              <a:buAutoNum type="arabicPeriod"/>
            </a:pPr>
            <a:r>
              <a:rPr lang="de-DE" baseline="0" dirty="0" smtClean="0"/>
              <a:t>Gebühren: Solange die Gebühren nicht – im Rahmen der Toleranzgrenze von 4,99 € - vollständig gezahlt sind, bleibt der Reiter rot und der Status „Vorläufig ausgeschlossen“. Details zur Gebührenanzeige finden Sie auf der nächsten Folie.</a:t>
            </a:r>
          </a:p>
          <a:p>
            <a:pPr marL="362308" indent="-362308">
              <a:buAutoNum type="arabicPeriod"/>
            </a:pPr>
            <a:r>
              <a:rPr lang="de-DE" baseline="0" dirty="0" smtClean="0"/>
              <a:t>Sperrvermerke: Sollten Sperren vorliegen, schaltet die Ampel dieses Reiters auf rot. Die Sperren haben Einfluss auf die Rückmeldung bzw. auf den Druck von Dokumenten. Sie beeinflussen aber an dieser Stelle nicht den Status der Entscheidung.</a:t>
            </a:r>
          </a:p>
          <a:p>
            <a:pPr marL="362308" indent="-362308">
              <a:buAutoNum type="arabicPeriod"/>
            </a:pPr>
            <a:endParaRPr lang="de-DE" baseline="0" dirty="0" smtClean="0"/>
          </a:p>
          <a:p>
            <a:r>
              <a:rPr lang="de-DE" baseline="0" dirty="0" smtClean="0"/>
              <a:t>Innerhalb der Reiter „Externe Zeugnisse“ und „Dokumente“ besteht die Möglichkeit durch Markierung des Dokuments einen Status zu setzen: „Nicht korrekt“ oder „Gültig“. Ist der Status „Nicht korrekt“ gesetzt, kann die Entscheidung nicht freigegeben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126973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Die Gebühren werden mit Speicherung des Antrags berechnet und setzen sich aus verschiedenen Vertragsbestandteilen zusammen, die in der Entscheidungskomponente „Gebühren“ aufgelistet sind.</a:t>
            </a:r>
          </a:p>
          <a:p>
            <a:endParaRPr lang="de-DE" baseline="0" dirty="0" smtClean="0"/>
          </a:p>
          <a:p>
            <a:r>
              <a:rPr lang="de-DE" baseline="0" dirty="0" smtClean="0"/>
              <a:t>Hinweis: An dieser Stelle wird immer die Forderungsseite angezeigt und nicht der tatsächliche Kontenstand! </a:t>
            </a:r>
          </a:p>
          <a:p>
            <a:r>
              <a:rPr lang="de-DE" baseline="0" dirty="0" smtClean="0"/>
              <a:t>Die Statusleiste ganz links gibt aber Auskunft über die Zahlung:</a:t>
            </a:r>
          </a:p>
          <a:p>
            <a:endParaRPr lang="de-DE" baseline="0" dirty="0" smtClean="0"/>
          </a:p>
          <a:p>
            <a:r>
              <a:rPr lang="de-DE" baseline="0" dirty="0" smtClean="0"/>
              <a:t>Grün = Vertragsbestandteil ist ausgeglichen</a:t>
            </a:r>
          </a:p>
          <a:p>
            <a:r>
              <a:rPr lang="de-DE" baseline="0" dirty="0" smtClean="0"/>
              <a:t>Gelb = Vertragsbestandteil ist nicht ausgeglichen, aber auch noch nicht fällig</a:t>
            </a:r>
          </a:p>
          <a:p>
            <a:r>
              <a:rPr lang="de-DE" baseline="0" dirty="0" smtClean="0"/>
              <a:t>Rot = Vertragsbestandteil ist nicht ausgeglichen und bereits überfällig</a:t>
            </a:r>
          </a:p>
          <a:p>
            <a:endParaRPr lang="de-DE" baseline="0" dirty="0" smtClean="0"/>
          </a:p>
          <a:p>
            <a:r>
              <a:rPr lang="de-DE" baseline="0" dirty="0" smtClean="0"/>
              <a:t>Erst wenn alle Vertragsbestandteile auf grün stehen, wird der gesamte Reiter auf grün umgeschaltet. Die Toleranzgrenze von 4,99 € findet dabei Berücksichtigung, indem sie im Hintergrund auf dem Studentenkonto verbucht wird, hier aber nicht zu erkennen ist.</a:t>
            </a:r>
          </a:p>
          <a:p>
            <a:endParaRPr lang="de-DE" baseline="0" dirty="0" smtClean="0"/>
          </a:p>
          <a:p>
            <a:endParaRPr lang="de-DE" baseline="0" dirty="0" smtClean="0"/>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1390670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Findet ein Wechsel der Hörerart statt, muss die Neuberechnung über den entsprechenden Knopf im rechten Seitenpanel angestoßen werden.</a:t>
            </a:r>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316619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Es wird nun eine sogenannte Deltaberechnung vorgenommen, d.h. die alte Forderung wird gegen die neue verrechnet. Bei einem Wechsel von z. B. Haupthörer zu Kleinem Zweithörer wird einerseits die neue Forderung von 100,00 € ausgewiesen, andererseits werden die bestehenden Forderungen aus der Haupthörerberechnung ausgeglichen. </a:t>
            </a:r>
          </a:p>
          <a:p>
            <a:r>
              <a:rPr lang="de-DE" baseline="0" dirty="0" smtClean="0"/>
              <a:t>Das heißt aber nicht, dass die Forderungen „real“ bezahlt wurden.</a:t>
            </a:r>
          </a:p>
          <a:p>
            <a:endParaRPr lang="de-DE" baseline="0" dirty="0" smtClean="0"/>
          </a:p>
          <a:p>
            <a:r>
              <a:rPr lang="de-DE" b="1" baseline="0" dirty="0" smtClean="0"/>
              <a:t>Zur Erinnerung: </a:t>
            </a:r>
            <a:r>
              <a:rPr lang="de-DE" baseline="0" dirty="0" smtClean="0"/>
              <a:t>Hier wird nur die Forderungsseite berechnet und angezeigt. Zahlungen werden auf dem Studentenkonto verbucht, das in der Studentenakte eingesehen werden kann.</a:t>
            </a:r>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298299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Sollte es bei der Gebührenberechnung zu Fehlern kommen, weil z. B. Einstellungen im FI oder im Controlling geändert wurden, werden Warnungen angezeigt und die Fehler werden protokolliert.</a:t>
            </a:r>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1977114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Solange die Entscheidung noch nicht freigegeben ist, können die Antragsdaten noch geändert werden. Werden nur studiengangsunabhängige Daten geändert, wie z. B. die Ergänzung der Weiteren Hochschule, bleiben die Korrekturen erhalten, die bereits in der Entscheidung gemacht wurden (z. B. Wechsel der Hörerart). </a:t>
            </a:r>
          </a:p>
          <a:p>
            <a:r>
              <a:rPr lang="de-DE" baseline="0" dirty="0" smtClean="0"/>
              <a:t>Wird im Antrag aber ein neues Verfahren, ein anderer Abschluss oder ein anderes Studienfach ausgewählt, überschreibt diese Auswahl konsequenterweise eventuelle Änderungen in der Entscheidung!</a:t>
            </a:r>
          </a:p>
          <a:p>
            <a:endParaRPr lang="de-DE" baseline="0" dirty="0" smtClean="0"/>
          </a:p>
          <a:p>
            <a:r>
              <a:rPr lang="de-DE" b="1" baseline="0" dirty="0" smtClean="0"/>
              <a:t>Hinweis: </a:t>
            </a:r>
            <a:r>
              <a:rPr lang="de-DE" baseline="0" dirty="0" smtClean="0"/>
              <a:t>Sobald eine Entscheidung freigegeben ist, können Änderungen nur noch in der Studentenakte vorgenommen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480361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Sind alle Bestandteile/ Entscheidungskomponenten geprüft, kann das Prüfergebnis gesetzt werden. Der Klick auf den Stift zur Bearbeitung muss nur gemacht werden, wenn Sie vorher noch einmal in die Antragsdaten zurückgesprungen sind. Ansonsten ist der </a:t>
            </a:r>
            <a:r>
              <a:rPr lang="de-DE" baseline="0" smtClean="0"/>
              <a:t>Bearbeitungsmodus voreingestellt.</a:t>
            </a:r>
            <a:endParaRPr lang="de-DE" baseline="0" dirty="0" smtClean="0"/>
          </a:p>
          <a:p>
            <a:endParaRPr lang="de-DE" baseline="0" dirty="0" smtClean="0"/>
          </a:p>
          <a:p>
            <a:r>
              <a:rPr lang="de-DE" b="1" baseline="0" dirty="0" smtClean="0"/>
              <a:t>Empfehlung: </a:t>
            </a:r>
            <a:r>
              <a:rPr lang="de-DE" baseline="0" dirty="0" smtClean="0"/>
              <a:t>Nutzen Sie die Variante „Automatisch prüfen“. Damit wird im Hintergrund die Gültigkeit der Entscheidungskomponenten geprüft. Ist alles ok, d.h. die Ampeln stehen auf grün oder gelb, wird die Entscheidung direkt freigegeben. </a:t>
            </a:r>
          </a:p>
          <a:p>
            <a:r>
              <a:rPr lang="de-DE" baseline="0" dirty="0" smtClean="0"/>
              <a:t>In den meisten Fällen werden die Gebühren zu diesem Zeitpunkt noch nicht gezahlt sein, so dass die Entscheidung auf „Vorläufig ausgeschlossen“ gesetzt wird. Trotzdem wird die Entscheidung im </a:t>
            </a:r>
            <a:r>
              <a:rPr lang="de-DE" baseline="0" dirty="0" err="1" smtClean="0"/>
              <a:t>SelfService</a:t>
            </a:r>
            <a:r>
              <a:rPr lang="de-DE" baseline="0" dirty="0" smtClean="0"/>
              <a:t> angezeigt, damit die Studierenden die offenen Gebühren sehen und begleichen können.</a:t>
            </a:r>
          </a:p>
          <a:p>
            <a:endParaRPr lang="de-DE" baseline="0" dirty="0" smtClean="0"/>
          </a:p>
          <a:p>
            <a:r>
              <a:rPr lang="de-DE" b="1" baseline="0" dirty="0" smtClean="0"/>
              <a:t>Hinweis: </a:t>
            </a:r>
            <a:r>
              <a:rPr lang="de-DE" baseline="0" dirty="0" smtClean="0"/>
              <a:t>Die Immatrikulationen, die über Immatrix nach SLcM übertragen werden, durchlaufen alle die automatische Prüfung und stehen damit am Ende des Prozesses auf „Vorläufig ausgeschlossen“.</a:t>
            </a:r>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374121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301268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932050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Sind alle Bestandteile/ Entscheidungskomponenten geprüft, kann das Prüfergebnis gesetzt werden.</a:t>
            </a:r>
          </a:p>
          <a:p>
            <a:endParaRPr lang="de-DE" baseline="0" dirty="0" smtClean="0"/>
          </a:p>
          <a:p>
            <a:r>
              <a:rPr lang="de-DE" b="0" baseline="0" dirty="0" smtClean="0"/>
              <a:t>Um nicht versehentlich die Entscheidung auf „Gültig“ zu setzen, wurde eine Warnung eingebaut, falls die Gebühren noch offen sind. Der Prozess könnte trotzdem fortgesetzt werden, erfordert aber neben der Bestätigung des Pop-Ups zwei weitere Klicks: Freigeben und Sichern. Wenn eine Entscheidung als „Gültig“ freigegeben und gesichert wurde, kann der Studierende Dokumente zum Semester (Semesterticket, Semesterbescheinigung usw. im </a:t>
            </a:r>
            <a:r>
              <a:rPr lang="de-DE" b="0" baseline="0" dirty="0" err="1" smtClean="0"/>
              <a:t>SelfService</a:t>
            </a:r>
            <a:r>
              <a:rPr lang="de-DE" b="0" baseline="0" dirty="0" smtClean="0"/>
              <a:t> herunterladen).</a:t>
            </a:r>
          </a:p>
          <a:p>
            <a:endParaRPr lang="de-DE" b="0" baseline="0" dirty="0" smtClean="0"/>
          </a:p>
          <a:p>
            <a:r>
              <a:rPr lang="de-DE" b="0" baseline="0" dirty="0" smtClean="0"/>
              <a:t>Vor dem Sichern kann die Entscheidung noch zurückgenommen werden, indem auf das rote Kreuz neben dem Sichern-Knopf geklickt wird.</a:t>
            </a:r>
          </a:p>
          <a:p>
            <a:r>
              <a:rPr lang="de-DE" b="0" baseline="0" dirty="0" smtClean="0"/>
              <a:t>Dann stehen im Prüfergebnis wieder alle Varianten zur Auswahl.</a:t>
            </a:r>
          </a:p>
          <a:p>
            <a:endParaRPr lang="de-DE" b="0" baseline="0" dirty="0" smtClean="0"/>
          </a:p>
          <a:p>
            <a:r>
              <a:rPr lang="de-DE" b="0" baseline="0" dirty="0" smtClean="0"/>
              <a:t>Wichtig: Wenn die Entscheidung freigegeben und gesichert wurde, ist der Prozess nicht mehr rückgängig zu machen! Es kann dann nur eine Aufhebung oder eine Exmatrikulation erfolgen.</a:t>
            </a:r>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2411178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Sind alle Bestandteile/ Entscheidungskomponenten geprüft, kann das Prüfergebnis gesetzt werden.</a:t>
            </a:r>
          </a:p>
          <a:p>
            <a:endParaRPr lang="de-DE" baseline="0" dirty="0" smtClean="0"/>
          </a:p>
          <a:p>
            <a:r>
              <a:rPr lang="de-DE" baseline="0" dirty="0" smtClean="0"/>
              <a:t>Der Status „Vorläufig ausgeschlossen“ kann auch manuell gesetzt werden. Dann ist ein Vorgangsgrund erforderlich. Mit diesem Status wird die Einschreibung solange unterbunden, bis die Entscheidung schließlich freigegeben wird.</a:t>
            </a:r>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429054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Sind alle Bestandteile/ Entscheidungskomponenten geprüft, kann das Prüfergebnis gesetzt werden.</a:t>
            </a:r>
          </a:p>
          <a:p>
            <a:endParaRPr lang="de-DE" baseline="0" dirty="0" smtClean="0"/>
          </a:p>
          <a:p>
            <a:r>
              <a:rPr lang="de-DE" baseline="0" dirty="0" smtClean="0"/>
              <a:t>Der Status „Ausgeschlossen“ erfordert als weitere Schritte den Klick auf „Ablehnen“ und „Sichern“. Diese Aktion kann über die Zusatzfunktion „Ablehnen stornieren“ jederzeit rückgängig gemacht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186067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181233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Eine Sperre zur Rückmeldung oder zum Druck kann direkt in der Entscheidung angelegt werden, nachdem das Prüfergebnis gesetzt wurde.</a:t>
            </a:r>
          </a:p>
          <a:p>
            <a:endParaRPr lang="de-DE" baseline="0" dirty="0" smtClean="0"/>
          </a:p>
          <a:p>
            <a:r>
              <a:rPr lang="de-DE" baseline="0" dirty="0" smtClean="0"/>
              <a:t>Mit der Auswahl der Sperrvermerksart bleibt die Gültigkeit entweder auf der Stichtagswahl stehen, oder wechselt auf die Semesteranzeige. Die Sperre ist ab dem Tag gültig, der bei Gültigkeit angezeigt wird bzw. ab dem angezeigten Semester, im Beispiel ab dem 01.04.2019.</a:t>
            </a:r>
          </a:p>
          <a:p>
            <a:endParaRPr lang="de-DE" baseline="0" dirty="0" smtClean="0"/>
          </a:p>
          <a:p>
            <a:r>
              <a:rPr lang="de-DE" baseline="0" dirty="0" smtClean="0"/>
              <a:t>Rückmeldesperren bewirken, dass eine Rückmeldung nicht möglich ist, auch wenn der Semesterbeitrag gezahlt wird. Bei Drucksperren werden die Dokumente Semesterticket, Kultursemesterticket, BAföG-Bescheinigung und Semesterbescheinigung nicht im </a:t>
            </a:r>
            <a:r>
              <a:rPr lang="de-DE" baseline="0" dirty="0" err="1" smtClean="0"/>
              <a:t>SelfService</a:t>
            </a:r>
            <a:r>
              <a:rPr lang="de-DE" baseline="0" dirty="0" smtClean="0"/>
              <a:t> zum Download angeboten.</a:t>
            </a:r>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313112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3029228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Um die Funktion auswählen zu können, müssen Sie in der Bearbeitungsansicht (hierzu oben links den Stift anklicken) sein.</a:t>
            </a:r>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2666965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3447983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Durch das Setzen des Prüfergebnisses werden je Status Folgeaktionen angestoßen, die auch im Seitenpanel aufgelistet sind.</a:t>
            </a:r>
          </a:p>
          <a:p>
            <a:endParaRPr lang="de-DE" baseline="0" dirty="0" smtClean="0"/>
          </a:p>
          <a:p>
            <a:r>
              <a:rPr lang="de-DE" baseline="0" dirty="0" smtClean="0"/>
              <a:t>Status: Freigegeben</a:t>
            </a:r>
          </a:p>
          <a:p>
            <a:r>
              <a:rPr lang="de-DE" baseline="0" dirty="0" smtClean="0"/>
              <a:t>Es wird eine Korrespondenz (Dokumente, E-Mails) erzeugt.</a:t>
            </a:r>
          </a:p>
          <a:p>
            <a:r>
              <a:rPr lang="de-DE" baseline="0" dirty="0" smtClean="0"/>
              <a:t>Die Daten werden im Self-Service angezeigt.</a:t>
            </a:r>
          </a:p>
          <a:p>
            <a:r>
              <a:rPr lang="de-DE" baseline="0" dirty="0" smtClean="0"/>
              <a:t>Der Reiter „Neuestes Studium“ wird befüllt.</a:t>
            </a:r>
          </a:p>
          <a:p>
            <a:endParaRPr lang="de-DE" baseline="0" dirty="0" smtClean="0"/>
          </a:p>
          <a:p>
            <a:r>
              <a:rPr lang="de-DE" baseline="0" dirty="0" smtClean="0"/>
              <a:t>Status: Vorläufig ausgeschlossen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Die Kontodaten werden im Self-Service angezeigt. Die Dokumente werden nicht angezeigt.</a:t>
            </a:r>
          </a:p>
          <a:p>
            <a:r>
              <a:rPr lang="de-DE" b="1" baseline="0" dirty="0" smtClean="0"/>
              <a:t>Hinweis: </a:t>
            </a:r>
            <a:r>
              <a:rPr lang="de-DE" baseline="0" dirty="0" smtClean="0"/>
              <a:t>Wenn über Immatrix eingeschrieben wurde, wird das Anschreiben zur Einschreibung weiterhin aus Immatrix gedruckt.</a:t>
            </a:r>
          </a:p>
          <a:p>
            <a:endParaRPr lang="de-DE" baseline="0" dirty="0" smtClean="0"/>
          </a:p>
          <a:p>
            <a:r>
              <a:rPr lang="de-DE" baseline="0" dirty="0" smtClean="0"/>
              <a:t>Im Bereich Perioden/Daten, Relevante Entscheidungen und Korrespondenzen werden Daten angezeigt.</a:t>
            </a:r>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a:p>
        </p:txBody>
      </p:sp>
    </p:spTree>
    <p:extLst>
      <p:ext uri="{BB962C8B-B14F-4D97-AF65-F5344CB8AC3E}">
        <p14:creationId xmlns:p14="http://schemas.microsoft.com/office/powerpoint/2010/main" val="183166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111447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a:p>
        </p:txBody>
      </p:sp>
    </p:spTree>
    <p:extLst>
      <p:ext uri="{BB962C8B-B14F-4D97-AF65-F5344CB8AC3E}">
        <p14:creationId xmlns:p14="http://schemas.microsoft.com/office/powerpoint/2010/main" val="1214292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a:p>
        </p:txBody>
      </p:sp>
    </p:spTree>
    <p:extLst>
      <p:ext uri="{BB962C8B-B14F-4D97-AF65-F5344CB8AC3E}">
        <p14:creationId xmlns:p14="http://schemas.microsoft.com/office/powerpoint/2010/main" val="999756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32</a:t>
            </a:fld>
            <a:endParaRPr lang="de-DE"/>
          </a:p>
        </p:txBody>
      </p:sp>
    </p:spTree>
    <p:extLst>
      <p:ext uri="{BB962C8B-B14F-4D97-AF65-F5344CB8AC3E}">
        <p14:creationId xmlns:p14="http://schemas.microsoft.com/office/powerpoint/2010/main" val="3446550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33</a:t>
            </a:fld>
            <a:endParaRPr lang="de-DE"/>
          </a:p>
        </p:txBody>
      </p:sp>
    </p:spTree>
    <p:extLst>
      <p:ext uri="{BB962C8B-B14F-4D97-AF65-F5344CB8AC3E}">
        <p14:creationId xmlns:p14="http://schemas.microsoft.com/office/powerpoint/2010/main" val="2150778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34</a:t>
            </a:fld>
            <a:endParaRPr lang="de-DE"/>
          </a:p>
        </p:txBody>
      </p:sp>
    </p:spTree>
    <p:extLst>
      <p:ext uri="{BB962C8B-B14F-4D97-AF65-F5344CB8AC3E}">
        <p14:creationId xmlns:p14="http://schemas.microsoft.com/office/powerpoint/2010/main" val="2768622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35</a:t>
            </a:fld>
            <a:endParaRPr lang="de-DE"/>
          </a:p>
        </p:txBody>
      </p:sp>
    </p:spTree>
    <p:extLst>
      <p:ext uri="{BB962C8B-B14F-4D97-AF65-F5344CB8AC3E}">
        <p14:creationId xmlns:p14="http://schemas.microsoft.com/office/powerpoint/2010/main" val="178771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baseline="0" dirty="0" smtClean="0"/>
              <a:t>Viele Studierende werden über Immatrix importiert und müssen im Regelfall nicht manuell erfasst werden. Die Entscheidung wird automatisiert durchgeführt, d.h. wenn noch nicht gezahlt wurde, heißt der Status: Vorläufig ausgeschlossen.</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04760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pPr defTabSz="1288175">
              <a:defRPr/>
            </a:pPr>
            <a:r>
              <a:rPr lang="de-DE" sz="1700" dirty="0"/>
              <a:t>Der Antrag eines Bewerbers-/in führt immer genau zu einer Entscheidung. Diese Entscheidung ist das führende Objekt in allen weiteren Prozessschritten und Abläufen. </a:t>
            </a:r>
          </a:p>
          <a:p>
            <a:pPr defTabSz="1288175">
              <a:defRPr/>
            </a:pPr>
            <a:r>
              <a:rPr lang="de-DE" sz="1700" dirty="0"/>
              <a:t>Die Anträge werden in der Antragsverwaltung angelegt bzw. können dort bearbeitet werden. Analog stehen die Entscheidungen in der Entscheidungsverwaltung zur Verfügung. Jeder Antrag besitzt eine eindeutige ID und ist mit seiner zugehörigen Entscheidung, die wiederum eine eindeutige Entscheidungs- ID besitzt, verknüpft. </a:t>
            </a:r>
          </a:p>
          <a:p>
            <a:r>
              <a:rPr lang="de-DE" dirty="0" smtClean="0"/>
              <a:t>Es wird unterschieden</a:t>
            </a:r>
            <a:r>
              <a:rPr lang="de-DE" baseline="0" dirty="0" smtClean="0"/>
              <a:t> zwischen dem Entscheidungskopf, der die Daten zur Bewerbung, zum Status und allgemeine Daten enthält, und den Entscheidungskomponenten, in denen der Bearbeiter Anpassungen vornehmen und Teilentscheidungen treffen kann.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340441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37983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dirty="0" smtClean="0"/>
              <a:t>Je Prozess kann der Einstieg gewählt werden. </a:t>
            </a:r>
          </a:p>
          <a:p>
            <a:endParaRPr lang="de-DE" dirty="0" smtClean="0"/>
          </a:p>
          <a:p>
            <a:r>
              <a:rPr lang="de-DE" dirty="0" smtClean="0"/>
              <a:t>Soll eine Entscheidung zeitverzögert bearbeitet werden, </a:t>
            </a:r>
            <a:r>
              <a:rPr lang="de-DE" baseline="0" dirty="0" smtClean="0"/>
              <a:t>sucht man über die Entscheidungssuche. </a:t>
            </a:r>
          </a:p>
          <a:p>
            <a:endParaRPr lang="de-DE" baseline="0" dirty="0" smtClean="0"/>
          </a:p>
          <a:p>
            <a:r>
              <a:rPr lang="de-DE" baseline="0" dirty="0" smtClean="0"/>
              <a:t>Wird der Antrag manuell eingegeben, springt man direkt vom Antrag in die Entscheidung.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63802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r>
              <a:rPr lang="de-DE" dirty="0" smtClean="0"/>
              <a:t>In der Entscheidungssuche kann nach diversen Parametern</a:t>
            </a:r>
            <a:r>
              <a:rPr lang="de-DE" baseline="0" dirty="0" smtClean="0"/>
              <a:t> gefiltert werden, um sich z. B. alle anzeigen zu lassen, deren Status noch „Zu prüfen“ ist.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877113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39738" y="1252538"/>
            <a:ext cx="6008687" cy="3381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191698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7513324" y="1035715"/>
            <a:ext cx="4677833"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1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12192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grpSp>
        <p:nvGrpSpPr>
          <p:cNvPr id="15" name="Türmchen"/>
          <p:cNvGrpSpPr>
            <a:grpSpLocks noChangeAspect="1"/>
          </p:cNvGrpSpPr>
          <p:nvPr userDrawn="1"/>
        </p:nvGrpSpPr>
        <p:grpSpPr bwMode="auto">
          <a:xfrm>
            <a:off x="7513324" y="1035715"/>
            <a:ext cx="4677833"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smtClean="0"/>
              <a:t>Neovias GmbH</a:t>
            </a:r>
            <a:endParaRPr lang="de-DE" dirty="0"/>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7679882" y="0"/>
            <a:ext cx="451211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7679882" y="0"/>
            <a:ext cx="451211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1"/>
            <a:ext cx="12192000" cy="5669999"/>
          </a:xfrm>
          <a:prstGeom prst="rect">
            <a:avLst/>
          </a:prstGeom>
        </p:spPr>
      </p:pic>
      <p:sp>
        <p:nvSpPr>
          <p:cNvPr id="2" name="Titel 1"/>
          <p:cNvSpPr>
            <a:spLocks noGrp="1"/>
          </p:cNvSpPr>
          <p:nvPr>
            <p:ph type="ctrTitle" hasCustomPrompt="1"/>
          </p:nvPr>
        </p:nvSpPr>
        <p:spPr>
          <a:xfrm>
            <a:off x="480000" y="1962075"/>
            <a:ext cx="5984500"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480000" y="3590925"/>
            <a:ext cx="2688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478367" y="2484439"/>
            <a:ext cx="4666575"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2544000" y="-468000"/>
            <a:ext cx="1536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301" userDrawn="1">
          <p15:clr>
            <a:srgbClr val="FBAE40"/>
          </p15:clr>
        </p15:guide>
        <p15:guide id="4" pos="7379"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478367" y="2322513"/>
            <a:ext cx="11233635"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8365" y="1350962"/>
            <a:ext cx="5376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478367" y="2827338"/>
            <a:ext cx="5376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4800001" y="388800"/>
            <a:ext cx="6913633"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6313153" y="1512000"/>
            <a:ext cx="540048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6313153" y="4680001"/>
            <a:ext cx="540068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2544000" y="-468000"/>
            <a:ext cx="16848912"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480001" y="1350963"/>
            <a:ext cx="11233633"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480001" y="2322513"/>
            <a:ext cx="11233633"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4800001" y="388800"/>
            <a:ext cx="6913633"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480000" y="6172447"/>
            <a:ext cx="6912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10752000" y="6172448"/>
            <a:ext cx="96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480000" y="304200"/>
            <a:ext cx="192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4" name="Linie"/>
          <p:cNvSpPr/>
          <p:nvPr userDrawn="1"/>
        </p:nvSpPr>
        <p:spPr>
          <a:xfrm>
            <a:off x="0" y="6030720"/>
            <a:ext cx="12192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884000" y="1962150"/>
            <a:ext cx="6408000" cy="1754882"/>
          </a:xfrm>
        </p:spPr>
        <p:txBody>
          <a:bodyPr/>
          <a:lstStyle/>
          <a:p>
            <a:r>
              <a:rPr lang="de-DE" dirty="0" smtClean="0"/>
              <a:t>Beraterschulung TP02 – Immatrikulation:</a:t>
            </a:r>
            <a:br>
              <a:rPr lang="de-DE" dirty="0" smtClean="0"/>
            </a:br>
            <a:r>
              <a:rPr lang="de-DE" dirty="0" smtClean="0"/>
              <a:t>Manuelle Bearbeitung -</a:t>
            </a:r>
            <a:br>
              <a:rPr lang="de-DE" dirty="0" smtClean="0"/>
            </a:br>
            <a:r>
              <a:rPr lang="de-DE" dirty="0" smtClean="0"/>
              <a:t>Entscheidung</a:t>
            </a:r>
            <a:endParaRPr lang="de-DE" dirty="0"/>
          </a:p>
        </p:txBody>
      </p:sp>
      <p:sp>
        <p:nvSpPr>
          <p:cNvPr id="9" name="Untertitel 8"/>
          <p:cNvSpPr>
            <a:spLocks noGrp="1"/>
          </p:cNvSpPr>
          <p:nvPr>
            <p:ph type="subTitle" idx="1"/>
          </p:nvPr>
        </p:nvSpPr>
        <p:spPr>
          <a:xfrm>
            <a:off x="1884000" y="3238500"/>
            <a:ext cx="6408000" cy="900000"/>
          </a:xfrm>
        </p:spPr>
        <p:txBody>
          <a:bodyPr/>
          <a:lstStyle/>
          <a:p>
            <a:r>
              <a:rPr lang="de-DE" dirty="0" smtClean="0"/>
              <a:t> </a:t>
            </a: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smtClean="0"/>
              <a:t>csneovias</a:t>
            </a:r>
            <a:r>
              <a:rPr lang="de-DE" dirty="0" smtClean="0"/>
              <a:t> </a:t>
            </a:r>
            <a:r>
              <a:rPr lang="de-DE" dirty="0" smtClean="0"/>
              <a:t>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508953" y="3106265"/>
            <a:ext cx="11420475" cy="2876550"/>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smtClean="0"/>
              <a:t>3.1 Entscheidungsdaten bearbeiten - Übersicht</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3727601" y="5711438"/>
            <a:ext cx="5597571" cy="1151653"/>
          </a:xfrm>
          <a:prstGeom prst="wedgeRoundRectCallout">
            <a:avLst>
              <a:gd name="adj1" fmla="val -12923"/>
              <a:gd name="adj2" fmla="val -6784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In der Entscheidungsübersicht kann nichts direkt geändert werden. Die Einträge werden durch Aktionen in der Bearbeitungsleiste oben angepasst. Mit Klick auf die „Erweiterte Sicht“ (rechts oben) werden Informationen zur Historie angezeigt.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pic>
        <p:nvPicPr>
          <p:cNvPr id="4" name="Grafik 3"/>
          <p:cNvPicPr>
            <a:picLocks noChangeAspect="1"/>
          </p:cNvPicPr>
          <p:nvPr/>
        </p:nvPicPr>
        <p:blipFill>
          <a:blip r:embed="rId4"/>
          <a:stretch>
            <a:fillRect/>
          </a:stretch>
        </p:blipFill>
        <p:spPr>
          <a:xfrm>
            <a:off x="480001" y="2158334"/>
            <a:ext cx="11420475" cy="823591"/>
          </a:xfrm>
          <a:prstGeom prst="rect">
            <a:avLst/>
          </a:prstGeom>
          <a:ln w="19050">
            <a:solidFill>
              <a:schemeClr val="bg2"/>
            </a:solidFill>
          </a:ln>
        </p:spPr>
      </p:pic>
      <p:sp>
        <p:nvSpPr>
          <p:cNvPr id="16" name="Rechteck 15"/>
          <p:cNvSpPr/>
          <p:nvPr/>
        </p:nvSpPr>
        <p:spPr>
          <a:xfrm>
            <a:off x="706475" y="3171557"/>
            <a:ext cx="2304256" cy="401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010731" y="2182754"/>
            <a:ext cx="2304256" cy="401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Abgerundete rechteckige Legende 17"/>
          <p:cNvSpPr/>
          <p:nvPr/>
        </p:nvSpPr>
        <p:spPr>
          <a:xfrm>
            <a:off x="4870934" y="3136774"/>
            <a:ext cx="5597571" cy="621862"/>
          </a:xfrm>
          <a:prstGeom prst="wedgeRoundRectCallout">
            <a:avLst>
              <a:gd name="adj1" fmla="val -42990"/>
              <a:gd name="adj2" fmla="val -14230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Alle Aktionen zur Entscheidung werden in dieser Anwendungsseite durchgeführt.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77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80001" y="2312952"/>
            <a:ext cx="11233633" cy="2723874"/>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smtClean="0"/>
              <a:t>3.2 Entscheidungsdaten bearbeiten – Beantragtes Studium</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3474429" y="5621061"/>
            <a:ext cx="5597571" cy="641584"/>
          </a:xfrm>
          <a:prstGeom prst="wedgeRoundRectCallout">
            <a:avLst>
              <a:gd name="adj1" fmla="val -16014"/>
              <a:gd name="adj2" fmla="val -16992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Der Bereich „Neuestes Studium“ wird erst befüllt, wenn eine Entscheidung getroffen wurde.</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623392" y="2263903"/>
            <a:ext cx="3312368" cy="544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623392" y="3784953"/>
            <a:ext cx="3312368" cy="544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2227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0000" y="1919078"/>
            <a:ext cx="10272000" cy="4110631"/>
          </a:xfrm>
          <a:prstGeom prst="rect">
            <a:avLst/>
          </a:prstGeom>
          <a:ln w="19050">
            <a:solidFill>
              <a:schemeClr val="accent1">
                <a:shade val="50000"/>
              </a:schemeClr>
            </a:solidFill>
          </a:ln>
        </p:spPr>
      </p:pic>
      <p:sp>
        <p:nvSpPr>
          <p:cNvPr id="9" name="Titel 8"/>
          <p:cNvSpPr>
            <a:spLocks noGrp="1"/>
          </p:cNvSpPr>
          <p:nvPr>
            <p:ph type="title"/>
          </p:nvPr>
        </p:nvSpPr>
        <p:spPr>
          <a:xfrm>
            <a:off x="467616" y="1316493"/>
            <a:ext cx="11233633" cy="575329"/>
          </a:xfrm>
          <a:ln>
            <a:noFill/>
          </a:ln>
        </p:spPr>
        <p:txBody>
          <a:bodyPr/>
          <a:lstStyle/>
          <a:p>
            <a:r>
              <a:rPr lang="de-DE" dirty="0" smtClean="0"/>
              <a:t>3.2 Entscheidungsdaten bearbeiten – Beantragtes Studium</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2817214" y="6005164"/>
            <a:ext cx="5597571" cy="641584"/>
          </a:xfrm>
          <a:prstGeom prst="wedgeRoundRectCallout">
            <a:avLst>
              <a:gd name="adj1" fmla="val -49568"/>
              <a:gd name="adj2" fmla="val -31436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Markierung des Studiengangs, Klick auf Details: Im Pop-Up können Einstellungen geändert werden.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467616" y="3249349"/>
            <a:ext cx="659832" cy="395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467616" y="4005063"/>
            <a:ext cx="3312368" cy="308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27128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11005" y="2649107"/>
            <a:ext cx="11391900" cy="1485900"/>
          </a:xfrm>
          <a:prstGeom prst="rect">
            <a:avLst/>
          </a:prstGeom>
          <a:ln w="19050">
            <a:solidFill>
              <a:schemeClr val="accent1">
                <a:shade val="50000"/>
              </a:schemeClr>
            </a:solidFill>
          </a:ln>
        </p:spPr>
      </p:pic>
      <p:sp>
        <p:nvSpPr>
          <p:cNvPr id="9" name="Titel 8"/>
          <p:cNvSpPr>
            <a:spLocks noGrp="1"/>
          </p:cNvSpPr>
          <p:nvPr>
            <p:ph type="title"/>
          </p:nvPr>
        </p:nvSpPr>
        <p:spPr>
          <a:xfrm>
            <a:off x="467616" y="1127873"/>
            <a:ext cx="11233633" cy="1083990"/>
          </a:xfrm>
          <a:ln>
            <a:noFill/>
          </a:ln>
        </p:spPr>
        <p:txBody>
          <a:bodyPr/>
          <a:lstStyle/>
          <a:p>
            <a:r>
              <a:rPr lang="de-DE" dirty="0" smtClean="0"/>
              <a:t>3.3 Entscheidungsdaten bearbeiten – </a:t>
            </a:r>
            <a:br>
              <a:rPr lang="de-DE" dirty="0" smtClean="0"/>
            </a:br>
            <a:r>
              <a:rPr lang="de-DE" dirty="0" smtClean="0"/>
              <a:t>Entscheidungskomponenten</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2423592" y="4813651"/>
            <a:ext cx="5597571" cy="896619"/>
          </a:xfrm>
          <a:prstGeom prst="wedgeRoundRectCallout">
            <a:avLst>
              <a:gd name="adj1" fmla="val -29259"/>
              <a:gd name="adj2" fmla="val -14103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Steht eine Entscheidungskomponente auf </a:t>
            </a:r>
            <a:r>
              <a:rPr lang="de-DE" sz="1400" dirty="0">
                <a:solidFill>
                  <a:schemeClr val="bg1">
                    <a:lumMod val="10000"/>
                  </a:schemeClr>
                </a:solidFill>
                <a:ea typeface="Calibri" panose="020F0502020204030204" pitchFamily="34" charset="0"/>
                <a:cs typeface="Times New Roman" panose="02020603050405020304" pitchFamily="18" charset="0"/>
              </a:rPr>
              <a:t>r</a:t>
            </a:r>
            <a:r>
              <a:rPr lang="de-DE" sz="1400" dirty="0" smtClean="0">
                <a:solidFill>
                  <a:schemeClr val="bg1">
                    <a:lumMod val="10000"/>
                  </a:schemeClr>
                </a:solidFill>
                <a:ea typeface="Calibri" panose="020F0502020204030204" pitchFamily="34" charset="0"/>
                <a:cs typeface="Times New Roman" panose="02020603050405020304" pitchFamily="18" charset="0"/>
              </a:rPr>
              <a:t>ot, kann die Entscheidung nicht freigegeben werden. Bei der automatischen Prüfung wird sie auf „vorläufig ausgeschlossen“ gesetzt.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911424" y="2674040"/>
            <a:ext cx="6768752" cy="395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66763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67616" y="2184109"/>
            <a:ext cx="11069678" cy="3683753"/>
          </a:xfrm>
          <a:prstGeom prst="rect">
            <a:avLst/>
          </a:prstGeom>
          <a:ln w="19050">
            <a:solidFill>
              <a:schemeClr val="accent1">
                <a:shade val="50000"/>
              </a:schemeClr>
            </a:solidFill>
          </a:ln>
        </p:spPr>
      </p:pic>
      <p:sp>
        <p:nvSpPr>
          <p:cNvPr id="9" name="Titel 8"/>
          <p:cNvSpPr>
            <a:spLocks noGrp="1"/>
          </p:cNvSpPr>
          <p:nvPr>
            <p:ph type="title"/>
          </p:nvPr>
        </p:nvSpPr>
        <p:spPr>
          <a:xfrm>
            <a:off x="467616" y="1127873"/>
            <a:ext cx="11233633" cy="1056236"/>
          </a:xfrm>
          <a:ln>
            <a:noFill/>
          </a:ln>
        </p:spPr>
        <p:txBody>
          <a:bodyPr/>
          <a:lstStyle/>
          <a:p>
            <a:r>
              <a:rPr lang="de-DE" dirty="0" smtClean="0"/>
              <a:t>3.3.1 Entscheidungsdaten bearbeiten – Entscheidungskomponente Gebühren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2659246" y="5867862"/>
            <a:ext cx="5597571" cy="896619"/>
          </a:xfrm>
          <a:prstGeom prst="wedgeRoundRectCallout">
            <a:avLst>
              <a:gd name="adj1" fmla="val -29259"/>
              <a:gd name="adj2" fmla="val -14103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In der Regel sind die Gebühren zum </a:t>
            </a:r>
            <a:r>
              <a:rPr lang="de-DE" sz="1400" dirty="0">
                <a:solidFill>
                  <a:schemeClr val="bg1">
                    <a:lumMod val="10000"/>
                  </a:schemeClr>
                </a:solidFill>
                <a:ea typeface="Calibri" panose="020F0502020204030204" pitchFamily="34" charset="0"/>
                <a:cs typeface="Times New Roman" panose="02020603050405020304" pitchFamily="18" charset="0"/>
              </a:rPr>
              <a:t>Z</a:t>
            </a:r>
            <a:r>
              <a:rPr lang="de-DE" sz="1400" dirty="0" smtClean="0">
                <a:solidFill>
                  <a:schemeClr val="bg1">
                    <a:lumMod val="10000"/>
                  </a:schemeClr>
                </a:solidFill>
                <a:ea typeface="Calibri" panose="020F0502020204030204" pitchFamily="34" charset="0"/>
                <a:cs typeface="Times New Roman" panose="02020603050405020304" pitchFamily="18" charset="0"/>
              </a:rPr>
              <a:t>eitpunkt der Entscheidung noch nicht gezahlt. Bei der automatischen Prüfung wird sie daher auf „Vorläufig ausgeschlossen“ gesetzt.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4367808" y="2219883"/>
            <a:ext cx="1440161" cy="395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373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522941" y="2173412"/>
            <a:ext cx="8638183" cy="3215205"/>
          </a:xfrm>
          <a:prstGeom prst="rect">
            <a:avLst/>
          </a:prstGeom>
          <a:ln w="19050">
            <a:solidFill>
              <a:schemeClr val="accent1">
                <a:lumMod val="75000"/>
              </a:schemeClr>
            </a:solidFill>
          </a:ln>
        </p:spPr>
      </p:pic>
      <p:sp>
        <p:nvSpPr>
          <p:cNvPr id="9" name="Titel 8"/>
          <p:cNvSpPr>
            <a:spLocks noGrp="1"/>
          </p:cNvSpPr>
          <p:nvPr>
            <p:ph type="title"/>
          </p:nvPr>
        </p:nvSpPr>
        <p:spPr>
          <a:xfrm>
            <a:off x="467616" y="834006"/>
            <a:ext cx="11233633" cy="575329"/>
          </a:xfrm>
          <a:ln>
            <a:noFill/>
          </a:ln>
        </p:spPr>
        <p:txBody>
          <a:bodyPr/>
          <a:lstStyle/>
          <a:p>
            <a:r>
              <a:rPr lang="de-DE" dirty="0" smtClean="0"/>
              <a:t>3.3.2 Entscheidungsdaten bearbeiten – Wechsel der Hörerart</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2043248" y="5538759"/>
            <a:ext cx="5597571" cy="1123631"/>
          </a:xfrm>
          <a:prstGeom prst="wedgeRoundRectCallout">
            <a:avLst>
              <a:gd name="adj1" fmla="val 38732"/>
              <a:gd name="adj2" fmla="val -9044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marL="342900" indent="-342900">
              <a:lnSpc>
                <a:spcPct val="107000"/>
              </a:lnSpc>
              <a:spcAft>
                <a:spcPts val="800"/>
              </a:spcAft>
              <a:buAutoNum type="arabicPeriod"/>
            </a:pPr>
            <a:r>
              <a:rPr lang="de-DE" sz="1400" dirty="0" smtClean="0">
                <a:solidFill>
                  <a:schemeClr val="bg1">
                    <a:lumMod val="10000"/>
                  </a:schemeClr>
                </a:solidFill>
                <a:ea typeface="Calibri" panose="020F0502020204030204" pitchFamily="34" charset="0"/>
                <a:cs typeface="Times New Roman" panose="02020603050405020304" pitchFamily="18" charset="0"/>
              </a:rPr>
              <a:t>Wechsel der Hörerart über „Details“.</a:t>
            </a:r>
          </a:p>
          <a:p>
            <a:pPr marL="342900" indent="-342900">
              <a:lnSpc>
                <a:spcPct val="107000"/>
              </a:lnSpc>
              <a:spcAft>
                <a:spcPts val="800"/>
              </a:spcAft>
              <a:buAutoNum type="arabicPeriod"/>
            </a:pPr>
            <a:r>
              <a:rPr lang="de-DE" sz="1400" dirty="0" smtClean="0">
                <a:solidFill>
                  <a:schemeClr val="bg1">
                    <a:lumMod val="10000"/>
                  </a:schemeClr>
                </a:solidFill>
                <a:ea typeface="Calibri" panose="020F0502020204030204" pitchFamily="34" charset="0"/>
                <a:cs typeface="Times New Roman" panose="02020603050405020304" pitchFamily="18" charset="0"/>
              </a:rPr>
              <a:t>Warnung beachten: Klick auf Gebührenneuberechnung</a:t>
            </a:r>
          </a:p>
          <a:p>
            <a:pPr marL="342900" indent="-342900">
              <a:lnSpc>
                <a:spcPct val="107000"/>
              </a:lnSpc>
              <a:spcAft>
                <a:spcPts val="800"/>
              </a:spcAft>
              <a:buAutoNum type="arabicPeriod"/>
            </a:pPr>
            <a:r>
              <a:rPr lang="de-DE" sz="1400" dirty="0" smtClean="0">
                <a:solidFill>
                  <a:schemeClr val="bg1">
                    <a:lumMod val="10000"/>
                  </a:schemeClr>
                </a:solidFill>
                <a:ea typeface="Calibri" panose="020F0502020204030204" pitchFamily="34" charset="0"/>
                <a:cs typeface="Times New Roman" panose="02020603050405020304" pitchFamily="18" charset="0"/>
              </a:rPr>
              <a:t>Pop-Up bestätigen mit OK</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4980412" y="2878188"/>
            <a:ext cx="2208040" cy="287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p:cNvPicPr>
            <a:picLocks noChangeAspect="1"/>
          </p:cNvPicPr>
          <p:nvPr/>
        </p:nvPicPr>
        <p:blipFill>
          <a:blip r:embed="rId4"/>
          <a:stretch>
            <a:fillRect/>
          </a:stretch>
        </p:blipFill>
        <p:spPr>
          <a:xfrm>
            <a:off x="7227359" y="1702122"/>
            <a:ext cx="4486275" cy="295275"/>
          </a:xfrm>
          <a:prstGeom prst="rect">
            <a:avLst/>
          </a:prstGeom>
          <a:ln w="19050">
            <a:solidFill>
              <a:schemeClr val="accent1">
                <a:shade val="50000"/>
              </a:schemeClr>
            </a:solidFill>
          </a:ln>
        </p:spPr>
      </p:pic>
      <p:pic>
        <p:nvPicPr>
          <p:cNvPr id="4" name="Grafik 3"/>
          <p:cNvPicPr>
            <a:picLocks noChangeAspect="1"/>
          </p:cNvPicPr>
          <p:nvPr/>
        </p:nvPicPr>
        <p:blipFill>
          <a:blip r:embed="rId5"/>
          <a:stretch>
            <a:fillRect/>
          </a:stretch>
        </p:blipFill>
        <p:spPr>
          <a:xfrm>
            <a:off x="9448496" y="2137560"/>
            <a:ext cx="2352675" cy="381000"/>
          </a:xfrm>
          <a:prstGeom prst="rect">
            <a:avLst/>
          </a:prstGeom>
          <a:ln w="19050">
            <a:solidFill>
              <a:schemeClr val="accent1">
                <a:lumMod val="75000"/>
              </a:schemeClr>
            </a:solidFill>
          </a:ln>
        </p:spPr>
      </p:pic>
      <p:pic>
        <p:nvPicPr>
          <p:cNvPr id="6" name="Grafik 5"/>
          <p:cNvPicPr>
            <a:picLocks noChangeAspect="1"/>
          </p:cNvPicPr>
          <p:nvPr/>
        </p:nvPicPr>
        <p:blipFill>
          <a:blip r:embed="rId6"/>
          <a:stretch>
            <a:fillRect/>
          </a:stretch>
        </p:blipFill>
        <p:spPr>
          <a:xfrm>
            <a:off x="8760296" y="4400844"/>
            <a:ext cx="3324225" cy="2152650"/>
          </a:xfrm>
          <a:prstGeom prst="rect">
            <a:avLst/>
          </a:prstGeom>
          <a:ln w="19050">
            <a:solidFill>
              <a:schemeClr val="accent1">
                <a:lumMod val="75000"/>
              </a:schemeClr>
            </a:solidFill>
          </a:ln>
        </p:spPr>
      </p:pic>
      <p:sp>
        <p:nvSpPr>
          <p:cNvPr id="18" name="Rechteck 17"/>
          <p:cNvSpPr/>
          <p:nvPr/>
        </p:nvSpPr>
        <p:spPr>
          <a:xfrm>
            <a:off x="585272" y="2538483"/>
            <a:ext cx="527955" cy="287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gelmäßiges Fünfeck 6"/>
          <p:cNvSpPr/>
          <p:nvPr/>
        </p:nvSpPr>
        <p:spPr>
          <a:xfrm>
            <a:off x="1202126" y="2436880"/>
            <a:ext cx="432049" cy="389267"/>
          </a:xfrm>
          <a:prstGeom prst="pent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1</a:t>
            </a:r>
            <a:endParaRPr lang="de-DE" dirty="0"/>
          </a:p>
        </p:txBody>
      </p:sp>
      <p:sp>
        <p:nvSpPr>
          <p:cNvPr id="20" name="Regelmäßiges Fünfeck 19"/>
          <p:cNvSpPr/>
          <p:nvPr/>
        </p:nvSpPr>
        <p:spPr>
          <a:xfrm>
            <a:off x="7375590" y="2719779"/>
            <a:ext cx="432049" cy="389267"/>
          </a:xfrm>
          <a:prstGeom prst="pent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1</a:t>
            </a:r>
            <a:endParaRPr lang="de-DE" dirty="0"/>
          </a:p>
        </p:txBody>
      </p:sp>
      <p:sp>
        <p:nvSpPr>
          <p:cNvPr id="21" name="Regelmäßiges Fünfeck 20"/>
          <p:cNvSpPr/>
          <p:nvPr/>
        </p:nvSpPr>
        <p:spPr>
          <a:xfrm>
            <a:off x="11485224" y="2349106"/>
            <a:ext cx="432049" cy="389267"/>
          </a:xfrm>
          <a:prstGeom prst="pent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22" name="Regelmäßiges Fünfeck 21"/>
          <p:cNvSpPr/>
          <p:nvPr/>
        </p:nvSpPr>
        <p:spPr>
          <a:xfrm>
            <a:off x="10698963" y="5490394"/>
            <a:ext cx="432049" cy="389267"/>
          </a:xfrm>
          <a:prstGeom prst="pent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3</a:t>
            </a:r>
          </a:p>
          <a:p>
            <a:pPr algn="ctr"/>
            <a:endParaRPr lang="de-DE" dirty="0"/>
          </a:p>
        </p:txBody>
      </p:sp>
    </p:spTree>
    <p:extLst>
      <p:ext uri="{BB962C8B-B14F-4D97-AF65-F5344CB8AC3E}">
        <p14:creationId xmlns:p14="http://schemas.microsoft.com/office/powerpoint/2010/main" val="2988079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811072" y="1867032"/>
            <a:ext cx="7200800" cy="4485415"/>
          </a:xfrm>
          <a:prstGeom prst="rect">
            <a:avLst/>
          </a:prstGeom>
          <a:ln w="19050">
            <a:solidFill>
              <a:srgbClr val="31B0DA"/>
            </a:solidFill>
          </a:ln>
        </p:spPr>
      </p:pic>
      <p:sp>
        <p:nvSpPr>
          <p:cNvPr id="9" name="Titel 8"/>
          <p:cNvSpPr>
            <a:spLocks noGrp="1"/>
          </p:cNvSpPr>
          <p:nvPr>
            <p:ph type="title"/>
          </p:nvPr>
        </p:nvSpPr>
        <p:spPr>
          <a:xfrm>
            <a:off x="467616" y="751705"/>
            <a:ext cx="11233633" cy="1009887"/>
          </a:xfrm>
          <a:ln>
            <a:noFill/>
          </a:ln>
        </p:spPr>
        <p:txBody>
          <a:bodyPr/>
          <a:lstStyle/>
          <a:p>
            <a:r>
              <a:rPr lang="de-DE" dirty="0" smtClean="0"/>
              <a:t>3.3.2 Entscheidungsdaten bearbeiten </a:t>
            </a:r>
            <a:r>
              <a:rPr lang="de-DE" dirty="0"/>
              <a:t>– Gebührenneuberechnung</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9120336" y="3934652"/>
            <a:ext cx="2861267" cy="1131931"/>
          </a:xfrm>
          <a:prstGeom prst="wedgeRoundRectCallout">
            <a:avLst>
              <a:gd name="adj1" fmla="val -81514"/>
              <a:gd name="adj2" fmla="val -16859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Die neue Forderung hat eine rote Ampel, die alten wurden mit der Deltaberechnung ausgeglichen und sind daher grün. </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1816428" y="2491817"/>
            <a:ext cx="6121583" cy="4855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340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900828" y="1924060"/>
            <a:ext cx="8030594" cy="4508284"/>
          </a:xfrm>
          <a:prstGeom prst="rect">
            <a:avLst/>
          </a:prstGeom>
          <a:ln w="19050">
            <a:solidFill>
              <a:srgbClr val="31B0DA"/>
            </a:solidFill>
          </a:ln>
        </p:spPr>
      </p:pic>
      <p:sp>
        <p:nvSpPr>
          <p:cNvPr id="9" name="Titel 8"/>
          <p:cNvSpPr>
            <a:spLocks noGrp="1"/>
          </p:cNvSpPr>
          <p:nvPr>
            <p:ph type="title"/>
          </p:nvPr>
        </p:nvSpPr>
        <p:spPr>
          <a:xfrm>
            <a:off x="467616" y="862779"/>
            <a:ext cx="11233633" cy="961177"/>
          </a:xfrm>
          <a:ln>
            <a:noFill/>
          </a:ln>
        </p:spPr>
        <p:txBody>
          <a:bodyPr/>
          <a:lstStyle/>
          <a:p>
            <a:r>
              <a:rPr lang="de-DE" dirty="0" smtClean="0"/>
              <a:t>3.3.3 Entscheidungsdaten bearbeiten </a:t>
            </a:r>
            <a:r>
              <a:rPr lang="de-DE" dirty="0"/>
              <a:t>– </a:t>
            </a:r>
            <a:r>
              <a:rPr lang="de-DE" dirty="0" smtClean="0"/>
              <a:t>Fehler Gebührenberechnung</a:t>
            </a:r>
            <a:r>
              <a:rPr lang="de-DE" dirty="0"/>
              <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9120336" y="4937853"/>
            <a:ext cx="2861267" cy="1151653"/>
          </a:xfrm>
          <a:prstGeom prst="wedgeRoundRectCallout">
            <a:avLst>
              <a:gd name="adj1" fmla="val -61649"/>
              <a:gd name="adj2" fmla="val -12567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Sollte die Gebührenberechnung fehlerhaft gewesen sein, werden diese Hinweise in der Entscheidung angezeigt.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6395854" y="3571630"/>
            <a:ext cx="3744656" cy="353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707806" y="6058468"/>
            <a:ext cx="1172170" cy="353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4"/>
          <a:stretch>
            <a:fillRect/>
          </a:stretch>
        </p:blipFill>
        <p:spPr>
          <a:xfrm>
            <a:off x="2678798" y="2686173"/>
            <a:ext cx="3333750" cy="2124075"/>
          </a:xfrm>
          <a:prstGeom prst="rect">
            <a:avLst/>
          </a:prstGeom>
          <a:ln w="19050">
            <a:solidFill>
              <a:srgbClr val="31B0DA"/>
            </a:solidFill>
          </a:ln>
        </p:spPr>
      </p:pic>
    </p:spTree>
    <p:extLst>
      <p:ext uri="{BB962C8B-B14F-4D97-AF65-F5344CB8AC3E}">
        <p14:creationId xmlns:p14="http://schemas.microsoft.com/office/powerpoint/2010/main" val="1018247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59046" y="1905424"/>
            <a:ext cx="11112122" cy="3732031"/>
          </a:xfrm>
          <a:prstGeom prst="rect">
            <a:avLst/>
          </a:prstGeom>
          <a:ln w="19050">
            <a:solidFill>
              <a:srgbClr val="31B0DA"/>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3.4 Entscheidungsdaten bearbeiten </a:t>
            </a:r>
            <a:r>
              <a:rPr lang="de-DE" dirty="0"/>
              <a:t>– </a:t>
            </a:r>
            <a:r>
              <a:rPr lang="de-DE" dirty="0" smtClean="0"/>
              <a:t>Antragsdaten</a:t>
            </a:r>
            <a:r>
              <a:rPr lang="de-DE" dirty="0"/>
              <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8874682" y="3643922"/>
            <a:ext cx="2861267" cy="1520194"/>
          </a:xfrm>
          <a:prstGeom prst="wedgeRoundRectCallout">
            <a:avLst>
              <a:gd name="adj1" fmla="val -22781"/>
              <a:gd name="adj2" fmla="val -1525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Muss noch etwas im Antrag nachgetragen werden? </a:t>
            </a:r>
          </a:p>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Einfach auf „Antragsdaten bearbeiten“ im unteren Seitendrittel klicken.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9192344" y="1976666"/>
            <a:ext cx="2378824" cy="3198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53273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7161" y="1796221"/>
            <a:ext cx="10277475" cy="2952750"/>
          </a:xfrm>
          <a:prstGeom prst="rect">
            <a:avLst/>
          </a:prstGeom>
          <a:ln w="19050">
            <a:solidFill>
              <a:schemeClr val="accent1"/>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5.1 Prüfergebnis setzen – Automatisch prüfen</a:t>
            </a:r>
            <a:r>
              <a:rPr lang="de-DE" dirty="0"/>
              <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8221648" y="4656123"/>
            <a:ext cx="2861267" cy="1406688"/>
          </a:xfrm>
          <a:prstGeom prst="wedgeRoundRectCallout">
            <a:avLst>
              <a:gd name="adj1" fmla="val -157091"/>
              <a:gd name="adj2" fmla="val -8519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Beim automatischen Prüfen muss nur einmal geklickt werden. Die Entscheidung ist dann geprüft, mit einem Status versehen und gesichert.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3503712" y="2296549"/>
            <a:ext cx="1728192"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81578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1" y="1844824"/>
            <a:ext cx="7956416" cy="4247317"/>
          </a:xfrm>
          <a:prstGeom prst="rect">
            <a:avLst/>
          </a:prstGeom>
          <a:noFill/>
        </p:spPr>
        <p:txBody>
          <a:bodyPr wrap="square" rtlCol="0">
            <a:spAutoFit/>
          </a:bodyPr>
          <a:lstStyle/>
          <a:p>
            <a:pPr marL="342900" indent="-342900">
              <a:lnSpc>
                <a:spcPct val="150000"/>
              </a:lnSpc>
              <a:buFontTx/>
              <a:buAutoNum type="arabicPeriod"/>
            </a:pPr>
            <a:r>
              <a:rPr lang="de-DE" dirty="0"/>
              <a:t>Einstieg: </a:t>
            </a:r>
            <a:r>
              <a:rPr lang="de-DE" dirty="0" smtClean="0"/>
              <a:t>Bearbeitung der Entscheidung </a:t>
            </a:r>
          </a:p>
          <a:p>
            <a:pPr marL="342900" indent="-342900">
              <a:lnSpc>
                <a:spcPct val="150000"/>
              </a:lnSpc>
              <a:buFontTx/>
              <a:buAutoNum type="arabicPeriod"/>
            </a:pPr>
            <a:r>
              <a:rPr lang="de-DE" dirty="0" smtClean="0"/>
              <a:t>Entscheidungssuche</a:t>
            </a:r>
            <a:endParaRPr lang="de-DE" dirty="0"/>
          </a:p>
          <a:p>
            <a:pPr marL="342900" indent="-342900">
              <a:lnSpc>
                <a:spcPct val="150000"/>
              </a:lnSpc>
              <a:buAutoNum type="arabicPeriod"/>
            </a:pPr>
            <a:r>
              <a:rPr lang="de-DE" dirty="0" smtClean="0"/>
              <a:t>Entscheidungsdaten bearbeiten</a:t>
            </a:r>
          </a:p>
          <a:p>
            <a:pPr marL="800089" lvl="1" indent="-342900">
              <a:lnSpc>
                <a:spcPct val="150000"/>
              </a:lnSpc>
              <a:buAutoNum type="arabicPeriod"/>
            </a:pPr>
            <a:r>
              <a:rPr lang="de-DE" dirty="0" smtClean="0"/>
              <a:t>Entscheidungsübersicht</a:t>
            </a:r>
          </a:p>
          <a:p>
            <a:pPr marL="800089" lvl="1" indent="-342900">
              <a:lnSpc>
                <a:spcPct val="150000"/>
              </a:lnSpc>
              <a:buAutoNum type="arabicPeriod"/>
            </a:pPr>
            <a:r>
              <a:rPr lang="de-DE" dirty="0" smtClean="0"/>
              <a:t>Beantragtes Studium</a:t>
            </a:r>
          </a:p>
          <a:p>
            <a:pPr marL="800089" lvl="1" indent="-342900">
              <a:lnSpc>
                <a:spcPct val="150000"/>
              </a:lnSpc>
              <a:buAutoNum type="arabicPeriod"/>
            </a:pPr>
            <a:r>
              <a:rPr lang="de-DE" dirty="0" smtClean="0"/>
              <a:t>Entscheidungskomponenten</a:t>
            </a:r>
          </a:p>
          <a:p>
            <a:pPr marL="1257277" lvl="2" indent="-342900">
              <a:lnSpc>
                <a:spcPct val="150000"/>
              </a:lnSpc>
              <a:buAutoNum type="arabicPeriod"/>
            </a:pPr>
            <a:r>
              <a:rPr lang="de-DE" dirty="0" smtClean="0"/>
              <a:t>Gebühren</a:t>
            </a:r>
          </a:p>
          <a:p>
            <a:pPr marL="1257277" lvl="2" indent="-342900">
              <a:lnSpc>
                <a:spcPct val="150000"/>
              </a:lnSpc>
              <a:buAutoNum type="arabicPeriod"/>
            </a:pPr>
            <a:r>
              <a:rPr lang="de-DE" dirty="0" smtClean="0"/>
              <a:t>Wechsel der Hörerart – Gebührenneuberechnung</a:t>
            </a:r>
          </a:p>
          <a:p>
            <a:pPr marL="1257277" lvl="2" indent="-342900">
              <a:lnSpc>
                <a:spcPct val="150000"/>
              </a:lnSpc>
              <a:buAutoNum type="arabicPeriod"/>
            </a:pPr>
            <a:r>
              <a:rPr lang="de-DE" dirty="0" smtClean="0"/>
              <a:t>Fehler Gebührenberechnung</a:t>
            </a:r>
          </a:p>
          <a:p>
            <a:pPr marL="1257277" lvl="2" indent="-342900">
              <a:lnSpc>
                <a:spcPct val="150000"/>
              </a:lnSpc>
              <a:buAutoNum type="arabicPeriod"/>
              <a:tabLst>
                <a:tab pos="3138488" algn="l"/>
              </a:tabLst>
            </a:pPr>
            <a:r>
              <a:rPr lang="de-DE" dirty="0" smtClean="0"/>
              <a:t>Antragsdaten bearbeiten</a:t>
            </a:r>
          </a:p>
        </p:txBody>
      </p:sp>
    </p:spTree>
    <p:extLst>
      <p:ext uri="{BB962C8B-B14F-4D97-AF65-F5344CB8AC3E}">
        <p14:creationId xmlns:p14="http://schemas.microsoft.com/office/powerpoint/2010/main" val="2745779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b="1"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dirty="0" smtClean="0"/>
              <a:t>7. Sonderfall Aufhebung</a:t>
            </a:r>
          </a:p>
          <a:p>
            <a:pPr>
              <a:lnSpc>
                <a:spcPct val="150000"/>
              </a:lnSpc>
            </a:pPr>
            <a:r>
              <a:rPr lang="de-DE" dirty="0"/>
              <a:t>8</a:t>
            </a:r>
            <a:r>
              <a:rPr lang="de-DE" dirty="0" smtClean="0"/>
              <a:t>. Folgeaktionen</a:t>
            </a:r>
            <a:endParaRPr lang="de-DE"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510161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67616" y="1898053"/>
            <a:ext cx="10191750" cy="2886075"/>
          </a:xfrm>
          <a:prstGeom prst="rect">
            <a:avLst/>
          </a:prstGeom>
          <a:ln w="19050">
            <a:solidFill>
              <a:schemeClr val="accent1"/>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5.2 Prüfergebnis setzen - Gültig</a:t>
            </a:r>
            <a:r>
              <a:rPr lang="de-DE" dirty="0"/>
              <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3431704" y="2378027"/>
            <a:ext cx="1728192"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p:cNvPicPr>
            <a:picLocks noChangeAspect="1"/>
          </p:cNvPicPr>
          <p:nvPr/>
        </p:nvPicPr>
        <p:blipFill>
          <a:blip r:embed="rId4"/>
          <a:stretch>
            <a:fillRect/>
          </a:stretch>
        </p:blipFill>
        <p:spPr>
          <a:xfrm>
            <a:off x="6971953" y="2938065"/>
            <a:ext cx="3324225" cy="2200275"/>
          </a:xfrm>
          <a:prstGeom prst="rect">
            <a:avLst/>
          </a:prstGeom>
        </p:spPr>
      </p:pic>
      <p:sp>
        <p:nvSpPr>
          <p:cNvPr id="17" name="Abgerundete rechteckige Legende 16"/>
          <p:cNvSpPr/>
          <p:nvPr/>
        </p:nvSpPr>
        <p:spPr>
          <a:xfrm>
            <a:off x="7418083" y="5512120"/>
            <a:ext cx="2861267" cy="1151653"/>
          </a:xfrm>
          <a:prstGeom prst="wedgeRoundRectCallout">
            <a:avLst>
              <a:gd name="adj1" fmla="val -106563"/>
              <a:gd name="adj2" fmla="val -24565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Setzt man die Entscheidung auf gültig, taucht eine Warnung auf, sofern es noch offene Gebühren gibt.</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2182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67616" y="1567743"/>
            <a:ext cx="10229850" cy="2886075"/>
          </a:xfrm>
          <a:prstGeom prst="rect">
            <a:avLst/>
          </a:prstGeom>
          <a:ln w="19050">
            <a:solidFill>
              <a:schemeClr val="accent1"/>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5.3 Prüfergebnis </a:t>
            </a:r>
            <a:r>
              <a:rPr lang="de-DE" dirty="0"/>
              <a:t>setzen </a:t>
            </a:r>
            <a:r>
              <a:rPr lang="de-DE" dirty="0" smtClean="0"/>
              <a:t>– Vorläufig ausgeschlossen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3447801" y="2006859"/>
            <a:ext cx="1728192"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4"/>
          <a:stretch>
            <a:fillRect/>
          </a:stretch>
        </p:blipFill>
        <p:spPr>
          <a:xfrm>
            <a:off x="5582541" y="2407851"/>
            <a:ext cx="7277100" cy="3638550"/>
          </a:xfrm>
          <a:prstGeom prst="rect">
            <a:avLst/>
          </a:prstGeom>
          <a:ln w="19050">
            <a:solidFill>
              <a:schemeClr val="accent1"/>
            </a:solidFill>
          </a:ln>
        </p:spPr>
      </p:pic>
      <p:sp>
        <p:nvSpPr>
          <p:cNvPr id="17" name="Abgerundete rechteckige Legende 16"/>
          <p:cNvSpPr/>
          <p:nvPr/>
        </p:nvSpPr>
        <p:spPr>
          <a:xfrm>
            <a:off x="3447801" y="5658641"/>
            <a:ext cx="2861267" cy="896619"/>
          </a:xfrm>
          <a:prstGeom prst="wedgeRoundRectCallout">
            <a:avLst>
              <a:gd name="adj1" fmla="val 115415"/>
              <a:gd name="adj2" fmla="val -25209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Der Status „Vorläufig ausgeschlossen“ erfordert einen Vorgangsgrund.</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8057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503100" y="1685219"/>
            <a:ext cx="10248900" cy="2895600"/>
          </a:xfrm>
          <a:prstGeom prst="rect">
            <a:avLst/>
          </a:prstGeom>
          <a:ln w="19050">
            <a:solidFill>
              <a:schemeClr val="accent1"/>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5.4 </a:t>
            </a:r>
            <a:r>
              <a:rPr lang="de-DE" dirty="0"/>
              <a:t>Prüfergebnis setzen </a:t>
            </a:r>
            <a:r>
              <a:rPr lang="de-DE" dirty="0" smtClean="0"/>
              <a:t>– Ausgeschlossen</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3503712" y="2111159"/>
            <a:ext cx="1728192"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4824568" y="5006759"/>
            <a:ext cx="2861267" cy="621862"/>
          </a:xfrm>
          <a:prstGeom prst="wedgeRoundRectCallout">
            <a:avLst>
              <a:gd name="adj1" fmla="val 144350"/>
              <a:gd name="adj2" fmla="val -38164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Der Ausschluss kann rückgängig gemacht werden.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pic>
        <p:nvPicPr>
          <p:cNvPr id="4" name="Grafik 3"/>
          <p:cNvPicPr>
            <a:picLocks noChangeAspect="1"/>
          </p:cNvPicPr>
          <p:nvPr/>
        </p:nvPicPr>
        <p:blipFill>
          <a:blip r:embed="rId4"/>
          <a:stretch>
            <a:fillRect/>
          </a:stretch>
        </p:blipFill>
        <p:spPr>
          <a:xfrm>
            <a:off x="9197857" y="2111159"/>
            <a:ext cx="1914525" cy="762000"/>
          </a:xfrm>
          <a:prstGeom prst="rect">
            <a:avLst/>
          </a:prstGeom>
          <a:ln w="19050">
            <a:solidFill>
              <a:schemeClr val="accent1"/>
            </a:solidFill>
          </a:ln>
        </p:spPr>
      </p:pic>
      <p:sp>
        <p:nvSpPr>
          <p:cNvPr id="16" name="Rechteck 15"/>
          <p:cNvSpPr/>
          <p:nvPr/>
        </p:nvSpPr>
        <p:spPr>
          <a:xfrm>
            <a:off x="6432316" y="2171843"/>
            <a:ext cx="1209515" cy="351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467616" y="2194748"/>
            <a:ext cx="1209515" cy="351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2179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b="1" dirty="0" smtClean="0"/>
              <a:t>6. Sperren</a:t>
            </a:r>
          </a:p>
          <a:p>
            <a:pPr>
              <a:lnSpc>
                <a:spcPct val="150000"/>
              </a:lnSpc>
            </a:pPr>
            <a:r>
              <a:rPr lang="de-DE" dirty="0" smtClean="0"/>
              <a:t>7. Sonderfall Aufhebung</a:t>
            </a:r>
          </a:p>
          <a:p>
            <a:pPr>
              <a:lnSpc>
                <a:spcPct val="150000"/>
              </a:lnSpc>
            </a:pPr>
            <a:r>
              <a:rPr lang="de-DE" dirty="0"/>
              <a:t>8</a:t>
            </a:r>
            <a:r>
              <a:rPr lang="de-DE" dirty="0" smtClean="0"/>
              <a:t>. Folgeaktionen</a:t>
            </a:r>
            <a:endParaRPr lang="de-DE"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3016124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599332" y="2179803"/>
            <a:ext cx="10220325" cy="3257550"/>
          </a:xfrm>
          <a:prstGeom prst="rect">
            <a:avLst/>
          </a:prstGeom>
          <a:ln w="19050">
            <a:solidFill>
              <a:schemeClr val="accent1"/>
            </a:solidFill>
          </a:ln>
        </p:spPr>
      </p:pic>
      <p:sp>
        <p:nvSpPr>
          <p:cNvPr id="9" name="Titel 8"/>
          <p:cNvSpPr>
            <a:spLocks noGrp="1"/>
          </p:cNvSpPr>
          <p:nvPr>
            <p:ph type="title"/>
          </p:nvPr>
        </p:nvSpPr>
        <p:spPr>
          <a:xfrm>
            <a:off x="467616" y="862780"/>
            <a:ext cx="11233633" cy="585622"/>
          </a:xfrm>
          <a:ln>
            <a:solidFill>
              <a:schemeClr val="accent1"/>
            </a:solidFill>
          </a:ln>
        </p:spPr>
        <p:txBody>
          <a:bodyPr/>
          <a:lstStyle/>
          <a:p>
            <a:r>
              <a:rPr lang="de-DE" dirty="0"/>
              <a:t>6</a:t>
            </a:r>
            <a:r>
              <a:rPr lang="de-DE" dirty="0" smtClean="0"/>
              <a:t>. Sperren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1919536" y="2874630"/>
            <a:ext cx="5760640"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9192344" y="1768763"/>
            <a:ext cx="2861267" cy="641584"/>
          </a:xfrm>
          <a:prstGeom prst="wedgeRoundRectCallout">
            <a:avLst>
              <a:gd name="adj1" fmla="val -71150"/>
              <a:gd name="adj2" fmla="val 27401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Im rechten unteren Seitenbereich kann die Sperre angelegt werden.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6" name="Rechteck 15"/>
          <p:cNvSpPr/>
          <p:nvPr/>
        </p:nvSpPr>
        <p:spPr>
          <a:xfrm>
            <a:off x="7896201" y="4077072"/>
            <a:ext cx="43204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p:cNvPicPr>
            <a:picLocks noChangeAspect="1"/>
          </p:cNvPicPr>
          <p:nvPr/>
        </p:nvPicPr>
        <p:blipFill>
          <a:blip r:embed="rId4"/>
          <a:stretch>
            <a:fillRect/>
          </a:stretch>
        </p:blipFill>
        <p:spPr>
          <a:xfrm>
            <a:off x="1377355" y="4008062"/>
            <a:ext cx="6438900" cy="2190750"/>
          </a:xfrm>
          <a:prstGeom prst="rect">
            <a:avLst/>
          </a:prstGeom>
          <a:ln w="19050">
            <a:solidFill>
              <a:schemeClr val="accent1"/>
            </a:solidFill>
          </a:ln>
        </p:spPr>
      </p:pic>
    </p:spTree>
    <p:extLst>
      <p:ext uri="{BB962C8B-B14F-4D97-AF65-F5344CB8AC3E}">
        <p14:creationId xmlns:p14="http://schemas.microsoft.com/office/powerpoint/2010/main" val="1388486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b="1" dirty="0" smtClean="0"/>
              <a:t>7. Sonderfall Aufhebung vor Zahlung</a:t>
            </a:r>
          </a:p>
          <a:p>
            <a:pPr>
              <a:lnSpc>
                <a:spcPct val="150000"/>
              </a:lnSpc>
            </a:pPr>
            <a:r>
              <a:rPr lang="de-DE" dirty="0"/>
              <a:t>8</a:t>
            </a:r>
            <a:r>
              <a:rPr lang="de-DE" dirty="0" smtClean="0"/>
              <a:t>. Folgeaktionen</a:t>
            </a:r>
            <a:endParaRPr lang="de-DE"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3698121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335360" y="2671762"/>
            <a:ext cx="10668000" cy="1514475"/>
          </a:xfrm>
          <a:prstGeom prst="rect">
            <a:avLst/>
          </a:prstGeom>
          <a:ln w="19050">
            <a:solidFill>
              <a:schemeClr val="accent1">
                <a:lumMod val="75000"/>
              </a:schemeClr>
            </a:solidFill>
          </a:ln>
        </p:spPr>
      </p:pic>
      <p:sp>
        <p:nvSpPr>
          <p:cNvPr id="9" name="Titel 8"/>
          <p:cNvSpPr>
            <a:spLocks noGrp="1"/>
          </p:cNvSpPr>
          <p:nvPr>
            <p:ph type="title"/>
          </p:nvPr>
        </p:nvSpPr>
        <p:spPr>
          <a:xfrm>
            <a:off x="467616" y="862780"/>
            <a:ext cx="11233633" cy="585622"/>
          </a:xfrm>
          <a:ln>
            <a:noFill/>
          </a:ln>
        </p:spPr>
        <p:txBody>
          <a:bodyPr/>
          <a:lstStyle/>
          <a:p>
            <a:r>
              <a:rPr lang="de-DE" dirty="0" smtClean="0"/>
              <a:t>7. Sonderfall der Aufhebung vor Zahlung</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9174560" y="3773866"/>
            <a:ext cx="1828800"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6744072" y="4627360"/>
            <a:ext cx="2861267" cy="1916756"/>
          </a:xfrm>
          <a:prstGeom prst="wedgeRoundRectCallout">
            <a:avLst>
              <a:gd name="adj1" fmla="val 46317"/>
              <a:gd name="adj2" fmla="val -756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Bittet ein zukünftiger Studierender um Aufhebung seiner Einschreibung, hat aber noch nicht gezahlt, kann die Entscheidung zurückgezogen werden. Sichern nicht vergessen!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18" name="Rechteck 17"/>
          <p:cNvSpPr/>
          <p:nvPr/>
        </p:nvSpPr>
        <p:spPr>
          <a:xfrm>
            <a:off x="327441" y="3118101"/>
            <a:ext cx="1088039"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51200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dirty="0" smtClean="0"/>
              <a:t>7. Sonderfall Aufhebung</a:t>
            </a:r>
          </a:p>
          <a:p>
            <a:pPr>
              <a:lnSpc>
                <a:spcPct val="150000"/>
              </a:lnSpc>
            </a:pPr>
            <a:r>
              <a:rPr lang="de-DE" b="1" dirty="0"/>
              <a:t>8</a:t>
            </a:r>
            <a:r>
              <a:rPr lang="de-DE" b="1" dirty="0" smtClean="0"/>
              <a:t>. Folgeaktionen</a:t>
            </a:r>
            <a:endParaRPr lang="de-DE" b="1"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1855476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67616" y="1880882"/>
            <a:ext cx="10477500" cy="1847850"/>
          </a:xfrm>
          <a:prstGeom prst="rect">
            <a:avLst/>
          </a:prstGeom>
          <a:ln w="19050">
            <a:solidFill>
              <a:schemeClr val="accent1">
                <a:shade val="50000"/>
              </a:schemeClr>
            </a:solidFill>
          </a:ln>
        </p:spPr>
      </p:pic>
      <p:sp>
        <p:nvSpPr>
          <p:cNvPr id="9" name="Titel 8"/>
          <p:cNvSpPr>
            <a:spLocks noGrp="1"/>
          </p:cNvSpPr>
          <p:nvPr>
            <p:ph type="title"/>
          </p:nvPr>
        </p:nvSpPr>
        <p:spPr>
          <a:xfrm>
            <a:off x="467616" y="862780"/>
            <a:ext cx="11233633" cy="585622"/>
          </a:xfrm>
          <a:ln>
            <a:noFill/>
          </a:ln>
        </p:spPr>
        <p:txBody>
          <a:bodyPr/>
          <a:lstStyle/>
          <a:p>
            <a:r>
              <a:rPr lang="de-DE" dirty="0"/>
              <a:t>8</a:t>
            </a:r>
            <a:r>
              <a:rPr lang="de-DE" dirty="0" smtClean="0"/>
              <a:t>. Folgeaktionen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Rechteck 10"/>
          <p:cNvSpPr/>
          <p:nvPr/>
        </p:nvSpPr>
        <p:spPr>
          <a:xfrm>
            <a:off x="4879574" y="1921923"/>
            <a:ext cx="1728192" cy="41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6607766" y="3769773"/>
            <a:ext cx="2861267" cy="1916756"/>
          </a:xfrm>
          <a:prstGeom prst="wedgeRoundRectCallout">
            <a:avLst>
              <a:gd name="adj1" fmla="val -199846"/>
              <a:gd name="adj2" fmla="val -6948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Ist die Entscheidung schließlich freigegeben, wird die Korrespondenz zum Semester erzeugt. Sie kann per Doppelklick auf den Reiter „Korrespondenz“ aufgerufen werden.</a:t>
            </a:r>
            <a:endParaRPr lang="de-DE" sz="1400" dirty="0">
              <a:solidFill>
                <a:schemeClr val="bg1">
                  <a:lumMod val="10000"/>
                </a:schemeClr>
              </a:solidFill>
              <a:ea typeface="Calibri" panose="020F0502020204030204" pitchFamily="34" charset="0"/>
              <a:cs typeface="Times New Roman" panose="02020603050405020304" pitchFamily="18" charset="0"/>
            </a:endParaRPr>
          </a:p>
        </p:txBody>
      </p:sp>
      <p:sp>
        <p:nvSpPr>
          <p:cNvPr id="3" name="Textfeld 2"/>
          <p:cNvSpPr txBox="1"/>
          <p:nvPr/>
        </p:nvSpPr>
        <p:spPr>
          <a:xfrm>
            <a:off x="507198" y="3932525"/>
            <a:ext cx="3576676" cy="1477328"/>
          </a:xfrm>
          <a:prstGeom prst="rect">
            <a:avLst/>
          </a:prstGeom>
          <a:noFill/>
        </p:spPr>
        <p:txBody>
          <a:bodyPr wrap="square" rtlCol="0">
            <a:spAutoFit/>
          </a:bodyPr>
          <a:lstStyle/>
          <a:p>
            <a:endParaRPr lang="de-DE" dirty="0" smtClean="0">
              <a:solidFill>
                <a:srgbClr val="FF0000"/>
              </a:solidFill>
            </a:endParaRPr>
          </a:p>
          <a:p>
            <a:r>
              <a:rPr lang="de-DE" b="1" dirty="0" smtClean="0">
                <a:solidFill>
                  <a:schemeClr val="bg1">
                    <a:lumMod val="10000"/>
                  </a:schemeClr>
                </a:solidFill>
              </a:rPr>
              <a:t>Hinweis zum Self-Service</a:t>
            </a:r>
            <a:r>
              <a:rPr lang="de-DE" dirty="0" smtClean="0">
                <a:solidFill>
                  <a:schemeClr val="bg1">
                    <a:lumMod val="10000"/>
                  </a:schemeClr>
                </a:solidFill>
              </a:rPr>
              <a:t>: </a:t>
            </a:r>
          </a:p>
          <a:p>
            <a:r>
              <a:rPr lang="de-DE" dirty="0" smtClean="0">
                <a:solidFill>
                  <a:schemeClr val="bg1">
                    <a:lumMod val="10000"/>
                  </a:schemeClr>
                </a:solidFill>
              </a:rPr>
              <a:t>Mit der Freigabe werden die Dokumente auch im Self-Service zum Download bereitgestellt.</a:t>
            </a:r>
            <a:endParaRPr lang="de-DE" dirty="0">
              <a:solidFill>
                <a:schemeClr val="bg1">
                  <a:lumMod val="10000"/>
                </a:schemeClr>
              </a:solidFill>
            </a:endParaRPr>
          </a:p>
        </p:txBody>
      </p:sp>
    </p:spTree>
    <p:extLst>
      <p:ext uri="{BB962C8B-B14F-4D97-AF65-F5344CB8AC3E}">
        <p14:creationId xmlns:p14="http://schemas.microsoft.com/office/powerpoint/2010/main" val="1957113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dirty="0" smtClean="0"/>
              <a:t>7. Sonderfall Aufhebung</a:t>
            </a:r>
          </a:p>
          <a:p>
            <a:pPr>
              <a:lnSpc>
                <a:spcPct val="150000"/>
              </a:lnSpc>
            </a:pPr>
            <a:r>
              <a:rPr lang="de-DE" dirty="0"/>
              <a:t>8</a:t>
            </a:r>
            <a:r>
              <a:rPr lang="de-DE" dirty="0" smtClean="0"/>
              <a:t>. Folgeaktionen</a:t>
            </a:r>
            <a:endParaRPr lang="de-DE"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3416691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dirty="0" smtClean="0"/>
              <a:t>7. Sonderfall Aufhebung</a:t>
            </a:r>
          </a:p>
          <a:p>
            <a:pPr>
              <a:lnSpc>
                <a:spcPct val="150000"/>
              </a:lnSpc>
            </a:pPr>
            <a:r>
              <a:rPr lang="de-DE" dirty="0"/>
              <a:t>8</a:t>
            </a:r>
            <a:r>
              <a:rPr lang="de-DE" dirty="0" smtClean="0"/>
              <a:t>. Folgeaktionen</a:t>
            </a:r>
            <a:endParaRPr lang="de-DE" dirty="0"/>
          </a:p>
          <a:p>
            <a:pPr>
              <a:lnSpc>
                <a:spcPct val="150000"/>
              </a:lnSpc>
            </a:pPr>
            <a:r>
              <a:rPr lang="de-DE" b="1" dirty="0"/>
              <a:t>9</a:t>
            </a:r>
            <a:r>
              <a:rPr lang="de-DE" b="1" dirty="0" smtClean="0"/>
              <a:t>. Fehlerursachen </a:t>
            </a:r>
            <a:r>
              <a:rPr lang="de-DE" b="1" dirty="0"/>
              <a:t>und </a:t>
            </a:r>
            <a:r>
              <a:rPr lang="de-DE" b="1" dirty="0" smtClean="0"/>
              <a:t>-behebung</a:t>
            </a:r>
          </a:p>
          <a:p>
            <a:pPr>
              <a:lnSpc>
                <a:spcPct val="150000"/>
              </a:lnSpc>
            </a:pPr>
            <a:r>
              <a:rPr lang="de-DE" dirty="0" smtClean="0"/>
              <a:t>10. Übungen</a:t>
            </a:r>
            <a:endParaRPr lang="de-DE" dirty="0"/>
          </a:p>
        </p:txBody>
      </p:sp>
    </p:spTree>
    <p:extLst>
      <p:ext uri="{BB962C8B-B14F-4D97-AF65-F5344CB8AC3E}">
        <p14:creationId xmlns:p14="http://schemas.microsoft.com/office/powerpoint/2010/main" val="1519091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480001" y="1300597"/>
            <a:ext cx="11233633" cy="575329"/>
          </a:xfrm>
        </p:spPr>
        <p:txBody>
          <a:bodyPr/>
          <a:lstStyle/>
          <a:p>
            <a:r>
              <a:rPr lang="de-DE" dirty="0"/>
              <a:t>9</a:t>
            </a:r>
            <a:r>
              <a:rPr lang="de-DE" dirty="0" smtClean="0"/>
              <a:t>. Warnungen</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a:t> </a:t>
            </a:r>
            <a:endParaRPr lang="de-DE" dirty="0"/>
          </a:p>
        </p:txBody>
      </p:sp>
      <p:graphicFrame>
        <p:nvGraphicFramePr>
          <p:cNvPr id="12" name="Tabelle 11"/>
          <p:cNvGraphicFramePr>
            <a:graphicFrameLocks noGrp="1"/>
          </p:cNvGraphicFramePr>
          <p:nvPr>
            <p:extLst>
              <p:ext uri="{D42A27DB-BD31-4B8C-83A1-F6EECF244321}">
                <p14:modId xmlns:p14="http://schemas.microsoft.com/office/powerpoint/2010/main" val="183860341"/>
              </p:ext>
            </p:extLst>
          </p:nvPr>
        </p:nvGraphicFramePr>
        <p:xfrm>
          <a:off x="480001" y="1944778"/>
          <a:ext cx="9720456" cy="39116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Gebührenberechnung</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a:t>
                      </a:r>
                      <a:r>
                        <a:rPr lang="de-DE" sz="1800" kern="1200" dirty="0" smtClean="0">
                          <a:solidFill>
                            <a:schemeClr val="dk1"/>
                          </a:solidFill>
                          <a:effectLst/>
                          <a:latin typeface="+mn-lt"/>
                          <a:ea typeface="+mn-ea"/>
                          <a:cs typeface="+mn-cs"/>
                        </a:rPr>
                        <a:t>Möchten Sie die Entscheidung trotz folgender Probleme auf „Gültig“ setzen?: Gebührenberechnungsfehler“</a:t>
                      </a:r>
                      <a:endParaRPr lang="de-DE" sz="1800" kern="1200" dirty="0">
                        <a:solidFill>
                          <a:schemeClr val="dk1"/>
                        </a:solidFill>
                        <a:effectLst/>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Gebühren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„Automatisch prüfen“ klicken -&gt; Status „Vorläufig ausgeschlossen“</a:t>
                      </a:r>
                    </a:p>
                    <a:p>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b="1" dirty="0" smtClean="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endParaRPr lang="de-DE" sz="1400" dirty="0"/>
                    </a:p>
                  </a:txBody>
                  <a:tcPr/>
                </a:tc>
                <a:extLst>
                  <a:ext uri="{0D108BD9-81ED-4DB2-BD59-A6C34878D82A}">
                    <a16:rowId xmlns:a16="http://schemas.microsoft.com/office/drawing/2014/main" val="57911582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3407860042"/>
                  </a:ext>
                </a:extLst>
              </a:tr>
            </a:tbl>
          </a:graphicData>
        </a:graphic>
      </p:graphicFrame>
    </p:spTree>
    <p:extLst>
      <p:ext uri="{BB962C8B-B14F-4D97-AF65-F5344CB8AC3E}">
        <p14:creationId xmlns:p14="http://schemas.microsoft.com/office/powerpoint/2010/main" val="321299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9</a:t>
            </a:r>
            <a:r>
              <a:rPr lang="de-DE" dirty="0" smtClean="0"/>
              <a:t>. Fehlermeldungen</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32</a:t>
            </a:fld>
            <a:r>
              <a:rPr lang="de-DE"/>
              <a:t> </a:t>
            </a:r>
            <a:endParaRPr lang="de-DE" dirty="0"/>
          </a:p>
        </p:txBody>
      </p:sp>
      <p:pic>
        <p:nvPicPr>
          <p:cNvPr id="8" name="Grafik 7"/>
          <p:cNvPicPr>
            <a:picLocks noChangeAspect="1"/>
          </p:cNvPicPr>
          <p:nvPr/>
        </p:nvPicPr>
        <p:blipFill rotWithShape="1">
          <a:blip r:embed="rId3"/>
          <a:srcRect l="13953" t="14694" r="20649" b="18957"/>
          <a:stretch/>
        </p:blipFill>
        <p:spPr>
          <a:xfrm>
            <a:off x="9666984" y="1313115"/>
            <a:ext cx="504056" cy="504056"/>
          </a:xfrm>
          <a:prstGeom prst="rect">
            <a:avLst/>
          </a:prstGeom>
        </p:spPr>
      </p:pic>
      <p:sp>
        <p:nvSpPr>
          <p:cNvPr id="2" name="Textfeld 1"/>
          <p:cNvSpPr txBox="1"/>
          <p:nvPr/>
        </p:nvSpPr>
        <p:spPr>
          <a:xfrm>
            <a:off x="480001" y="2420888"/>
            <a:ext cx="10271999" cy="1477328"/>
          </a:xfrm>
          <a:prstGeom prst="rect">
            <a:avLst/>
          </a:prstGeom>
          <a:noFill/>
        </p:spPr>
        <p:txBody>
          <a:bodyPr wrap="square" rtlCol="0">
            <a:spAutoFit/>
          </a:bodyPr>
          <a:lstStyle/>
          <a:p>
            <a:r>
              <a:rPr lang="de-DE" dirty="0" smtClean="0"/>
              <a:t>Sollten technische Fehler auftreten, werden diese beim Sichern der Entscheidung im Kopfbereich angezeigt. In diesem Fall müsste die IT einbezogen werden.</a:t>
            </a:r>
          </a:p>
          <a:p>
            <a:endParaRPr lang="de-DE" dirty="0" smtClean="0"/>
          </a:p>
          <a:p>
            <a:r>
              <a:rPr lang="de-DE" dirty="0" smtClean="0"/>
              <a:t>Fachliche Fehlermeldungen tauchen in der Entscheidung zur Immatrikulation nicht auf. Fehler, die </a:t>
            </a:r>
            <a:br>
              <a:rPr lang="de-DE" dirty="0" smtClean="0"/>
            </a:br>
            <a:r>
              <a:rPr lang="de-DE" dirty="0" smtClean="0"/>
              <a:t>die Entscheidung verhindern können, werden bereits im Antrag abgefangen.</a:t>
            </a:r>
            <a:endParaRPr lang="de-DE" dirty="0"/>
          </a:p>
        </p:txBody>
      </p:sp>
    </p:spTree>
    <p:extLst>
      <p:ext uri="{BB962C8B-B14F-4D97-AF65-F5344CB8AC3E}">
        <p14:creationId xmlns:p14="http://schemas.microsoft.com/office/powerpoint/2010/main" val="2032968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03558" y="1772816"/>
            <a:ext cx="7956416" cy="4247317"/>
          </a:xfrm>
          <a:prstGeom prst="rect">
            <a:avLst/>
          </a:prstGeom>
          <a:noFill/>
        </p:spPr>
        <p:txBody>
          <a:bodyPr wrap="square" rtlCol="0">
            <a:spAutoFit/>
          </a:bodyPr>
          <a:lstStyle/>
          <a:p>
            <a:pPr>
              <a:lnSpc>
                <a:spcPct val="150000"/>
              </a:lnSpc>
            </a:pPr>
            <a:r>
              <a:rPr lang="de-DE" dirty="0" smtClean="0"/>
              <a:t>5. Prüfergebnis setzen</a:t>
            </a:r>
          </a:p>
          <a:p>
            <a:pPr marL="800089" lvl="1" indent="-342900">
              <a:lnSpc>
                <a:spcPct val="150000"/>
              </a:lnSpc>
              <a:buAutoNum type="arabicPeriod"/>
            </a:pPr>
            <a:r>
              <a:rPr lang="de-DE" dirty="0" smtClean="0"/>
              <a:t>Automatisch prüfen</a:t>
            </a:r>
          </a:p>
          <a:p>
            <a:pPr marL="800089" lvl="1" indent="-342900">
              <a:lnSpc>
                <a:spcPct val="150000"/>
              </a:lnSpc>
              <a:buAutoNum type="arabicPeriod"/>
            </a:pPr>
            <a:r>
              <a:rPr lang="de-DE" dirty="0" smtClean="0"/>
              <a:t>Gültig</a:t>
            </a:r>
          </a:p>
          <a:p>
            <a:pPr marL="800089" lvl="1" indent="-342900">
              <a:lnSpc>
                <a:spcPct val="150000"/>
              </a:lnSpc>
              <a:buAutoNum type="arabicPeriod"/>
            </a:pPr>
            <a:r>
              <a:rPr lang="de-DE" dirty="0" smtClean="0"/>
              <a:t>Vorläufig ausgeschlossen</a:t>
            </a:r>
          </a:p>
          <a:p>
            <a:pPr marL="800089" lvl="1" indent="-342900">
              <a:lnSpc>
                <a:spcPct val="150000"/>
              </a:lnSpc>
              <a:buAutoNum type="arabicPeriod"/>
            </a:pPr>
            <a:r>
              <a:rPr lang="de-DE" dirty="0" smtClean="0"/>
              <a:t>Ausgeschlossen</a:t>
            </a:r>
          </a:p>
          <a:p>
            <a:pPr>
              <a:lnSpc>
                <a:spcPct val="150000"/>
              </a:lnSpc>
            </a:pPr>
            <a:r>
              <a:rPr lang="de-DE" dirty="0" smtClean="0"/>
              <a:t>6. Sperren</a:t>
            </a:r>
          </a:p>
          <a:p>
            <a:pPr>
              <a:lnSpc>
                <a:spcPct val="150000"/>
              </a:lnSpc>
            </a:pPr>
            <a:r>
              <a:rPr lang="de-DE" dirty="0" smtClean="0"/>
              <a:t>7. Sonderfall Aufhebung</a:t>
            </a:r>
          </a:p>
          <a:p>
            <a:pPr>
              <a:lnSpc>
                <a:spcPct val="150000"/>
              </a:lnSpc>
            </a:pPr>
            <a:r>
              <a:rPr lang="de-DE" dirty="0"/>
              <a:t>8</a:t>
            </a:r>
            <a:r>
              <a:rPr lang="de-DE" dirty="0" smtClean="0"/>
              <a:t>. Folgeaktionen</a:t>
            </a:r>
            <a:endParaRPr lang="de-DE" dirty="0"/>
          </a:p>
          <a:p>
            <a:pPr>
              <a:lnSpc>
                <a:spcPct val="150000"/>
              </a:lnSpc>
            </a:pPr>
            <a:r>
              <a:rPr lang="de-DE" dirty="0"/>
              <a:t>9</a:t>
            </a:r>
            <a:r>
              <a:rPr lang="de-DE" dirty="0" smtClean="0"/>
              <a:t>. Fehlerursachen </a:t>
            </a:r>
            <a:r>
              <a:rPr lang="de-DE" dirty="0"/>
              <a:t>und </a:t>
            </a:r>
            <a:r>
              <a:rPr lang="de-DE" dirty="0" smtClean="0"/>
              <a:t>-behebung</a:t>
            </a:r>
          </a:p>
          <a:p>
            <a:pPr>
              <a:lnSpc>
                <a:spcPct val="150000"/>
              </a:lnSpc>
            </a:pPr>
            <a:r>
              <a:rPr lang="de-DE" b="1" dirty="0" smtClean="0"/>
              <a:t>10. Übungen</a:t>
            </a:r>
            <a:endParaRPr lang="de-DE" b="1" dirty="0"/>
          </a:p>
        </p:txBody>
      </p:sp>
    </p:spTree>
    <p:extLst>
      <p:ext uri="{BB962C8B-B14F-4D97-AF65-F5344CB8AC3E}">
        <p14:creationId xmlns:p14="http://schemas.microsoft.com/office/powerpoint/2010/main" val="3156214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10. Übungen</a:t>
            </a:r>
            <a:endParaRPr lang="de-DE" dirty="0"/>
          </a:p>
        </p:txBody>
      </p:sp>
      <p:sp>
        <p:nvSpPr>
          <p:cNvPr id="3" name="Vertikaler Textplatzhalter 2"/>
          <p:cNvSpPr>
            <a:spLocks noGrp="1"/>
          </p:cNvSpPr>
          <p:nvPr>
            <p:ph type="body" orient="vert" idx="1"/>
          </p:nvPr>
        </p:nvSpPr>
        <p:spPr/>
        <p:txBody>
          <a:bodyPr/>
          <a:lstStyle/>
          <a:p>
            <a:pPr marL="457200" indent="-457200">
              <a:buAutoNum type="arabicPeriod"/>
            </a:pPr>
            <a:r>
              <a:rPr lang="de-DE" b="1" dirty="0" smtClean="0"/>
              <a:t>Entscheidung - Gasthörer</a:t>
            </a:r>
          </a:p>
          <a:p>
            <a:r>
              <a:rPr lang="de-DE" dirty="0" smtClean="0"/>
              <a:t>Rufen Sie für das SoSe 2018 die Entscheidung zum Antrag eines Gasthörers auf. Prüfen Sie die Daten, insbesondere die Gebührenberechnung. Geben Sie als Prüfergebnis „Automatisch prüfen“ ein.</a:t>
            </a:r>
          </a:p>
          <a:p>
            <a:r>
              <a:rPr lang="de-DE" b="1" dirty="0" smtClean="0"/>
              <a:t>2.  Entscheidung</a:t>
            </a:r>
            <a:r>
              <a:rPr lang="de-DE" b="1" dirty="0"/>
              <a:t>– </a:t>
            </a:r>
            <a:r>
              <a:rPr lang="de-DE" b="1" dirty="0" smtClean="0"/>
              <a:t>Zweithörer</a:t>
            </a:r>
            <a:endParaRPr lang="de-DE" dirty="0" smtClean="0"/>
          </a:p>
          <a:p>
            <a:r>
              <a:rPr lang="de-DE" dirty="0"/>
              <a:t>Rufen Sie für das SoSe 2018 </a:t>
            </a:r>
            <a:r>
              <a:rPr lang="de-DE" dirty="0" smtClean="0"/>
              <a:t>die </a:t>
            </a:r>
            <a:r>
              <a:rPr lang="de-DE" dirty="0"/>
              <a:t>Entscheidung zum Antrag eines </a:t>
            </a:r>
            <a:r>
              <a:rPr lang="de-DE" dirty="0" smtClean="0"/>
              <a:t>Großen Zweithörers auf. Wechseln Sie in der Entscheidung die Hörerart auf „Kleine Zweithörer“. Stoßen Sie die Gebührenneuberechnung an und setzen Sie das Prüfergebnis.</a:t>
            </a:r>
            <a:endParaRPr lang="de-DE" dirty="0"/>
          </a:p>
        </p:txBody>
      </p:sp>
      <p:sp>
        <p:nvSpPr>
          <p:cNvPr id="4" name="Datumsplatzhalter 3"/>
          <p:cNvSpPr>
            <a:spLocks noGrp="1"/>
          </p:cNvSpPr>
          <p:nvPr>
            <p:ph type="dt" sz="half" idx="10"/>
          </p:nvPr>
        </p:nvSpPr>
        <p:spPr/>
        <p:txBody>
          <a:bodyPr/>
          <a:lstStyle/>
          <a:p>
            <a:r>
              <a:rPr lang="de-DE" dirty="0"/>
              <a:t>Immatrikulation: Bearbeitung der Entscheidung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34</a:t>
            </a:fld>
            <a:r>
              <a:rPr lang="de-DE" smtClean="0"/>
              <a:t> </a:t>
            </a:r>
            <a:endParaRPr lang="de-DE" sz="1400" dirty="0"/>
          </a:p>
        </p:txBody>
      </p:sp>
    </p:spTree>
    <p:extLst>
      <p:ext uri="{BB962C8B-B14F-4D97-AF65-F5344CB8AC3E}">
        <p14:creationId xmlns:p14="http://schemas.microsoft.com/office/powerpoint/2010/main" val="2294692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10. Übungen</a:t>
            </a:r>
            <a:endParaRPr lang="de-DE" dirty="0"/>
          </a:p>
        </p:txBody>
      </p:sp>
      <p:sp>
        <p:nvSpPr>
          <p:cNvPr id="3" name="Vertikaler Textplatzhalter 2"/>
          <p:cNvSpPr>
            <a:spLocks noGrp="1"/>
          </p:cNvSpPr>
          <p:nvPr>
            <p:ph type="body" orient="vert" idx="1"/>
          </p:nvPr>
        </p:nvSpPr>
        <p:spPr/>
        <p:txBody>
          <a:bodyPr/>
          <a:lstStyle/>
          <a:p>
            <a:pPr marL="457200" indent="-457200">
              <a:buAutoNum type="arabicPeriod"/>
            </a:pPr>
            <a:r>
              <a:rPr lang="de-DE" b="1" dirty="0" smtClean="0"/>
              <a:t>Entscheidung - Rückmeldesperre</a:t>
            </a:r>
          </a:p>
          <a:p>
            <a:r>
              <a:rPr lang="de-DE" dirty="0" smtClean="0"/>
              <a:t>Rufen Sie für das SoSe 2018 die Entscheidung zum Antrag eines Haupthörers auf. Setzen Sie eine Rückmeldesperre zum Start des SoSe 2019: Befristet eingeschrieben. Geben Sie als Prüfergebnis „Automatisch prüfen“ ein.</a:t>
            </a:r>
          </a:p>
          <a:p>
            <a:r>
              <a:rPr lang="de-DE" b="1" dirty="0" smtClean="0"/>
              <a:t>2.  Entscheidung - Ablehnung</a:t>
            </a:r>
            <a:endParaRPr lang="de-DE" dirty="0" smtClean="0"/>
          </a:p>
          <a:p>
            <a:r>
              <a:rPr lang="de-DE" dirty="0"/>
              <a:t>Rufen Sie für das SoSe 2018 die Entscheidung zum Antrag eines Haupthörers auf. </a:t>
            </a:r>
            <a:r>
              <a:rPr lang="de-DE" dirty="0" smtClean="0"/>
              <a:t>Setzen Sie das Prüfergebnis auf „Ausgeschlossen“ und lehnen Sie den Antrag ab. Nehmen Sie die Ablehnung wieder zurück, so dass der Status wieder auf „Zu prüfen“ steht.</a:t>
            </a:r>
            <a:endParaRPr lang="de-DE" dirty="0"/>
          </a:p>
        </p:txBody>
      </p:sp>
      <p:sp>
        <p:nvSpPr>
          <p:cNvPr id="4" name="Datumsplatzhalter 3"/>
          <p:cNvSpPr>
            <a:spLocks noGrp="1"/>
          </p:cNvSpPr>
          <p:nvPr>
            <p:ph type="dt" sz="half" idx="10"/>
          </p:nvPr>
        </p:nvSpPr>
        <p:spPr/>
        <p:txBody>
          <a:bodyPr/>
          <a:lstStyle/>
          <a:p>
            <a:r>
              <a:rPr lang="de-DE" dirty="0"/>
              <a:t>Immatrikulation: Bearbeitung der Entscheidung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35</a:t>
            </a:fld>
            <a:r>
              <a:rPr lang="de-DE" smtClean="0"/>
              <a:t> </a:t>
            </a:r>
            <a:endParaRPr lang="de-DE" sz="1400" dirty="0"/>
          </a:p>
        </p:txBody>
      </p:sp>
    </p:spTree>
    <p:extLst>
      <p:ext uri="{BB962C8B-B14F-4D97-AF65-F5344CB8AC3E}">
        <p14:creationId xmlns:p14="http://schemas.microsoft.com/office/powerpoint/2010/main" val="1806924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1703513" y="2256021"/>
            <a:ext cx="7966056" cy="2959127"/>
          </a:xfrm>
          <a:prstGeom prst="rect">
            <a:avLst/>
          </a:prstGeom>
          <a:ln w="19050">
            <a:solidFill>
              <a:schemeClr val="accent1"/>
            </a:solidFill>
          </a:ln>
        </p:spPr>
      </p:pic>
      <p:sp>
        <p:nvSpPr>
          <p:cNvPr id="9" name="Titel 8"/>
          <p:cNvSpPr>
            <a:spLocks noGrp="1"/>
          </p:cNvSpPr>
          <p:nvPr>
            <p:ph type="title"/>
          </p:nvPr>
        </p:nvSpPr>
        <p:spPr>
          <a:ln>
            <a:noFill/>
          </a:ln>
        </p:spPr>
        <p:txBody>
          <a:bodyPr/>
          <a:lstStyle/>
          <a:p>
            <a:r>
              <a:rPr lang="de-DE" dirty="0" smtClean="0"/>
              <a:t>1. Einstieg</a:t>
            </a:r>
            <a:r>
              <a:rPr lang="de-DE" dirty="0"/>
              <a:t>: </a:t>
            </a:r>
            <a:r>
              <a:rPr lang="de-DE" dirty="0" smtClean="0"/>
              <a:t>Bearbeitung der Entscheidung</a:t>
            </a: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Rechteck 2"/>
          <p:cNvSpPr/>
          <p:nvPr/>
        </p:nvSpPr>
        <p:spPr>
          <a:xfrm>
            <a:off x="6357201" y="3816580"/>
            <a:ext cx="3312368" cy="1320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oben 4"/>
          <p:cNvSpPr/>
          <p:nvPr/>
        </p:nvSpPr>
        <p:spPr>
          <a:xfrm>
            <a:off x="7420988" y="5237440"/>
            <a:ext cx="899992" cy="41228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319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14"/>
          <p:cNvSpPr/>
          <p:nvPr/>
        </p:nvSpPr>
        <p:spPr>
          <a:xfrm>
            <a:off x="2495600" y="2132856"/>
            <a:ext cx="3276364" cy="3816424"/>
          </a:xfrm>
          <a:prstGeom prst="roundRect">
            <a:avLst>
              <a:gd name="adj" fmla="val 894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solidFill>
                  <a:schemeClr val="accent5"/>
                </a:solidFill>
              </a:rPr>
              <a:t>Antragsverwaltung</a:t>
            </a:r>
          </a:p>
        </p:txBody>
      </p:sp>
      <p:sp>
        <p:nvSpPr>
          <p:cNvPr id="14" name="Abgerundetes Rechteck 13"/>
          <p:cNvSpPr/>
          <p:nvPr/>
        </p:nvSpPr>
        <p:spPr>
          <a:xfrm>
            <a:off x="5915980" y="2132856"/>
            <a:ext cx="3780420" cy="3816424"/>
          </a:xfrm>
          <a:prstGeom prst="roundRect">
            <a:avLst>
              <a:gd name="adj" fmla="val 894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t>Entscheidungsverwaltung</a:t>
            </a:r>
          </a:p>
        </p:txBody>
      </p:sp>
      <p:sp>
        <p:nvSpPr>
          <p:cNvPr id="9" name="Rechteck 8"/>
          <p:cNvSpPr/>
          <p:nvPr/>
        </p:nvSpPr>
        <p:spPr>
          <a:xfrm>
            <a:off x="6096000" y="2636912"/>
            <a:ext cx="3384376" cy="3096344"/>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t>Entscheidung</a:t>
            </a:r>
            <a:endParaRPr lang="de-DE" b="1" dirty="0"/>
          </a:p>
        </p:txBody>
      </p:sp>
      <p:sp>
        <p:nvSpPr>
          <p:cNvPr id="2" name="Titel 1"/>
          <p:cNvSpPr>
            <a:spLocks noGrp="1"/>
          </p:cNvSpPr>
          <p:nvPr>
            <p:ph type="title"/>
          </p:nvPr>
        </p:nvSpPr>
        <p:spPr/>
        <p:txBody>
          <a:bodyPr/>
          <a:lstStyle/>
          <a:p>
            <a:r>
              <a:rPr lang="de-DE" dirty="0"/>
              <a:t>1. Einstieg: Manuelle </a:t>
            </a:r>
            <a:r>
              <a:rPr lang="de-DE" dirty="0" smtClean="0"/>
              <a:t>Antragsanlage mit Entscheidung</a:t>
            </a:r>
            <a:endParaRPr lang="de-DE" dirty="0"/>
          </a:p>
        </p:txBody>
      </p:sp>
      <p:sp>
        <p:nvSpPr>
          <p:cNvPr id="4" name="Datumsplatzhalter 3"/>
          <p:cNvSpPr>
            <a:spLocks noGrp="1"/>
          </p:cNvSpPr>
          <p:nvPr>
            <p:ph type="dt" sz="half" idx="10"/>
          </p:nvPr>
        </p:nvSpPr>
        <p:spPr/>
        <p:txBody>
          <a:bodyPr/>
          <a:lstStyle/>
          <a:p>
            <a:r>
              <a:rPr lang="de-DE" dirty="0"/>
              <a:t>Immatrikulation: Bearbeitung der Entscheidung</a:t>
            </a:r>
          </a:p>
        </p:txBody>
      </p:sp>
      <p:sp>
        <p:nvSpPr>
          <p:cNvPr id="5" name="Fußzeilenplatzhalter 4"/>
          <p:cNvSpPr>
            <a:spLocks noGrp="1"/>
          </p:cNvSpPr>
          <p:nvPr>
            <p:ph type="ftr" sz="quarter" idx="11"/>
          </p:nvPr>
        </p:nvSpPr>
        <p:spPr/>
        <p:txBody>
          <a:bodyPr/>
          <a:lstStyle/>
          <a:p>
            <a:r>
              <a:rPr lang="de-DE" dirty="0" smtClean="0"/>
              <a:t>Name: Britta Nitsche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a:t>
            </a:fld>
            <a:r>
              <a:rPr lang="de-DE" smtClean="0"/>
              <a:t> </a:t>
            </a:r>
            <a:endParaRPr lang="de-DE" sz="1400" dirty="0"/>
          </a:p>
        </p:txBody>
      </p:sp>
      <p:sp>
        <p:nvSpPr>
          <p:cNvPr id="7" name="Rechteck 6"/>
          <p:cNvSpPr/>
          <p:nvPr/>
        </p:nvSpPr>
        <p:spPr>
          <a:xfrm>
            <a:off x="2783632" y="4797152"/>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t>Antrag</a:t>
            </a:r>
            <a:endParaRPr lang="de-DE" b="1" dirty="0"/>
          </a:p>
        </p:txBody>
      </p:sp>
      <p:sp>
        <p:nvSpPr>
          <p:cNvPr id="10" name="Pfeil nach rechts 9"/>
          <p:cNvSpPr/>
          <p:nvPr/>
        </p:nvSpPr>
        <p:spPr>
          <a:xfrm>
            <a:off x="5519936" y="4962376"/>
            <a:ext cx="792088" cy="504056"/>
          </a:xfrm>
          <a:prstGeom prst="rightArrow">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11" name="Grafik 10"/>
          <p:cNvPicPr>
            <a:picLocks noChangeAspect="1"/>
          </p:cNvPicPr>
          <p:nvPr/>
        </p:nvPicPr>
        <p:blipFill>
          <a:blip r:embed="rId3"/>
          <a:stretch>
            <a:fillRect/>
          </a:stretch>
        </p:blipFill>
        <p:spPr>
          <a:xfrm>
            <a:off x="924479" y="4677105"/>
            <a:ext cx="927401" cy="912135"/>
          </a:xfrm>
          <a:prstGeom prst="rect">
            <a:avLst/>
          </a:prstGeom>
        </p:spPr>
      </p:pic>
      <p:sp>
        <p:nvSpPr>
          <p:cNvPr id="12" name="Rechteck 11"/>
          <p:cNvSpPr/>
          <p:nvPr/>
        </p:nvSpPr>
        <p:spPr>
          <a:xfrm>
            <a:off x="6456040" y="3284984"/>
            <a:ext cx="2664296" cy="576064"/>
          </a:xfrm>
          <a:prstGeom prst="rect">
            <a:avLst/>
          </a:prstGeom>
          <a:solidFill>
            <a:srgbClr val="31B0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Entscheidungskopf</a:t>
            </a:r>
          </a:p>
        </p:txBody>
      </p:sp>
      <p:sp>
        <p:nvSpPr>
          <p:cNvPr id="13" name="Rechteck 12"/>
          <p:cNvSpPr/>
          <p:nvPr/>
        </p:nvSpPr>
        <p:spPr>
          <a:xfrm>
            <a:off x="6456040" y="3933056"/>
            <a:ext cx="2664296" cy="792088"/>
          </a:xfrm>
          <a:prstGeom prst="rect">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Entscheidungs-komponenten</a:t>
            </a:r>
          </a:p>
        </p:txBody>
      </p:sp>
      <p:sp>
        <p:nvSpPr>
          <p:cNvPr id="16" name="Rechteck 15"/>
          <p:cNvSpPr/>
          <p:nvPr/>
        </p:nvSpPr>
        <p:spPr>
          <a:xfrm>
            <a:off x="6456040" y="4797152"/>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smtClean="0"/>
              <a:t>Antragsdaten</a:t>
            </a:r>
            <a:endParaRPr lang="de-DE" dirty="0"/>
          </a:p>
        </p:txBody>
      </p:sp>
    </p:spTree>
    <p:extLst>
      <p:ext uri="{BB962C8B-B14F-4D97-AF65-F5344CB8AC3E}">
        <p14:creationId xmlns:p14="http://schemas.microsoft.com/office/powerpoint/2010/main" val="87863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1" y="1844824"/>
            <a:ext cx="7956416" cy="4247317"/>
          </a:xfrm>
          <a:prstGeom prst="rect">
            <a:avLst/>
          </a:prstGeom>
          <a:noFill/>
        </p:spPr>
        <p:txBody>
          <a:bodyPr wrap="square" rtlCol="0">
            <a:spAutoFit/>
          </a:bodyPr>
          <a:lstStyle/>
          <a:p>
            <a:pPr marL="342900" indent="-342900">
              <a:lnSpc>
                <a:spcPct val="150000"/>
              </a:lnSpc>
              <a:buFontTx/>
              <a:buAutoNum type="arabicPeriod"/>
            </a:pPr>
            <a:r>
              <a:rPr lang="de-DE" dirty="0"/>
              <a:t>Einstieg: </a:t>
            </a:r>
            <a:r>
              <a:rPr lang="de-DE" dirty="0" smtClean="0"/>
              <a:t>Bearbeitung der Entscheidung </a:t>
            </a:r>
          </a:p>
          <a:p>
            <a:pPr marL="342900" indent="-342900">
              <a:lnSpc>
                <a:spcPct val="150000"/>
              </a:lnSpc>
              <a:buFontTx/>
              <a:buAutoNum type="arabicPeriod"/>
            </a:pPr>
            <a:r>
              <a:rPr lang="de-DE" b="1" dirty="0" smtClean="0"/>
              <a:t>Entscheidungssuche</a:t>
            </a:r>
            <a:endParaRPr lang="de-DE" b="1" dirty="0"/>
          </a:p>
          <a:p>
            <a:pPr marL="342900" indent="-342900">
              <a:lnSpc>
                <a:spcPct val="150000"/>
              </a:lnSpc>
              <a:buAutoNum type="arabicPeriod"/>
            </a:pPr>
            <a:r>
              <a:rPr lang="de-DE" dirty="0" smtClean="0"/>
              <a:t>Entscheidungsdaten bearbeiten</a:t>
            </a:r>
          </a:p>
          <a:p>
            <a:pPr marL="800089" lvl="1" indent="-342900">
              <a:lnSpc>
                <a:spcPct val="150000"/>
              </a:lnSpc>
              <a:buAutoNum type="arabicPeriod"/>
            </a:pPr>
            <a:r>
              <a:rPr lang="de-DE" dirty="0" smtClean="0"/>
              <a:t>Entscheidungsübersicht</a:t>
            </a:r>
          </a:p>
          <a:p>
            <a:pPr marL="800089" lvl="1" indent="-342900">
              <a:lnSpc>
                <a:spcPct val="150000"/>
              </a:lnSpc>
              <a:buAutoNum type="arabicPeriod"/>
            </a:pPr>
            <a:r>
              <a:rPr lang="de-DE" dirty="0" smtClean="0"/>
              <a:t>Beantragtes Studium</a:t>
            </a:r>
          </a:p>
          <a:p>
            <a:pPr marL="800089" lvl="1" indent="-342900">
              <a:lnSpc>
                <a:spcPct val="150000"/>
              </a:lnSpc>
              <a:buAutoNum type="arabicPeriod"/>
            </a:pPr>
            <a:r>
              <a:rPr lang="de-DE" dirty="0" smtClean="0"/>
              <a:t>Entscheidungskomponenten</a:t>
            </a:r>
          </a:p>
          <a:p>
            <a:pPr marL="1257277" lvl="2" indent="-342900">
              <a:lnSpc>
                <a:spcPct val="150000"/>
              </a:lnSpc>
              <a:buAutoNum type="arabicPeriod"/>
            </a:pPr>
            <a:r>
              <a:rPr lang="de-DE" dirty="0" smtClean="0"/>
              <a:t>Gebühren</a:t>
            </a:r>
          </a:p>
          <a:p>
            <a:pPr marL="1257277" lvl="2" indent="-342900">
              <a:lnSpc>
                <a:spcPct val="150000"/>
              </a:lnSpc>
              <a:buAutoNum type="arabicPeriod"/>
            </a:pPr>
            <a:r>
              <a:rPr lang="de-DE" dirty="0" smtClean="0"/>
              <a:t>Wechsel der Hörerart – Gebührenneuberechnung</a:t>
            </a:r>
          </a:p>
          <a:p>
            <a:pPr marL="1257277" lvl="2" indent="-342900">
              <a:lnSpc>
                <a:spcPct val="150000"/>
              </a:lnSpc>
              <a:buAutoNum type="arabicPeriod"/>
            </a:pPr>
            <a:r>
              <a:rPr lang="de-DE" dirty="0" smtClean="0"/>
              <a:t>Fehler Gebührenberechnung</a:t>
            </a:r>
          </a:p>
          <a:p>
            <a:pPr marL="1257277" lvl="2" indent="-342900">
              <a:lnSpc>
                <a:spcPct val="150000"/>
              </a:lnSpc>
              <a:buAutoNum type="arabicPeriod"/>
              <a:tabLst>
                <a:tab pos="3138488" algn="l"/>
              </a:tabLst>
            </a:pPr>
            <a:r>
              <a:rPr lang="de-DE" dirty="0" smtClean="0"/>
              <a:t>Antragsdaten bearbeiten</a:t>
            </a:r>
          </a:p>
        </p:txBody>
      </p:sp>
    </p:spTree>
    <p:extLst>
      <p:ext uri="{BB962C8B-B14F-4D97-AF65-F5344CB8AC3E}">
        <p14:creationId xmlns:p14="http://schemas.microsoft.com/office/powerpoint/2010/main" val="1406213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868562" y="3572624"/>
            <a:ext cx="3771900" cy="2400300"/>
          </a:xfrm>
          <a:prstGeom prst="rect">
            <a:avLst/>
          </a:prstGeom>
          <a:ln w="19050">
            <a:solidFill>
              <a:schemeClr val="accent1"/>
            </a:solidFill>
          </a:ln>
        </p:spPr>
      </p:pic>
      <p:pic>
        <p:nvPicPr>
          <p:cNvPr id="2" name="Grafik 1"/>
          <p:cNvPicPr>
            <a:picLocks noChangeAspect="1"/>
          </p:cNvPicPr>
          <p:nvPr/>
        </p:nvPicPr>
        <p:blipFill>
          <a:blip r:embed="rId4"/>
          <a:stretch>
            <a:fillRect/>
          </a:stretch>
        </p:blipFill>
        <p:spPr>
          <a:xfrm>
            <a:off x="1788964" y="2338954"/>
            <a:ext cx="5753100" cy="514350"/>
          </a:xfrm>
          <a:prstGeom prst="rect">
            <a:avLst/>
          </a:prstGeom>
          <a:noFill/>
          <a:ln w="19050">
            <a:solidFill>
              <a:schemeClr val="accent1"/>
            </a:solidFill>
          </a:ln>
        </p:spPr>
      </p:pic>
      <p:sp>
        <p:nvSpPr>
          <p:cNvPr id="9" name="Titel 8"/>
          <p:cNvSpPr>
            <a:spLocks noGrp="1"/>
          </p:cNvSpPr>
          <p:nvPr>
            <p:ph type="title"/>
          </p:nvPr>
        </p:nvSpPr>
        <p:spPr>
          <a:ln>
            <a:noFill/>
          </a:ln>
        </p:spPr>
        <p:txBody>
          <a:bodyPr/>
          <a:lstStyle/>
          <a:p>
            <a:r>
              <a:rPr lang="de-DE" dirty="0" smtClean="0"/>
              <a:t>2. Entscheidungssuche</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a:t>
            </a:r>
            <a:r>
              <a:rPr lang="de-DE" dirty="0"/>
              <a:t>Britta Nitsche</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559069" y="1910631"/>
            <a:ext cx="8569669" cy="1661993"/>
          </a:xfrm>
          <a:prstGeom prst="rect">
            <a:avLst/>
          </a:prstGeom>
          <a:noFill/>
        </p:spPr>
        <p:txBody>
          <a:bodyPr wrap="square" rtlCol="0">
            <a:spAutoFit/>
          </a:bodyPr>
          <a:lstStyle/>
          <a:p>
            <a:pPr marL="342900" indent="-342900">
              <a:spcBef>
                <a:spcPts val="600"/>
              </a:spcBef>
              <a:spcAft>
                <a:spcPts val="600"/>
              </a:spcAft>
              <a:buAutoNum type="arabicPeriod"/>
            </a:pPr>
            <a:r>
              <a:rPr lang="de-DE" dirty="0"/>
              <a:t>Einstiegspunkt: </a:t>
            </a:r>
            <a:r>
              <a:rPr lang="de-DE" b="1" dirty="0" smtClean="0"/>
              <a:t>Entscheidungssuche</a:t>
            </a:r>
            <a:endParaRPr lang="de-DE" b="1" dirty="0"/>
          </a:p>
          <a:p>
            <a:pPr>
              <a:spcBef>
                <a:spcPts val="600"/>
              </a:spcBef>
              <a:spcAft>
                <a:spcPts val="600"/>
              </a:spcAft>
            </a:pPr>
            <a:endParaRPr lang="de-DE" dirty="0"/>
          </a:p>
          <a:p>
            <a:pPr marL="342900" indent="-342900">
              <a:spcBef>
                <a:spcPts val="600"/>
              </a:spcBef>
              <a:spcAft>
                <a:spcPts val="600"/>
              </a:spcAft>
              <a:buFont typeface="+mj-lt"/>
              <a:buAutoNum type="arabicPeriod" startAt="2"/>
            </a:pPr>
            <a:endParaRPr lang="de-DE" dirty="0" smtClean="0"/>
          </a:p>
          <a:p>
            <a:pPr marL="342900" indent="-342900">
              <a:spcBef>
                <a:spcPts val="600"/>
              </a:spcBef>
              <a:spcAft>
                <a:spcPts val="600"/>
              </a:spcAft>
              <a:buFont typeface="+mj-lt"/>
              <a:buAutoNum type="arabicPeriod" startAt="2"/>
            </a:pPr>
            <a:r>
              <a:rPr lang="de-DE" dirty="0" smtClean="0"/>
              <a:t>Einstiegspunkt: Direkt aus dem Antrag heraus</a:t>
            </a:r>
            <a:endParaRPr lang="de-DE" dirty="0"/>
          </a:p>
        </p:txBody>
      </p:sp>
      <p:sp>
        <p:nvSpPr>
          <p:cNvPr id="7" name="Rechteck 6"/>
          <p:cNvSpPr/>
          <p:nvPr/>
        </p:nvSpPr>
        <p:spPr>
          <a:xfrm>
            <a:off x="5640462" y="2498778"/>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2495600" y="5656732"/>
            <a:ext cx="254967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37814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00363" y="2201493"/>
            <a:ext cx="10816332" cy="3489420"/>
          </a:xfrm>
          <a:prstGeom prst="rect">
            <a:avLst/>
          </a:prstGeom>
          <a:ln w="19050">
            <a:solidFill>
              <a:schemeClr val="accent1"/>
            </a:solidFill>
          </a:ln>
        </p:spPr>
      </p:pic>
      <p:sp>
        <p:nvSpPr>
          <p:cNvPr id="9" name="Titel 8"/>
          <p:cNvSpPr>
            <a:spLocks noGrp="1"/>
          </p:cNvSpPr>
          <p:nvPr>
            <p:ph type="title"/>
          </p:nvPr>
        </p:nvSpPr>
        <p:spPr>
          <a:ln>
            <a:noFill/>
          </a:ln>
        </p:spPr>
        <p:txBody>
          <a:bodyPr/>
          <a:lstStyle/>
          <a:p>
            <a:r>
              <a:rPr lang="de-DE" dirty="0" smtClean="0"/>
              <a:t>2. </a:t>
            </a:r>
            <a:r>
              <a:rPr lang="de-DE" dirty="0"/>
              <a:t>Entscheidungssuche</a:t>
            </a:r>
          </a:p>
        </p:txBody>
      </p:sp>
      <p:sp>
        <p:nvSpPr>
          <p:cNvPr id="13" name="Datumsplatzhalter 12"/>
          <p:cNvSpPr>
            <a:spLocks noGrp="1"/>
          </p:cNvSpPr>
          <p:nvPr>
            <p:ph type="dt" sz="half" idx="10"/>
          </p:nvPr>
        </p:nvSpPr>
        <p:spPr/>
        <p:txBody>
          <a:bodyPr/>
          <a:lstStyle/>
          <a:p>
            <a:r>
              <a:rPr lang="de-DE" dirty="0"/>
              <a:t>Immatrikulation: Bearbeitung der Entscheidung</a:t>
            </a:r>
          </a:p>
        </p:txBody>
      </p:sp>
      <p:sp>
        <p:nvSpPr>
          <p:cNvPr id="14" name="Fußzeilenplatzhalter 13"/>
          <p:cNvSpPr>
            <a:spLocks noGrp="1"/>
          </p:cNvSpPr>
          <p:nvPr>
            <p:ph type="ftr" sz="quarter" idx="11"/>
          </p:nvPr>
        </p:nvSpPr>
        <p:spPr/>
        <p:txBody>
          <a:bodyPr/>
          <a:lstStyle/>
          <a:p>
            <a:r>
              <a:rPr lang="de-DE" dirty="0" smtClean="0"/>
              <a:t>Name: </a:t>
            </a:r>
            <a:r>
              <a:rPr lang="de-DE" dirty="0"/>
              <a:t>Britta Nitsche</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7" name="Rechteck 6"/>
          <p:cNvSpPr/>
          <p:nvPr/>
        </p:nvSpPr>
        <p:spPr>
          <a:xfrm>
            <a:off x="5490398" y="2302383"/>
            <a:ext cx="1901602" cy="1232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480000" y="5157192"/>
            <a:ext cx="1612945" cy="544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Abgerundete rechteckige Legende 17"/>
          <p:cNvSpPr/>
          <p:nvPr/>
        </p:nvSpPr>
        <p:spPr>
          <a:xfrm>
            <a:off x="4151784" y="5551438"/>
            <a:ext cx="4716056" cy="1006011"/>
          </a:xfrm>
          <a:prstGeom prst="wedgeRoundRectCallout">
            <a:avLst>
              <a:gd name="adj1" fmla="val -95720"/>
              <a:gd name="adj2" fmla="val -444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Per Klick auf „Suche“ und dann auf die Entscheidungs-ID kann direkt in die Bearbeitung gesprungen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500363" y="3939118"/>
            <a:ext cx="699094" cy="4259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5263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Immatrikulation: Bearbeitung der Entscheidung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1" y="1844824"/>
            <a:ext cx="7956416" cy="4247317"/>
          </a:xfrm>
          <a:prstGeom prst="rect">
            <a:avLst/>
          </a:prstGeom>
          <a:noFill/>
        </p:spPr>
        <p:txBody>
          <a:bodyPr wrap="square" rtlCol="0">
            <a:spAutoFit/>
          </a:bodyPr>
          <a:lstStyle/>
          <a:p>
            <a:pPr marL="342900" indent="-342900">
              <a:lnSpc>
                <a:spcPct val="150000"/>
              </a:lnSpc>
              <a:buFontTx/>
              <a:buAutoNum type="arabicPeriod"/>
            </a:pPr>
            <a:r>
              <a:rPr lang="de-DE" dirty="0"/>
              <a:t>Einstieg: </a:t>
            </a:r>
            <a:r>
              <a:rPr lang="de-DE" dirty="0" smtClean="0"/>
              <a:t>Bearbeitung der Entscheidung </a:t>
            </a:r>
          </a:p>
          <a:p>
            <a:pPr marL="342900" indent="-342900">
              <a:lnSpc>
                <a:spcPct val="150000"/>
              </a:lnSpc>
              <a:buFontTx/>
              <a:buAutoNum type="arabicPeriod"/>
            </a:pPr>
            <a:r>
              <a:rPr lang="de-DE" dirty="0" smtClean="0"/>
              <a:t>Entscheidungssuche</a:t>
            </a:r>
            <a:endParaRPr lang="de-DE" dirty="0"/>
          </a:p>
          <a:p>
            <a:pPr marL="342900" indent="-342900">
              <a:lnSpc>
                <a:spcPct val="150000"/>
              </a:lnSpc>
              <a:buAutoNum type="arabicPeriod"/>
            </a:pPr>
            <a:r>
              <a:rPr lang="de-DE" b="1" dirty="0" smtClean="0"/>
              <a:t>Entscheidungsdaten bearbeiten</a:t>
            </a:r>
          </a:p>
          <a:p>
            <a:pPr marL="800089" lvl="1" indent="-342900">
              <a:lnSpc>
                <a:spcPct val="150000"/>
              </a:lnSpc>
              <a:buAutoNum type="arabicPeriod"/>
            </a:pPr>
            <a:r>
              <a:rPr lang="de-DE" dirty="0" smtClean="0"/>
              <a:t>Entscheidungsübersicht</a:t>
            </a:r>
          </a:p>
          <a:p>
            <a:pPr marL="800089" lvl="1" indent="-342900">
              <a:lnSpc>
                <a:spcPct val="150000"/>
              </a:lnSpc>
              <a:buAutoNum type="arabicPeriod"/>
            </a:pPr>
            <a:r>
              <a:rPr lang="de-DE" dirty="0" smtClean="0"/>
              <a:t>Beantragtes Studium</a:t>
            </a:r>
          </a:p>
          <a:p>
            <a:pPr marL="800089" lvl="1" indent="-342900">
              <a:lnSpc>
                <a:spcPct val="150000"/>
              </a:lnSpc>
              <a:buAutoNum type="arabicPeriod"/>
            </a:pPr>
            <a:r>
              <a:rPr lang="de-DE" dirty="0" smtClean="0"/>
              <a:t>Entscheidungskomponenten</a:t>
            </a:r>
          </a:p>
          <a:p>
            <a:pPr marL="1257277" lvl="2" indent="-342900">
              <a:lnSpc>
                <a:spcPct val="150000"/>
              </a:lnSpc>
              <a:buAutoNum type="arabicPeriod"/>
            </a:pPr>
            <a:r>
              <a:rPr lang="de-DE" dirty="0" smtClean="0"/>
              <a:t>Gebühren</a:t>
            </a:r>
          </a:p>
          <a:p>
            <a:pPr marL="1257277" lvl="2" indent="-342900">
              <a:lnSpc>
                <a:spcPct val="150000"/>
              </a:lnSpc>
              <a:buAutoNum type="arabicPeriod"/>
            </a:pPr>
            <a:r>
              <a:rPr lang="de-DE" dirty="0" smtClean="0"/>
              <a:t>Wechsel der Hörerart – Gebührenneuberechnung</a:t>
            </a:r>
          </a:p>
          <a:p>
            <a:pPr marL="1257277" lvl="2" indent="-342900">
              <a:lnSpc>
                <a:spcPct val="150000"/>
              </a:lnSpc>
              <a:buAutoNum type="arabicPeriod"/>
            </a:pPr>
            <a:r>
              <a:rPr lang="de-DE" dirty="0" smtClean="0"/>
              <a:t>Fehler Gebührenberechnung</a:t>
            </a:r>
          </a:p>
          <a:p>
            <a:pPr marL="1257277" lvl="2" indent="-342900">
              <a:lnSpc>
                <a:spcPct val="150000"/>
              </a:lnSpc>
              <a:buAutoNum type="arabicPeriod"/>
              <a:tabLst>
                <a:tab pos="3138488" algn="l"/>
              </a:tabLst>
            </a:pPr>
            <a:r>
              <a:rPr lang="de-DE" dirty="0" smtClean="0"/>
              <a:t>Antragsdaten bearbeiten</a:t>
            </a:r>
          </a:p>
        </p:txBody>
      </p:sp>
    </p:spTree>
    <p:extLst>
      <p:ext uri="{BB962C8B-B14F-4D97-AF65-F5344CB8AC3E}">
        <p14:creationId xmlns:p14="http://schemas.microsoft.com/office/powerpoint/2010/main" val="3657801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3305</Words>
  <Application>Microsoft Office PowerPoint</Application>
  <PresentationFormat>Breitbild</PresentationFormat>
  <Paragraphs>470</Paragraphs>
  <Slides>35</Slides>
  <Notes>35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35</vt:i4>
      </vt:variant>
    </vt:vector>
  </HeadingPairs>
  <TitlesOfParts>
    <vt:vector size="40" baseType="lpstr">
      <vt:lpstr>Arial</vt:lpstr>
      <vt:lpstr>Calibri</vt:lpstr>
      <vt:lpstr>Meta Offc Pro</vt:lpstr>
      <vt:lpstr>Times New Roman</vt:lpstr>
      <vt:lpstr>WWU Münster PowerPoint Master</vt:lpstr>
      <vt:lpstr>Beraterschulung TP02 – Immatrikulation: Manuelle Bearbeitung - Entscheidung</vt:lpstr>
      <vt:lpstr>Inhaltsübersicht</vt:lpstr>
      <vt:lpstr>Inhaltsübersicht</vt:lpstr>
      <vt:lpstr>1. Einstieg: Bearbeitung der Entscheidung</vt:lpstr>
      <vt:lpstr>1. Einstieg: Manuelle Antragsanlage mit Entscheidung</vt:lpstr>
      <vt:lpstr>Inhaltsübersicht</vt:lpstr>
      <vt:lpstr>2. Entscheidungssuche </vt:lpstr>
      <vt:lpstr>2. Entscheidungssuche</vt:lpstr>
      <vt:lpstr>Inhaltsübersicht</vt:lpstr>
      <vt:lpstr>3.1 Entscheidungsdaten bearbeiten - Übersicht </vt:lpstr>
      <vt:lpstr>3.2 Entscheidungsdaten bearbeiten – Beantragtes Studium </vt:lpstr>
      <vt:lpstr>3.2 Entscheidungsdaten bearbeiten – Beantragtes Studium </vt:lpstr>
      <vt:lpstr>3.3 Entscheidungsdaten bearbeiten –  Entscheidungskomponenten</vt:lpstr>
      <vt:lpstr>3.3.1 Entscheidungsdaten bearbeiten – Entscheidungskomponente Gebühren </vt:lpstr>
      <vt:lpstr>3.3.2 Entscheidungsdaten bearbeiten – Wechsel der Hörerart </vt:lpstr>
      <vt:lpstr>3.3.2 Entscheidungsdaten bearbeiten – Gebührenneuberechnung  </vt:lpstr>
      <vt:lpstr>3.3.3 Entscheidungsdaten bearbeiten – Fehler Gebührenberechnung  </vt:lpstr>
      <vt:lpstr>3.4 Entscheidungsdaten bearbeiten – Antragsdaten  </vt:lpstr>
      <vt:lpstr>5.1 Prüfergebnis setzen – Automatisch prüfen  </vt:lpstr>
      <vt:lpstr>Inhaltsübersicht</vt:lpstr>
      <vt:lpstr>5.2 Prüfergebnis setzen - Gültig  </vt:lpstr>
      <vt:lpstr>5.3 Prüfergebnis setzen – Vorläufig ausgeschlossen </vt:lpstr>
      <vt:lpstr>5.4 Prüfergebnis setzen – Ausgeschlossen</vt:lpstr>
      <vt:lpstr>Inhaltsübersicht</vt:lpstr>
      <vt:lpstr>6. Sperren </vt:lpstr>
      <vt:lpstr>Inhaltsübersicht</vt:lpstr>
      <vt:lpstr>7. Sonderfall der Aufhebung vor Zahlung</vt:lpstr>
      <vt:lpstr>Inhaltsübersicht</vt:lpstr>
      <vt:lpstr>8. Folgeaktionen </vt:lpstr>
      <vt:lpstr>Inhaltsübersicht</vt:lpstr>
      <vt:lpstr>9. Warnungen</vt:lpstr>
      <vt:lpstr>9. Fehlermeldungen</vt:lpstr>
      <vt:lpstr>Inhaltsübersicht</vt:lpstr>
      <vt:lpstr>10. Übungen</vt:lpstr>
      <vt:lpstr>10. Übungen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Britta Nitsche</cp:lastModifiedBy>
  <cp:revision>543</cp:revision>
  <cp:lastPrinted>2018-04-05T10:41:02Z</cp:lastPrinted>
  <dcterms:created xsi:type="dcterms:W3CDTF">2017-06-26T10:25:39Z</dcterms:created>
  <dcterms:modified xsi:type="dcterms:W3CDTF">2018-05-07T12:03:04Z</dcterms:modified>
</cp:coreProperties>
</file>