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60" r:id="rId2"/>
    <p:sldId id="384" r:id="rId3"/>
    <p:sldId id="385" r:id="rId4"/>
    <p:sldId id="389" r:id="rId5"/>
    <p:sldId id="397" r:id="rId6"/>
    <p:sldId id="388" r:id="rId7"/>
    <p:sldId id="390" r:id="rId8"/>
    <p:sldId id="398" r:id="rId9"/>
    <p:sldId id="391" r:id="rId10"/>
    <p:sldId id="392" r:id="rId11"/>
    <p:sldId id="393" r:id="rId12"/>
    <p:sldId id="394" r:id="rId13"/>
    <p:sldId id="399" r:id="rId14"/>
    <p:sldId id="395" r:id="rId15"/>
    <p:sldId id="410" r:id="rId16"/>
    <p:sldId id="406" r:id="rId17"/>
    <p:sldId id="407" r:id="rId18"/>
    <p:sldId id="412" r:id="rId19"/>
    <p:sldId id="396" r:id="rId20"/>
    <p:sldId id="400" r:id="rId21"/>
    <p:sldId id="387" r:id="rId22"/>
    <p:sldId id="401" r:id="rId23"/>
    <p:sldId id="402" r:id="rId24"/>
    <p:sldId id="411" r:id="rId25"/>
    <p:sldId id="408" r:id="rId26"/>
    <p:sldId id="403" r:id="rId27"/>
    <p:sldId id="404" r:id="rId28"/>
    <p:sldId id="409" r:id="rId29"/>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F4F4F4"/>
    <a:srgbClr val="99D6EB"/>
    <a:srgbClr val="4CB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3" autoAdjust="0"/>
    <p:restoredTop sz="74201" autoAdjust="0"/>
  </p:normalViewPr>
  <p:slideViewPr>
    <p:cSldViewPr snapToObjects="1">
      <p:cViewPr varScale="1">
        <p:scale>
          <a:sx n="77" d="100"/>
          <a:sy n="77" d="100"/>
        </p:scale>
        <p:origin x="2010" y="84"/>
      </p:cViewPr>
      <p:guideLst>
        <p:guide orient="horz" pos="851"/>
        <p:guide orient="horz" pos="3618"/>
        <p:guide pos="226"/>
        <p:guide pos="5534"/>
        <p:guide orient="horz" pos="1463"/>
      </p:guideLst>
    </p:cSldViewPr>
  </p:slideViewPr>
  <p:notesTextViewPr>
    <p:cViewPr>
      <p:scale>
        <a:sx n="100" d="100"/>
        <a:sy n="100" d="100"/>
      </p:scale>
      <p:origin x="0" y="0"/>
    </p:cViewPr>
  </p:notesTextViewPr>
  <p:notesViewPr>
    <p:cSldViewPr snapToObjects="1">
      <p:cViewPr varScale="1">
        <p:scale>
          <a:sx n="80" d="100"/>
          <a:sy n="80" d="100"/>
        </p:scale>
        <p:origin x="314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AB7F43A-200E-4256-8123-62DEC17240AD}" type="datetimeFigureOut">
              <a:rPr lang="de-DE" smtClean="0"/>
              <a:t>11.05.2018</a:t>
            </a:fld>
            <a:endParaRPr lang="de-DE"/>
          </a:p>
        </p:txBody>
      </p:sp>
      <p:sp>
        <p:nvSpPr>
          <p:cNvPr id="4" name="Fußzeilenplatzhalter 3"/>
          <p:cNvSpPr>
            <a:spLocks noGrp="1"/>
          </p:cNvSpPr>
          <p:nvPr>
            <p:ph type="ftr" sz="quarter" idx="2"/>
          </p:nvPr>
        </p:nvSpPr>
        <p:spPr>
          <a:xfrm>
            <a:off x="0" y="8684686"/>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5010" y="8684686"/>
            <a:ext cx="2971800" cy="459316"/>
          </a:xfrm>
          <a:prstGeom prst="rect">
            <a:avLst/>
          </a:prstGeom>
        </p:spPr>
        <p:txBody>
          <a:bodyPr vert="horz" lIns="91440" tIns="45720" rIns="91440" bIns="45720" rtlCol="0" anchor="b"/>
          <a:lstStyle>
            <a:lvl1pPr algn="r">
              <a:defRPr sz="1200"/>
            </a:lvl1pPr>
          </a:lstStyle>
          <a:p>
            <a:fld id="{0484EE65-1998-46CD-9D2C-B3EDC1A54165}" type="slidenum">
              <a:rPr lang="de-DE" smtClean="0"/>
              <a:t>‹Nr.›</a:t>
            </a:fld>
            <a:endParaRPr lang="de-DE"/>
          </a:p>
        </p:txBody>
      </p:sp>
    </p:spTree>
    <p:extLst>
      <p:ext uri="{BB962C8B-B14F-4D97-AF65-F5344CB8AC3E}">
        <p14:creationId xmlns:p14="http://schemas.microsoft.com/office/powerpoint/2010/main" val="3361385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11.05.2018</a:t>
            </a:fld>
            <a:endParaRPr lang="de-DE"/>
          </a:p>
        </p:txBody>
      </p:sp>
      <p:sp>
        <p:nvSpPr>
          <p:cNvPr id="4" name="Folienbildplatzhalter 3"/>
          <p:cNvSpPr>
            <a:spLocks noGrp="1" noRot="1" noChangeAspect="1"/>
          </p:cNvSpPr>
          <p:nvPr>
            <p:ph type="sldImg" idx="2"/>
          </p:nvPr>
        </p:nvSpPr>
        <p:spPr>
          <a:xfrm>
            <a:off x="620688" y="583811"/>
            <a:ext cx="5797639" cy="4348229"/>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20689" y="5292080"/>
            <a:ext cx="5797638" cy="3096344"/>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 der Abschluss ein Fach einer externen Institution erlaubt (z. B. Kunstakademie), wird das im Titel</a:t>
            </a:r>
            <a:r>
              <a:rPr lang="de-DE" baseline="0" dirty="0" smtClean="0"/>
              <a:t> des Feldes entsprechend angezeigt: „Studienfach externer Einrichtung“. Die Auswahl des Fachs erfolgt analog zur Auswahl von WWU-Fächern.</a:t>
            </a:r>
          </a:p>
          <a:p>
            <a:endParaRPr lang="de-DE" baseline="0" dirty="0" smtClean="0"/>
          </a:p>
          <a:p>
            <a:r>
              <a:rPr lang="de-DE" baseline="0" dirty="0" smtClean="0"/>
              <a:t>Im Zwei-Fach-Bachelor wird der Lehramtswunsch mit abgefragt. Die Eingabe an dieser Stelle überschreibt ggf. eine bereits bestehende Eingabe aus der Immatrikulation. Diese Information finden Sie in der -&gt; Studentenakte auf dem Reiter „Daten aus HIS“.</a:t>
            </a:r>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411306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3938893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2339434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2236671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2788222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Um die</a:t>
            </a:r>
            <a:r>
              <a:rPr lang="de-DE" baseline="0" dirty="0" smtClean="0"/>
              <a:t> Hochschulzugangsberechtigung auf „Gültig“ zu setzen, wird die Zeile auf dem Reiter „Externe Zeugnisse“ markiert und „Gültig“ geklickt. Wird das vergessen, fällt es bei der automatischen Prüfung auf. Die Freigabe wird nicht erteilt, sondern der Status bleibt „Zu prüfen“.</a:t>
            </a:r>
          </a:p>
          <a:p>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Wird die Hochschulzugangsberechtigung bewusst auf „Nicht korrekt“ gesetzt, ist die Freigabe der Entscheidung nicht mehr möglich. Der vergebene Status kann von der Sachbearbeitung wieder geändert werden.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kern="1200" dirty="0" smtClean="0">
              <a:solidFill>
                <a:schemeClr val="tx1"/>
              </a:solidFill>
              <a:effectLst/>
              <a:latin typeface="+mn-lt"/>
              <a:ea typeface="+mn-ea"/>
              <a:cs typeface="+mn-cs"/>
            </a:endParaRPr>
          </a:p>
          <a:p>
            <a:endParaRPr lang="de-DE" baseline="0" dirty="0" smtClean="0"/>
          </a:p>
          <a:p>
            <a:endParaRPr lang="de-DE" baseline="0" dirty="0" smtClean="0"/>
          </a:p>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127768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smtClean="0"/>
              <a:t>In der Entscheidung kann überprüft</a:t>
            </a:r>
            <a:r>
              <a:rPr lang="de-DE" sz="1400" baseline="0" dirty="0" smtClean="0"/>
              <a:t> werden, ob das neue Zielstudium korrekt angezeigt wird. Das Setzen des Prüfergebnisses erfolgt wie in allen anderen Entscheidungen auch: Soll die Entscheidung freigegeben werden, klickt man „Automatisch prüfen“.</a:t>
            </a:r>
          </a:p>
          <a:p>
            <a:endParaRPr lang="de-DE" sz="1400" baseline="0" dirty="0" smtClean="0"/>
          </a:p>
          <a:p>
            <a:r>
              <a:rPr lang="de-DE" sz="1400" kern="1200" dirty="0" smtClean="0">
                <a:solidFill>
                  <a:schemeClr val="tx1"/>
                </a:solidFill>
                <a:effectLst/>
                <a:latin typeface="+mn-lt"/>
                <a:ea typeface="+mn-ea"/>
                <a:cs typeface="+mn-cs"/>
              </a:rPr>
              <a:t>Aufgrund von bestimmten Gründen (z.</a:t>
            </a:r>
            <a:r>
              <a:rPr lang="de-DE" sz="1400" kern="1200" baseline="0" dirty="0" smtClean="0">
                <a:solidFill>
                  <a:schemeClr val="tx1"/>
                </a:solidFill>
                <a:effectLst/>
                <a:latin typeface="+mn-lt"/>
                <a:ea typeface="+mn-ea"/>
                <a:cs typeface="+mn-cs"/>
              </a:rPr>
              <a:t> B. </a:t>
            </a:r>
            <a:r>
              <a:rPr lang="de-DE" sz="1400" kern="1200" dirty="0" smtClean="0">
                <a:solidFill>
                  <a:schemeClr val="tx1"/>
                </a:solidFill>
                <a:effectLst/>
                <a:latin typeface="+mn-lt"/>
                <a:ea typeface="+mn-ea"/>
                <a:cs typeface="+mn-cs"/>
              </a:rPr>
              <a:t>falschen Angaben,</a:t>
            </a:r>
            <a:r>
              <a:rPr lang="de-DE" sz="1400" kern="1200" baseline="0" dirty="0" smtClean="0">
                <a:solidFill>
                  <a:schemeClr val="tx1"/>
                </a:solidFill>
                <a:effectLst/>
                <a:latin typeface="+mn-lt"/>
                <a:ea typeface="+mn-ea"/>
                <a:cs typeface="+mn-cs"/>
              </a:rPr>
              <a:t> fehlender </a:t>
            </a:r>
            <a:r>
              <a:rPr lang="de-DE" sz="1400" kern="1200" dirty="0" smtClean="0">
                <a:solidFill>
                  <a:schemeClr val="tx1"/>
                </a:solidFill>
                <a:effectLst/>
                <a:latin typeface="+mn-lt"/>
                <a:ea typeface="+mn-ea"/>
                <a:cs typeface="+mn-cs"/>
              </a:rPr>
              <a:t>Eignungsprüfung, abgelaufener Frist, nicht erfüllten Zugangsvoraussetzungen) kann eine Ablehnung ausgesprochen werden. Diese wird mit dem Status „Ausgeschlossen“ versehen und mit Klicks</a:t>
            </a:r>
            <a:r>
              <a:rPr lang="de-DE" sz="1400" kern="1200" baseline="0" dirty="0" smtClean="0">
                <a:solidFill>
                  <a:schemeClr val="tx1"/>
                </a:solidFill>
                <a:effectLst/>
                <a:latin typeface="+mn-lt"/>
                <a:ea typeface="+mn-ea"/>
                <a:cs typeface="+mn-cs"/>
              </a:rPr>
              <a:t> auf „Ablehnen“ und „Speichern“ abgeschlossen.</a:t>
            </a:r>
          </a:p>
          <a:p>
            <a:r>
              <a:rPr lang="de-DE" sz="1400" kern="1200" baseline="0" dirty="0" smtClean="0">
                <a:solidFill>
                  <a:schemeClr val="tx1"/>
                </a:solidFill>
                <a:effectLst/>
                <a:latin typeface="+mn-lt"/>
                <a:ea typeface="+mn-ea"/>
                <a:cs typeface="+mn-cs"/>
              </a:rPr>
              <a:t> </a:t>
            </a:r>
          </a:p>
          <a:p>
            <a:r>
              <a:rPr lang="de-DE" sz="1400" kern="1200" dirty="0" smtClean="0">
                <a:solidFill>
                  <a:schemeClr val="tx1"/>
                </a:solidFill>
                <a:effectLst/>
                <a:latin typeface="+mn-lt"/>
                <a:ea typeface="+mn-ea"/>
                <a:cs typeface="+mn-cs"/>
              </a:rPr>
              <a:t>Der Ablehnungsbescheid wird weiterhin in Word erstellt und auf dem Postweg zugestellt</a:t>
            </a:r>
            <a:r>
              <a:rPr lang="de-DE" sz="1400" kern="1200" dirty="0" smtClean="0">
                <a:solidFill>
                  <a:schemeClr val="tx1"/>
                </a:solidFill>
                <a:effectLst/>
                <a:latin typeface="+mn-lt"/>
                <a:ea typeface="+mn-ea"/>
                <a:cs typeface="+mn-cs"/>
              </a:rPr>
              <a:t>.</a:t>
            </a:r>
            <a:endParaRPr lang="de-DE" sz="14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391854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3849327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2830591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221610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152070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316433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Beispielfall:</a:t>
            </a:r>
            <a:r>
              <a:rPr lang="de-DE" baseline="0" dirty="0" smtClean="0"/>
              <a:t> </a:t>
            </a:r>
          </a:p>
          <a:p>
            <a:r>
              <a:rPr lang="de-DE" baseline="0" dirty="0" smtClean="0"/>
              <a:t>Ein Studierender ist in den Zwei-Fach-Bachelor mit den Fächern Deutsch und Französisch im 3. Fachsemester und dem Erweiterungsfach Spanisch im 1. Fachsemester eingeschrieben.</a:t>
            </a:r>
          </a:p>
          <a:p>
            <a:endParaRPr lang="de-DE" baseline="0" dirty="0" smtClean="0"/>
          </a:p>
          <a:p>
            <a:r>
              <a:rPr lang="de-DE" baseline="0" dirty="0" smtClean="0"/>
              <a:t>Nun möchte er das Erweiterungsfach Spanisch gegen Französisch tauschen und den Zwei-Fach-Bachelor mit den Fächern Deutsch und Spanisch studieren.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3208319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3747414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a:t>
            </a:r>
            <a:r>
              <a:rPr lang="de-DE" baseline="0" dirty="0" smtClean="0"/>
              <a:t>Nun möchte er das Erweiterungsfach Spanisch gegen Französisch tauschen und den Zwei-Fach-Bachelor mit den Fächern Deutsch und Spanisch studieren.“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Entsprechend wird für das künftige Studium der Zwei-Fach-Bachelor mit den Fächern Deutsch (3. FS) und Spanisch (1. FS) ausgewählt.</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3011782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2847357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Um die</a:t>
            </a:r>
            <a:r>
              <a:rPr lang="de-DE" baseline="0" dirty="0" smtClean="0"/>
              <a:t> Hochschulzugangsberechtigung auf „Gültig“ zu setzen, wird die Zeile auf dem Reiter „Externe Zeugnisse“ markiert und „Gültig“ geklickt. Wird das vergessen, fällt es bei der automatischen Prüfung auf. Die Freigabe wird nicht erteilt, sondern der Status bleibt „Zu prüfen“.</a:t>
            </a:r>
          </a:p>
          <a:p>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Wird die Hochschulzugangsberechtigung bewusst auf „Nicht korrekt“ gesetzt, ist die Freigabe der Entscheidung nicht mehr möglich. Der vergebene Status kann von der Sachbearbeitung wieder geändert werden.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kern="1200" dirty="0" smtClean="0">
              <a:solidFill>
                <a:schemeClr val="tx1"/>
              </a:solidFill>
              <a:effectLst/>
              <a:latin typeface="+mn-lt"/>
              <a:ea typeface="+mn-ea"/>
              <a:cs typeface="+mn-cs"/>
            </a:endParaRPr>
          </a:p>
          <a:p>
            <a:endParaRPr lang="de-DE" baseline="0" dirty="0" smtClean="0"/>
          </a:p>
          <a:p>
            <a:endParaRPr lang="de-DE" baseline="0" dirty="0" smtClean="0"/>
          </a:p>
          <a:p>
            <a:endParaRPr lang="de-DE"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1933961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Im Ergebnis ist der Fächertausch vollzogen. </a:t>
            </a:r>
          </a:p>
          <a:p>
            <a:endParaRPr lang="de-DE" dirty="0" smtClean="0"/>
          </a:p>
          <a:p>
            <a:r>
              <a:rPr lang="de-DE" dirty="0" smtClean="0"/>
              <a:t>Das Fach</a:t>
            </a:r>
            <a:r>
              <a:rPr lang="de-DE" baseline="0" dirty="0" smtClean="0"/>
              <a:t> Französisch, das gegen Spanisch getauscht wurde, wurde storniert und ist damit auch aus dem Studienverlauf verschwunden. </a:t>
            </a:r>
          </a:p>
          <a:p>
            <a:endParaRPr lang="de-DE" baseline="0" dirty="0" smtClean="0"/>
          </a:p>
          <a:p>
            <a:r>
              <a:rPr lang="de-DE" baseline="0" dirty="0" smtClean="0"/>
              <a:t>Der Studierende ist nun im Zwei-Fach-Bachelor Spanisch 1. Fachsemester und Deutsch 3. Fachsemester eingeschrieben. Aus dem Erweiterungsstudium ist er ausgeschrieben.</a:t>
            </a:r>
          </a:p>
          <a:p>
            <a:endParaRPr lang="de-DE" baseline="0" dirty="0" smtClean="0"/>
          </a:p>
          <a:p>
            <a:r>
              <a:rPr lang="de-DE" baseline="0" dirty="0" smtClean="0"/>
              <a:t>Über den Reiter Vorgangsbelege in der -&gt; Studentenakte kann jedoch jederzeit nachvollzogen werden, wer, wann, welchen Tausch durchgeführt hat.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3775050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der „normalen“ Studiengangsänderung</a:t>
            </a:r>
            <a:r>
              <a:rPr lang="de-DE" baseline="0" dirty="0" smtClean="0"/>
              <a:t> ohne Tausch wird entsprechend nur das Änderungsprotokoll angezeigt.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1288449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233298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 der Eingabe in SLcM besteht derzeit kein Unterschied</a:t>
            </a:r>
            <a:r>
              <a:rPr lang="de-DE" baseline="0" dirty="0" smtClean="0"/>
              <a:t> zwischen zulassungsbeschränkten und zulassungsfreien Fächern. Die Prüfung erfolgt bereits vor der Eingabe.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55473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Bei der Eingabe in SLcM besteht derzeit kein Unterschied</a:t>
            </a:r>
            <a:r>
              <a:rPr lang="de-DE" baseline="0" dirty="0" smtClean="0"/>
              <a:t> zwischen zulassungsbeschränkten und zulassungsfreien Fächern. Die Prüfung erfolgt bereits vor der Eingabe.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26041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2681254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137458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dirty="0" smtClean="0"/>
              <a:t>Die grundsätzliche Voraussetzung für eine Studiengangsänderung ist die erfolgte</a:t>
            </a:r>
            <a:r>
              <a:rPr lang="de-DE" sz="1400" baseline="0" dirty="0" smtClean="0"/>
              <a:t> Immatrikulation bzw. </a:t>
            </a:r>
            <a:r>
              <a:rPr lang="de-DE" sz="1400" baseline="0" dirty="0" smtClean="0"/>
              <a:t>Rückmeldung</a:t>
            </a:r>
            <a:r>
              <a:rPr lang="de-DE" sz="1400" baseline="0" dirty="0" smtClean="0"/>
              <a:t>, d.h. der Studierende muss die Semesterbeiträge bereits gezahlt haben.</a:t>
            </a:r>
          </a:p>
          <a:p>
            <a:endParaRPr lang="de-DE" sz="1400"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400" kern="1200" dirty="0" smtClean="0">
                <a:solidFill>
                  <a:schemeClr val="tx1"/>
                </a:solidFill>
                <a:effectLst/>
                <a:latin typeface="+mn-lt"/>
                <a:ea typeface="+mn-ea"/>
                <a:cs typeface="+mn-cs"/>
              </a:rPr>
              <a:t>Ist eine aktive Rückmeldesperre für das Semester vorhanden, kann die Rückmeldung noch nicht erfolgt sein. Demzufolge ist auch eine Studiengangsänderung nicht möglich. </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400" kern="120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400" kern="1200" dirty="0" smtClean="0">
                <a:solidFill>
                  <a:schemeClr val="tx1"/>
                </a:solidFill>
                <a:effectLst/>
                <a:latin typeface="+mn-lt"/>
                <a:ea typeface="+mn-ea"/>
                <a:cs typeface="+mn-cs"/>
              </a:rPr>
              <a:t>Auch wenn der Studierende exmatrikuliert</a:t>
            </a:r>
            <a:r>
              <a:rPr lang="de-DE" sz="1400" kern="1200" baseline="0" dirty="0" smtClean="0">
                <a:solidFill>
                  <a:schemeClr val="tx1"/>
                </a:solidFill>
                <a:effectLst/>
                <a:latin typeface="+mn-lt"/>
                <a:ea typeface="+mn-ea"/>
                <a:cs typeface="+mn-cs"/>
              </a:rPr>
              <a:t>, eingeschrieben ohne bezahlten Semesterbeitrag oder noch nicht rückgemeldet ist, </a:t>
            </a:r>
            <a:r>
              <a:rPr lang="de-DE" sz="1400" kern="1200" dirty="0" smtClean="0">
                <a:solidFill>
                  <a:schemeClr val="tx1"/>
                </a:solidFill>
                <a:effectLst/>
                <a:latin typeface="+mn-lt"/>
                <a:ea typeface="+mn-ea"/>
                <a:cs typeface="+mn-cs"/>
              </a:rPr>
              <a:t>kann der Antrag auf </a:t>
            </a:r>
            <a:r>
              <a:rPr lang="de-DE" sz="1400" kern="1200" dirty="0" err="1" smtClean="0">
                <a:solidFill>
                  <a:schemeClr val="tx1"/>
                </a:solidFill>
                <a:effectLst/>
                <a:latin typeface="+mn-lt"/>
                <a:ea typeface="+mn-ea"/>
                <a:cs typeface="+mn-cs"/>
              </a:rPr>
              <a:t>Studiengangsänderung</a:t>
            </a:r>
            <a:r>
              <a:rPr lang="de-DE" sz="1400" kern="1200" dirty="0" smtClean="0">
                <a:solidFill>
                  <a:schemeClr val="tx1"/>
                </a:solidFill>
                <a:effectLst/>
                <a:latin typeface="+mn-lt"/>
                <a:ea typeface="+mn-ea"/>
                <a:cs typeface="+mn-cs"/>
              </a:rPr>
              <a:t> angeklickt werden, jedoch steht kein Studienangebot zur Auswahl, der Antrag kann also nicht abgesendet</a:t>
            </a:r>
            <a:r>
              <a:rPr lang="de-DE" sz="1400" kern="1200" baseline="0" dirty="0" smtClean="0">
                <a:solidFill>
                  <a:schemeClr val="tx1"/>
                </a:solidFill>
                <a:effectLst/>
                <a:latin typeface="+mn-lt"/>
                <a:ea typeface="+mn-ea"/>
                <a:cs typeface="+mn-cs"/>
              </a:rPr>
              <a:t> werden</a:t>
            </a:r>
            <a:r>
              <a:rPr lang="de-DE" sz="1400" kern="1200" dirty="0" smtClean="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880418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97110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Ist</a:t>
            </a:r>
            <a:r>
              <a:rPr lang="de-DE" baseline="0" dirty="0" smtClean="0"/>
              <a:t> der Studierende für mehr als einen Studiengang immatrikuliert, werden alle in der Auswahl zur Änderung angezeigt. </a:t>
            </a:r>
            <a:endParaRPr lang="de-DE" baseline="0" dirty="0" smtClean="0"/>
          </a:p>
          <a:p>
            <a:endParaRPr lang="de-DE" baseline="0" dirty="0" smtClean="0"/>
          </a:p>
          <a:p>
            <a:r>
              <a:rPr lang="de-DE" baseline="0" dirty="0" smtClean="0"/>
              <a:t>Man </a:t>
            </a:r>
            <a:r>
              <a:rPr lang="de-DE" baseline="0" dirty="0" smtClean="0"/>
              <a:t>wählt dann den Studiengang aus, an dem man etwas ändern möchte. </a:t>
            </a:r>
            <a:endParaRPr lang="de-DE" baseline="0" dirty="0" smtClean="0"/>
          </a:p>
          <a:p>
            <a:endParaRPr lang="de-DE" baseline="0" dirty="0" smtClean="0"/>
          </a:p>
          <a:p>
            <a:r>
              <a:rPr lang="de-DE" baseline="0" dirty="0" smtClean="0"/>
              <a:t>Weitere </a:t>
            </a:r>
            <a:r>
              <a:rPr lang="de-DE" baseline="0" dirty="0" smtClean="0"/>
              <a:t>Details dazu finden Sie beim -&gt; Fächertausch im Zusammenhang mit dem Erweiterungsstudium.</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157981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2" y="1035714"/>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Türmchen"/>
          <p:cNvGrpSpPr>
            <a:grpSpLocks noChangeAspect="1"/>
          </p:cNvGrpSpPr>
          <p:nvPr userDrawn="1"/>
        </p:nvGrpSpPr>
        <p:grpSpPr bwMode="auto">
          <a:xfrm>
            <a:off x="5634992" y="1035714"/>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5759911" y="0"/>
            <a:ext cx="338408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5759911" y="0"/>
            <a:ext cx="338408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0"/>
            <a:ext cx="9144000" cy="5669999"/>
          </a:xfrm>
          <a:prstGeom prst="rect">
            <a:avLst/>
          </a:prstGeom>
        </p:spPr>
      </p:pic>
      <p:sp>
        <p:nvSpPr>
          <p:cNvPr id="2" name="Titel 1"/>
          <p:cNvSpPr>
            <a:spLocks noGrp="1"/>
          </p:cNvSpPr>
          <p:nvPr>
            <p:ph type="ctrTitle" hasCustomPrompt="1"/>
          </p:nvPr>
        </p:nvSpPr>
        <p:spPr>
          <a:xfrm>
            <a:off x="360000" y="1962075"/>
            <a:ext cx="5966324"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358775" y="2484439"/>
            <a:ext cx="4648400"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262" userDrawn="1">
          <p15:clr>
            <a:srgbClr val="FBAE40"/>
          </p15:clr>
        </p15:guide>
        <p15:guide id="3" pos="226">
          <p15:clr>
            <a:srgbClr val="FBAE40"/>
          </p15:clr>
        </p15:guide>
        <p15:guide id="4" pos="5534">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5"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lvl1pPr>
              <a:defRPr/>
            </a:lvl1pPr>
          </a:lstStyle>
          <a:p>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0" y="388800"/>
            <a:ext cx="5185225"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0"/>
            <a:ext cx="405051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p15:clr>
            <a:srgbClr val="FBAE40"/>
          </p15:clr>
        </p15:guide>
        <p15:guide id="2" orient="horz" pos="85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p15:clr>
            <a:srgbClr val="FBAE40"/>
          </p15:clr>
        </p15:guide>
        <p15:guide id="2" orient="horz" pos="3618">
          <p15:clr>
            <a:srgbClr val="FBAE40"/>
          </p15:clr>
        </p15:guide>
        <p15:guide id="3" orient="horz" pos="851">
          <p15:clr>
            <a:srgbClr val="FBAE40"/>
          </p15:clr>
        </p15:guide>
        <p15:guide id="4" pos="226">
          <p15:clr>
            <a:srgbClr val="FBAE40"/>
          </p15:clr>
        </p15:guide>
        <p15:guide id="5" pos="55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0" y="1350962"/>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0"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0"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360000" y="1931735"/>
            <a:ext cx="6408000" cy="1276350"/>
          </a:xfrm>
        </p:spPr>
        <p:txBody>
          <a:bodyPr/>
          <a:lstStyle/>
          <a:p>
            <a:r>
              <a:rPr lang="de-DE" dirty="0"/>
              <a:t>Beraterschulung TP02 </a:t>
            </a:r>
            <a:r>
              <a:rPr lang="de-DE" dirty="0" smtClean="0"/>
              <a:t>–</a:t>
            </a:r>
            <a:br>
              <a:rPr lang="de-DE" dirty="0" smtClean="0"/>
            </a:br>
            <a:r>
              <a:rPr lang="de-DE" dirty="0" smtClean="0"/>
              <a:t>Studiengangsänderung</a:t>
            </a:r>
            <a:endParaRPr lang="de-DE" dirty="0"/>
          </a:p>
        </p:txBody>
      </p:sp>
      <p:sp>
        <p:nvSpPr>
          <p:cNvPr id="9" name="Untertitel 8"/>
          <p:cNvSpPr>
            <a:spLocks noGrp="1"/>
          </p:cNvSpPr>
          <p:nvPr>
            <p:ph type="subTitle" idx="1"/>
          </p:nvPr>
        </p:nvSpPr>
        <p:spPr>
          <a:xfrm>
            <a:off x="360000" y="3753273"/>
            <a:ext cx="6408000" cy="900000"/>
          </a:xfrm>
        </p:spPr>
        <p:txBody>
          <a:bodyPr/>
          <a:lstStyle/>
          <a:p>
            <a:r>
              <a:rPr lang="de-DE" dirty="0" smtClean="0"/>
              <a:t>Studierendenverwaltung </a:t>
            </a:r>
          </a:p>
          <a:p>
            <a:endParaRPr lang="de-DE" dirty="0"/>
          </a:p>
          <a:p>
            <a:r>
              <a:rPr lang="de-DE" dirty="0" smtClean="0"/>
              <a:t>Name</a:t>
            </a:r>
            <a:r>
              <a:rPr lang="de-DE" dirty="0"/>
              <a:t>: </a:t>
            </a:r>
            <a:r>
              <a:rPr lang="de-DE" dirty="0" smtClean="0">
                <a:solidFill>
                  <a:schemeClr val="tx2"/>
                </a:solidFill>
              </a:rPr>
              <a:t>Britta Nitsche</a:t>
            </a:r>
            <a:endParaRPr lang="de-DE" dirty="0">
              <a:solidFill>
                <a:schemeClr val="tx2"/>
              </a:solidFill>
            </a:endParaRPr>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dirty="0" smtClean="0"/>
              <a:t>Neovias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0" y="1615849"/>
            <a:ext cx="8653899" cy="2433521"/>
          </a:xfrm>
          <a:prstGeom prst="rect">
            <a:avLst/>
          </a:prstGeom>
          <a:ln w="19050">
            <a:solidFill>
              <a:schemeClr val="accent2"/>
            </a:solidFill>
          </a:ln>
        </p:spPr>
      </p:pic>
      <p:sp>
        <p:nvSpPr>
          <p:cNvPr id="9" name="Titel 8"/>
          <p:cNvSpPr>
            <a:spLocks noGrp="1"/>
          </p:cNvSpPr>
          <p:nvPr>
            <p:ph type="title"/>
          </p:nvPr>
        </p:nvSpPr>
        <p:spPr>
          <a:xfrm>
            <a:off x="388519" y="1033026"/>
            <a:ext cx="8425225" cy="575329"/>
          </a:xfrm>
        </p:spPr>
        <p:txBody>
          <a:bodyPr/>
          <a:lstStyle/>
          <a:p>
            <a:r>
              <a:rPr lang="de-DE" dirty="0" smtClean="0"/>
              <a:t>2.2 Studiengangsänderung/ Antrag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5" name="Rechteck 4"/>
          <p:cNvSpPr/>
          <p:nvPr/>
        </p:nvSpPr>
        <p:spPr>
          <a:xfrm>
            <a:off x="4860032" y="3272926"/>
            <a:ext cx="2232248" cy="398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179512" y="2871877"/>
            <a:ext cx="4176464" cy="10611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827584" y="4730069"/>
            <a:ext cx="3076789" cy="1217010"/>
          </a:xfrm>
          <a:prstGeom prst="wedgeRoundRectCallout">
            <a:avLst>
              <a:gd name="adj1" fmla="val 10829"/>
              <a:gd name="adj2" fmla="val -109713"/>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Nach Auswahl des Verfahrens (Semester) und des Abschlusses werden weitere Felder passend zu den Wahlmöglichkeiten des Abschlusses eingeblendet.</a:t>
            </a:r>
            <a:endParaRPr lang="en-GB" sz="1400" dirty="0"/>
          </a:p>
        </p:txBody>
      </p:sp>
      <p:sp>
        <p:nvSpPr>
          <p:cNvPr id="16" name="Abgerundete rechteckige Legende 15"/>
          <p:cNvSpPr/>
          <p:nvPr/>
        </p:nvSpPr>
        <p:spPr>
          <a:xfrm>
            <a:off x="5584883" y="4597117"/>
            <a:ext cx="2506720" cy="1171202"/>
          </a:xfrm>
          <a:prstGeom prst="wedgeRoundRectCallout">
            <a:avLst>
              <a:gd name="adj1" fmla="val -33709"/>
              <a:gd name="adj2" fmla="val -1342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Die Fachsemester können hier je Fach angepasst werden.</a:t>
            </a:r>
            <a:endParaRPr lang="en-GB" sz="1400" dirty="0"/>
          </a:p>
        </p:txBody>
      </p:sp>
    </p:spTree>
    <p:extLst>
      <p:ext uri="{BB962C8B-B14F-4D97-AF65-F5344CB8AC3E}">
        <p14:creationId xmlns:p14="http://schemas.microsoft.com/office/powerpoint/2010/main" val="3637304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60001" y="1608356"/>
            <a:ext cx="6515976" cy="4626014"/>
          </a:xfrm>
          <a:prstGeom prst="rect">
            <a:avLst/>
          </a:prstGeom>
          <a:ln w="19050">
            <a:solidFill>
              <a:schemeClr val="accent2"/>
            </a:solidFill>
          </a:ln>
        </p:spPr>
      </p:pic>
      <p:sp>
        <p:nvSpPr>
          <p:cNvPr id="9" name="Titel 8"/>
          <p:cNvSpPr>
            <a:spLocks noGrp="1"/>
          </p:cNvSpPr>
          <p:nvPr>
            <p:ph type="title"/>
          </p:nvPr>
        </p:nvSpPr>
        <p:spPr>
          <a:xfrm>
            <a:off x="388519" y="1033026"/>
            <a:ext cx="8425225" cy="575329"/>
          </a:xfrm>
        </p:spPr>
        <p:txBody>
          <a:bodyPr/>
          <a:lstStyle/>
          <a:p>
            <a:r>
              <a:rPr lang="de-DE" dirty="0" smtClean="0"/>
              <a:t>2.2 Studiengangsänderung/ Antrag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6209991" y="4102020"/>
            <a:ext cx="2506720" cy="1390636"/>
          </a:xfrm>
          <a:prstGeom prst="wedgeRoundRectCallout">
            <a:avLst>
              <a:gd name="adj1" fmla="val -133777"/>
              <a:gd name="adj2" fmla="val -58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a:t>Alle anderen Felder dieses Antrags sind mit den Daten der Immatrikulation </a:t>
            </a:r>
            <a:r>
              <a:rPr lang="de-DE" sz="1400" dirty="0" smtClean="0"/>
              <a:t>vorbelegt und können bei Bedarf hier direkt geändert werden.</a:t>
            </a:r>
            <a:endParaRPr lang="de-DE" sz="1400" dirty="0"/>
          </a:p>
        </p:txBody>
      </p:sp>
      <p:sp>
        <p:nvSpPr>
          <p:cNvPr id="17" name="Rechteck 16"/>
          <p:cNvSpPr/>
          <p:nvPr/>
        </p:nvSpPr>
        <p:spPr>
          <a:xfrm>
            <a:off x="2267744" y="1871913"/>
            <a:ext cx="720080"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Abgerundete rechteckige Legende 17"/>
          <p:cNvSpPr/>
          <p:nvPr/>
        </p:nvSpPr>
        <p:spPr>
          <a:xfrm>
            <a:off x="3436469" y="1828029"/>
            <a:ext cx="2506720" cy="1390636"/>
          </a:xfrm>
          <a:prstGeom prst="wedgeRoundRectCallout">
            <a:avLst>
              <a:gd name="adj1" fmla="val -77581"/>
              <a:gd name="adj2" fmla="val -1924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Sind alle Eingaben gemacht, kann der Antrag abgesendet werden.</a:t>
            </a:r>
            <a:endParaRPr lang="de-DE" sz="1400" dirty="0"/>
          </a:p>
        </p:txBody>
      </p:sp>
    </p:spTree>
    <p:extLst>
      <p:ext uri="{BB962C8B-B14F-4D97-AF65-F5344CB8AC3E}">
        <p14:creationId xmlns:p14="http://schemas.microsoft.com/office/powerpoint/2010/main" val="1207949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033026"/>
            <a:ext cx="8425225" cy="575329"/>
          </a:xfrm>
        </p:spPr>
        <p:txBody>
          <a:bodyPr/>
          <a:lstStyle/>
          <a:p>
            <a:r>
              <a:rPr lang="de-DE" dirty="0" smtClean="0"/>
              <a:t>2.2 Studiengangsänderung/Antrag: Meldungen</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graphicFrame>
        <p:nvGraphicFramePr>
          <p:cNvPr id="11" name="Tabelle 10"/>
          <p:cNvGraphicFramePr>
            <a:graphicFrameLocks noGrp="1"/>
          </p:cNvGraphicFramePr>
          <p:nvPr>
            <p:extLst>
              <p:ext uri="{D42A27DB-BD31-4B8C-83A1-F6EECF244321}">
                <p14:modId xmlns:p14="http://schemas.microsoft.com/office/powerpoint/2010/main" val="2174538443"/>
              </p:ext>
            </p:extLst>
          </p:nvPr>
        </p:nvGraphicFramePr>
        <p:xfrm>
          <a:off x="373970" y="1505015"/>
          <a:ext cx="8417364" cy="4587891"/>
        </p:xfrm>
        <a:graphic>
          <a:graphicData uri="http://schemas.openxmlformats.org/drawingml/2006/table">
            <a:tbl>
              <a:tblPr firstRow="1" bandRow="1">
                <a:tableStyleId>{5C22544A-7EE6-4342-B048-85BDC9FD1C3A}</a:tableStyleId>
              </a:tblPr>
              <a:tblGrid>
                <a:gridCol w="4208682">
                  <a:extLst>
                    <a:ext uri="{9D8B030D-6E8A-4147-A177-3AD203B41FA5}">
                      <a16:colId xmlns:a16="http://schemas.microsoft.com/office/drawing/2014/main" val="1965240460"/>
                    </a:ext>
                  </a:extLst>
                </a:gridCol>
                <a:gridCol w="4208682">
                  <a:extLst>
                    <a:ext uri="{9D8B030D-6E8A-4147-A177-3AD203B41FA5}">
                      <a16:colId xmlns:a16="http://schemas.microsoft.com/office/drawing/2014/main" val="1817632493"/>
                    </a:ext>
                  </a:extLst>
                </a:gridCol>
              </a:tblGrid>
              <a:tr h="657512">
                <a:tc>
                  <a:txBody>
                    <a:bodyPr/>
                    <a:lstStyle/>
                    <a:p>
                      <a:r>
                        <a:rPr lang="de-DE" dirty="0" smtClean="0"/>
                        <a:t>Fehlermeldung</a:t>
                      </a:r>
                      <a:endParaRPr lang="de-DE" dirty="0"/>
                    </a:p>
                  </a:txBody>
                  <a:tcPr/>
                </a:tc>
                <a:tc>
                  <a:txBody>
                    <a:bodyPr/>
                    <a:lstStyle/>
                    <a:p>
                      <a:r>
                        <a:rPr lang="de-DE" dirty="0" smtClean="0"/>
                        <a:t>Weiteres Vorgehen</a:t>
                      </a:r>
                      <a:endParaRPr lang="de-DE" dirty="0"/>
                    </a:p>
                  </a:txBody>
                  <a:tcPr/>
                </a:tc>
                <a:extLst>
                  <a:ext uri="{0D108BD9-81ED-4DB2-BD59-A6C34878D82A}">
                    <a16:rowId xmlns:a16="http://schemas.microsoft.com/office/drawing/2014/main" val="942314615"/>
                  </a:ext>
                </a:extLst>
              </a:tr>
              <a:tr h="1134883">
                <a:tc>
                  <a:txBody>
                    <a:bodyPr/>
                    <a:lstStyle/>
                    <a:p>
                      <a:endParaRPr lang="de-DE" dirty="0"/>
                    </a:p>
                  </a:txBody>
                  <a:tcPr/>
                </a:tc>
                <a:tc>
                  <a:txBody>
                    <a:bodyPr/>
                    <a:lstStyle/>
                    <a:p>
                      <a:r>
                        <a:rPr lang="de-DE" sz="1200" dirty="0" smtClean="0"/>
                        <a:t>Rot umrandete</a:t>
                      </a:r>
                      <a:r>
                        <a:rPr lang="de-DE" sz="1200" baseline="0" dirty="0" smtClean="0"/>
                        <a:t> Felder füllen, dann erneut absenden.</a:t>
                      </a:r>
                      <a:endParaRPr lang="de-DE" sz="1200" dirty="0"/>
                    </a:p>
                  </a:txBody>
                  <a:tcPr/>
                </a:tc>
                <a:extLst>
                  <a:ext uri="{0D108BD9-81ED-4DB2-BD59-A6C34878D82A}">
                    <a16:rowId xmlns:a16="http://schemas.microsoft.com/office/drawing/2014/main" val="3463411164"/>
                  </a:ext>
                </a:extLst>
              </a:tr>
              <a:tr h="704562">
                <a:tc>
                  <a:txBody>
                    <a:bodyPr/>
                    <a:lstStyle/>
                    <a:p>
                      <a:endParaRPr lang="de-DE"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200" dirty="0" smtClean="0"/>
                        <a:t>Eingabe des Semesters (Verfahren) überprüfen; ggf. hat Studierender noch nicht gezahlt und ist daher noch</a:t>
                      </a:r>
                      <a:r>
                        <a:rPr lang="de-DE" sz="1200" baseline="0" dirty="0" smtClean="0"/>
                        <a:t> nicht rückgemeldet. Ist er beurlaubt, ist keine Änderung möglich.</a:t>
                      </a:r>
                    </a:p>
                    <a:p>
                      <a:endParaRPr lang="de-DE" sz="1200" dirty="0" smtClean="0"/>
                    </a:p>
                  </a:txBody>
                  <a:tcPr/>
                </a:tc>
                <a:extLst>
                  <a:ext uri="{0D108BD9-81ED-4DB2-BD59-A6C34878D82A}">
                    <a16:rowId xmlns:a16="http://schemas.microsoft.com/office/drawing/2014/main" val="2590651862"/>
                  </a:ext>
                </a:extLst>
              </a:tr>
              <a:tr h="657512">
                <a:tc>
                  <a:txBody>
                    <a:bodyPr/>
                    <a:lstStyle/>
                    <a:p>
                      <a:endParaRPr lang="de-DE" dirty="0"/>
                    </a:p>
                  </a:txBody>
                  <a:tcPr/>
                </a:tc>
                <a:tc>
                  <a:txBody>
                    <a:bodyPr/>
                    <a:lstStyle/>
                    <a:p>
                      <a:r>
                        <a:rPr lang="de-DE" sz="1200" dirty="0" smtClean="0"/>
                        <a:t>Erinnerung </a:t>
                      </a:r>
                      <a:r>
                        <a:rPr lang="de-DE" sz="1200" baseline="0" dirty="0" smtClean="0"/>
                        <a:t>bei der Auswahl von Masterabschlüssen; </a:t>
                      </a:r>
                      <a:br>
                        <a:rPr lang="de-DE" sz="1200" baseline="0" dirty="0" smtClean="0"/>
                      </a:br>
                      <a:r>
                        <a:rPr lang="de-DE" sz="1200" baseline="0" dirty="0" smtClean="0"/>
                        <a:t>keine Aktion erforderlich            </a:t>
                      </a:r>
                      <a:endParaRPr lang="de-DE" sz="1200" dirty="0" smtClean="0"/>
                    </a:p>
                    <a:p>
                      <a:endParaRPr lang="de-DE" sz="1200" baseline="0" dirty="0" smtClean="0"/>
                    </a:p>
                  </a:txBody>
                  <a:tcPr/>
                </a:tc>
                <a:extLst>
                  <a:ext uri="{0D108BD9-81ED-4DB2-BD59-A6C34878D82A}">
                    <a16:rowId xmlns:a16="http://schemas.microsoft.com/office/drawing/2014/main" val="1706459487"/>
                  </a:ext>
                </a:extLst>
              </a:tr>
              <a:tr h="657512">
                <a:tc>
                  <a:txBody>
                    <a:bodyPr/>
                    <a:lstStyle/>
                    <a:p>
                      <a:endParaRPr lang="de-DE" dirty="0"/>
                    </a:p>
                  </a:txBody>
                  <a:tcPr/>
                </a:tc>
                <a:tc>
                  <a:txBody>
                    <a:bodyPr/>
                    <a:lstStyle/>
                    <a:p>
                      <a:r>
                        <a:rPr lang="de-DE" sz="1200" baseline="0" dirty="0" smtClean="0"/>
                        <a:t>Erinnerung beim Wechsel zu Sport-/Musikstudiengängen; keine Aktion erforderlich</a:t>
                      </a:r>
                    </a:p>
                  </a:txBody>
                  <a:tcPr/>
                </a:tc>
                <a:extLst>
                  <a:ext uri="{0D108BD9-81ED-4DB2-BD59-A6C34878D82A}">
                    <a16:rowId xmlns:a16="http://schemas.microsoft.com/office/drawing/2014/main" val="2446608697"/>
                  </a:ext>
                </a:extLst>
              </a:tr>
              <a:tr h="657512">
                <a:tc>
                  <a:txBody>
                    <a:bodyPr/>
                    <a:lstStyle/>
                    <a:p>
                      <a:endParaRPr lang="de-DE"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200" baseline="0" dirty="0" smtClean="0"/>
                        <a:t>Erinnerung beim Wechsel aus bestimmten Studiengängen heraus; keine Aktion erforderlich</a:t>
                      </a:r>
                    </a:p>
                    <a:p>
                      <a:endParaRPr lang="de-DE" sz="1200" baseline="0" dirty="0" smtClean="0"/>
                    </a:p>
                  </a:txBody>
                  <a:tcPr/>
                </a:tc>
                <a:extLst>
                  <a:ext uri="{0D108BD9-81ED-4DB2-BD59-A6C34878D82A}">
                    <a16:rowId xmlns:a16="http://schemas.microsoft.com/office/drawing/2014/main" val="1675092207"/>
                  </a:ext>
                </a:extLst>
              </a:tr>
            </a:tbl>
          </a:graphicData>
        </a:graphic>
      </p:graphicFrame>
      <p:pic>
        <p:nvPicPr>
          <p:cNvPr id="12" name="Grafik 11"/>
          <p:cNvPicPr>
            <a:picLocks noChangeAspect="1"/>
          </p:cNvPicPr>
          <p:nvPr/>
        </p:nvPicPr>
        <p:blipFill>
          <a:blip r:embed="rId3"/>
          <a:stretch>
            <a:fillRect/>
          </a:stretch>
        </p:blipFill>
        <p:spPr>
          <a:xfrm>
            <a:off x="389894" y="2696406"/>
            <a:ext cx="2228850" cy="314325"/>
          </a:xfrm>
          <a:prstGeom prst="rect">
            <a:avLst/>
          </a:prstGeom>
        </p:spPr>
      </p:pic>
      <p:pic>
        <p:nvPicPr>
          <p:cNvPr id="3" name="Grafik 2"/>
          <p:cNvPicPr>
            <a:picLocks noChangeAspect="1"/>
          </p:cNvPicPr>
          <p:nvPr/>
        </p:nvPicPr>
        <p:blipFill>
          <a:blip r:embed="rId4"/>
          <a:stretch>
            <a:fillRect/>
          </a:stretch>
        </p:blipFill>
        <p:spPr>
          <a:xfrm>
            <a:off x="373970" y="4206469"/>
            <a:ext cx="3602156" cy="446667"/>
          </a:xfrm>
          <a:prstGeom prst="rect">
            <a:avLst/>
          </a:prstGeom>
        </p:spPr>
      </p:pic>
      <p:pic>
        <p:nvPicPr>
          <p:cNvPr id="4" name="Grafik 3"/>
          <p:cNvPicPr>
            <a:picLocks noChangeAspect="1"/>
          </p:cNvPicPr>
          <p:nvPr/>
        </p:nvPicPr>
        <p:blipFill>
          <a:blip r:embed="rId5"/>
          <a:stretch>
            <a:fillRect/>
          </a:stretch>
        </p:blipFill>
        <p:spPr>
          <a:xfrm>
            <a:off x="389894" y="3534882"/>
            <a:ext cx="3989902" cy="390678"/>
          </a:xfrm>
          <a:prstGeom prst="rect">
            <a:avLst/>
          </a:prstGeom>
        </p:spPr>
      </p:pic>
      <p:pic>
        <p:nvPicPr>
          <p:cNvPr id="5" name="Grafik 4"/>
          <p:cNvPicPr>
            <a:picLocks noChangeAspect="1"/>
          </p:cNvPicPr>
          <p:nvPr/>
        </p:nvPicPr>
        <p:blipFill>
          <a:blip r:embed="rId6"/>
          <a:stretch>
            <a:fillRect/>
          </a:stretch>
        </p:blipFill>
        <p:spPr>
          <a:xfrm>
            <a:off x="393781" y="4869160"/>
            <a:ext cx="2378019" cy="511315"/>
          </a:xfrm>
          <a:prstGeom prst="rect">
            <a:avLst/>
          </a:prstGeom>
        </p:spPr>
      </p:pic>
      <p:pic>
        <p:nvPicPr>
          <p:cNvPr id="6" name="Grafik 5"/>
          <p:cNvPicPr>
            <a:picLocks noChangeAspect="1"/>
          </p:cNvPicPr>
          <p:nvPr/>
        </p:nvPicPr>
        <p:blipFill>
          <a:blip r:embed="rId7"/>
          <a:stretch>
            <a:fillRect/>
          </a:stretch>
        </p:blipFill>
        <p:spPr>
          <a:xfrm>
            <a:off x="393781" y="5517232"/>
            <a:ext cx="2378019" cy="434375"/>
          </a:xfrm>
          <a:prstGeom prst="rect">
            <a:avLst/>
          </a:prstGeom>
        </p:spPr>
      </p:pic>
    </p:spTree>
    <p:extLst>
      <p:ext uri="{BB962C8B-B14F-4D97-AF65-F5344CB8AC3E}">
        <p14:creationId xmlns:p14="http://schemas.microsoft.com/office/powerpoint/2010/main" val="366585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831544"/>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b="1"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b="1" dirty="0" smtClean="0"/>
              <a:t>Entscheidung</a:t>
            </a:r>
          </a:p>
          <a:p>
            <a:pPr marL="1257277" lvl="2" indent="-342900">
              <a:buAutoNum type="arabicPeriod"/>
            </a:pPr>
            <a:r>
              <a:rPr lang="de-DE" dirty="0" smtClean="0"/>
              <a:t>Fächertausch mit </a:t>
            </a:r>
            <a:r>
              <a:rPr lang="de-DE" dirty="0" smtClean="0"/>
              <a:t>Erweiterungsstudium</a:t>
            </a:r>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3700895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l="1411" r="3296"/>
          <a:stretch/>
        </p:blipFill>
        <p:spPr>
          <a:xfrm>
            <a:off x="280650" y="1908582"/>
            <a:ext cx="8640961" cy="3530600"/>
          </a:xfrm>
          <a:prstGeom prst="rect">
            <a:avLst/>
          </a:prstGeom>
          <a:ln w="19050">
            <a:solidFill>
              <a:schemeClr val="accent1"/>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1" name="Abgerundete rechteckige Legende 10"/>
          <p:cNvSpPr/>
          <p:nvPr/>
        </p:nvSpPr>
        <p:spPr>
          <a:xfrm>
            <a:off x="3347864" y="4293096"/>
            <a:ext cx="2359893" cy="1678117"/>
          </a:xfrm>
          <a:prstGeom prst="wedgeRoundRectCallout">
            <a:avLst>
              <a:gd name="adj1" fmla="val 136038"/>
              <a:gd name="adj2" fmla="val -965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Nach Absenden des Antrages kann die Entscheidung über einen Klick auf die Entscheidungs-ID rechts in der Übersicht aufgerufen werden</a:t>
            </a:r>
            <a:endParaRPr lang="de-DE" sz="1400" dirty="0"/>
          </a:p>
        </p:txBody>
      </p:sp>
    </p:spTree>
    <p:extLst>
      <p:ext uri="{BB962C8B-B14F-4D97-AF65-F5344CB8AC3E}">
        <p14:creationId xmlns:p14="http://schemas.microsoft.com/office/powerpoint/2010/main" val="2508298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88519" y="1766165"/>
            <a:ext cx="6974021" cy="4248472"/>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5943189" y="2974468"/>
            <a:ext cx="2120811" cy="1606660"/>
          </a:xfrm>
          <a:prstGeom prst="wedgeRoundRectCallout">
            <a:avLst>
              <a:gd name="adj1" fmla="val -211761"/>
              <a:gd name="adj2" fmla="val 101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Das Abiturzeugnis ist immer erneut in amtlich beglaubigter Form vorzulegen. Stimmt alles, wird das Dokument auf „Gültig“ gesetzt.</a:t>
            </a:r>
            <a:endParaRPr lang="de-DE" sz="1400" dirty="0"/>
          </a:p>
        </p:txBody>
      </p:sp>
      <p:sp>
        <p:nvSpPr>
          <p:cNvPr id="17" name="Rechteck 16"/>
          <p:cNvSpPr/>
          <p:nvPr/>
        </p:nvSpPr>
        <p:spPr>
          <a:xfrm>
            <a:off x="2051720" y="5229200"/>
            <a:ext cx="720080"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4210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pic>
        <p:nvPicPr>
          <p:cNvPr id="2" name="Grafik 1"/>
          <p:cNvPicPr>
            <a:picLocks noChangeAspect="1"/>
          </p:cNvPicPr>
          <p:nvPr/>
        </p:nvPicPr>
        <p:blipFill>
          <a:blip r:embed="rId3"/>
          <a:stretch>
            <a:fillRect/>
          </a:stretch>
        </p:blipFill>
        <p:spPr>
          <a:xfrm>
            <a:off x="611560" y="1641439"/>
            <a:ext cx="6891788" cy="4202715"/>
          </a:xfrm>
          <a:prstGeom prst="rect">
            <a:avLst/>
          </a:prstGeom>
          <a:ln w="19050">
            <a:solidFill>
              <a:srgbClr val="31B0DA"/>
            </a:solidFill>
          </a:ln>
        </p:spPr>
      </p:pic>
      <p:sp>
        <p:nvSpPr>
          <p:cNvPr id="16" name="Abgerundete rechteckige Legende 15"/>
          <p:cNvSpPr/>
          <p:nvPr/>
        </p:nvSpPr>
        <p:spPr>
          <a:xfrm>
            <a:off x="5943189" y="2974468"/>
            <a:ext cx="2120811" cy="1074903"/>
          </a:xfrm>
          <a:prstGeom prst="wedgeRoundRectCallout">
            <a:avLst>
              <a:gd name="adj1" fmla="val -156992"/>
              <a:gd name="adj2" fmla="val -4464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Alles ok? Dann erfolgt die Freigabe über den Klick auf „Automatisch prüfen“.</a:t>
            </a:r>
            <a:endParaRPr lang="de-DE" sz="1400" dirty="0"/>
          </a:p>
        </p:txBody>
      </p:sp>
    </p:spTree>
    <p:extLst>
      <p:ext uri="{BB962C8B-B14F-4D97-AF65-F5344CB8AC3E}">
        <p14:creationId xmlns:p14="http://schemas.microsoft.com/office/powerpoint/2010/main" val="1145905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224505" y="2017378"/>
            <a:ext cx="8753252" cy="2412211"/>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1" name="Rechteck 10"/>
          <p:cNvSpPr/>
          <p:nvPr/>
        </p:nvSpPr>
        <p:spPr>
          <a:xfrm>
            <a:off x="236105" y="2296548"/>
            <a:ext cx="936104"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3995100" y="2991797"/>
            <a:ext cx="5027650" cy="14377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Abgerundete rechteckige Legende 15"/>
          <p:cNvSpPr/>
          <p:nvPr/>
        </p:nvSpPr>
        <p:spPr>
          <a:xfrm>
            <a:off x="4372835" y="4708759"/>
            <a:ext cx="3168352" cy="1658680"/>
          </a:xfrm>
          <a:prstGeom prst="wedgeRoundRectCallout">
            <a:avLst>
              <a:gd name="adj1" fmla="val -153707"/>
              <a:gd name="adj2" fmla="val -17733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Stimmt etwas nicht? Z. B. falsches Fachsemester, falsche PO-Version? Dann kann im Zielstudienangebot eine Zeile markiert und über das Details-Pop-Up korrigiert werden.</a:t>
            </a:r>
            <a:endParaRPr lang="de-DE" sz="1400" dirty="0"/>
          </a:p>
        </p:txBody>
      </p:sp>
    </p:spTree>
    <p:extLst>
      <p:ext uri="{BB962C8B-B14F-4D97-AF65-F5344CB8AC3E}">
        <p14:creationId xmlns:p14="http://schemas.microsoft.com/office/powerpoint/2010/main" val="2808711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262303" y="2296548"/>
            <a:ext cx="8677655" cy="2480994"/>
          </a:xfrm>
          <a:prstGeom prst="rect">
            <a:avLst/>
          </a:prstGeom>
          <a:ln w="19050">
            <a:solidFill>
              <a:schemeClr val="accent1"/>
            </a:solidFill>
          </a:ln>
        </p:spPr>
      </p:pic>
      <p:sp>
        <p:nvSpPr>
          <p:cNvPr id="9" name="Titel 8"/>
          <p:cNvSpPr>
            <a:spLocks noGrp="1"/>
          </p:cNvSpPr>
          <p:nvPr>
            <p:ph type="title"/>
          </p:nvPr>
        </p:nvSpPr>
        <p:spPr>
          <a:xfrm>
            <a:off x="388519" y="1131204"/>
            <a:ext cx="8425225" cy="575329"/>
          </a:xfrm>
        </p:spPr>
        <p:txBody>
          <a:bodyPr/>
          <a:lstStyle/>
          <a:p>
            <a:r>
              <a:rPr lang="de-DE" dirty="0"/>
              <a:t>2.3 Studiengangsänderung/ </a:t>
            </a:r>
            <a:r>
              <a:rPr lang="de-DE" dirty="0" smtClean="0"/>
              <a:t>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1" name="Rechteck 10"/>
          <p:cNvSpPr/>
          <p:nvPr/>
        </p:nvSpPr>
        <p:spPr>
          <a:xfrm>
            <a:off x="6174070" y="2621264"/>
            <a:ext cx="1998330" cy="3646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 rechteckige Legende 9"/>
          <p:cNvSpPr/>
          <p:nvPr/>
        </p:nvSpPr>
        <p:spPr>
          <a:xfrm>
            <a:off x="4976603" y="4434500"/>
            <a:ext cx="3339813" cy="1145205"/>
          </a:xfrm>
          <a:prstGeom prst="wedgeRoundRectCallout">
            <a:avLst>
              <a:gd name="adj1" fmla="val -77999"/>
              <a:gd name="adj2" fmla="val -6494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Unter dem Reiter „Korrespondenzen“ kann eingesehen werden, welche Dokumente für den Studierenden neu generiert wurden.</a:t>
            </a:r>
            <a:endParaRPr lang="de-DE" sz="1400" dirty="0"/>
          </a:p>
        </p:txBody>
      </p:sp>
    </p:spTree>
    <p:extLst>
      <p:ext uri="{BB962C8B-B14F-4D97-AF65-F5344CB8AC3E}">
        <p14:creationId xmlns:p14="http://schemas.microsoft.com/office/powerpoint/2010/main" val="530679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95536" y="1628800"/>
            <a:ext cx="6857405" cy="4584338"/>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smtClean="0"/>
              <a:t>2.3 Studiengangsänderung/ Entscheidung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5652120" y="2492896"/>
            <a:ext cx="3133105" cy="1556476"/>
          </a:xfrm>
          <a:prstGeom prst="wedgeRoundRectCallout">
            <a:avLst>
              <a:gd name="adj1" fmla="val -99227"/>
              <a:gd name="adj2" fmla="val 14936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In der Übersicht der Anträge und Entscheidungen wird der Antrag auf Studiengangsänderung mit der Entscheidung nun entsprechend angezeigt.</a:t>
            </a:r>
            <a:endParaRPr lang="de-DE" sz="1400" dirty="0"/>
          </a:p>
        </p:txBody>
      </p:sp>
    </p:spTree>
    <p:extLst>
      <p:ext uri="{BB962C8B-B14F-4D97-AF65-F5344CB8AC3E}">
        <p14:creationId xmlns:p14="http://schemas.microsoft.com/office/powerpoint/2010/main" val="3821114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831544"/>
          </a:xfrm>
          <a:prstGeom prst="rect">
            <a:avLst/>
          </a:prstGeom>
          <a:noFill/>
        </p:spPr>
        <p:txBody>
          <a:bodyPr wrap="square" rtlCol="0">
            <a:spAutoFit/>
          </a:bodyPr>
          <a:lstStyle/>
          <a:p>
            <a:pPr lvl="2"/>
            <a:endParaRPr lang="de-DE" sz="1600" dirty="0" smtClean="0"/>
          </a:p>
          <a:p>
            <a:pPr marL="1257277" lvl="2" indent="-342900">
              <a:buAutoNum type="arabicPeriod"/>
            </a:pPr>
            <a:r>
              <a:rPr lang="de-DE" b="1"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dirty="0" smtClean="0"/>
              <a:t>Fächertausch mit </a:t>
            </a:r>
            <a:r>
              <a:rPr lang="de-DE" dirty="0" smtClean="0"/>
              <a:t>Erweiterungsstudium</a:t>
            </a:r>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562989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831544"/>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dirty="0" smtClean="0"/>
              <a:t>Studiengangsänderung </a:t>
            </a:r>
          </a:p>
          <a:p>
            <a:pPr marL="1714466" lvl="3" indent="-342900">
              <a:buAutoNum type="arabicPeriod"/>
            </a:pPr>
            <a:r>
              <a:rPr lang="de-DE"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b="1" dirty="0" smtClean="0"/>
              <a:t>Fächertausch mit Erweiterungsstudium</a:t>
            </a:r>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2036367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pic>
        <p:nvPicPr>
          <p:cNvPr id="3" name="Grafik 2"/>
          <p:cNvPicPr>
            <a:picLocks noChangeAspect="1"/>
          </p:cNvPicPr>
          <p:nvPr/>
        </p:nvPicPr>
        <p:blipFill>
          <a:blip r:embed="rId3"/>
          <a:stretch>
            <a:fillRect/>
          </a:stretch>
        </p:blipFill>
        <p:spPr>
          <a:xfrm>
            <a:off x="388519" y="1699916"/>
            <a:ext cx="8126988" cy="4159305"/>
          </a:xfrm>
          <a:prstGeom prst="rect">
            <a:avLst/>
          </a:prstGeom>
          <a:ln w="19050">
            <a:solidFill>
              <a:schemeClr val="accent2"/>
            </a:solidFill>
          </a:ln>
        </p:spPr>
      </p:pic>
      <p:sp>
        <p:nvSpPr>
          <p:cNvPr id="10" name="Abgerundete rechteckige Legende 9"/>
          <p:cNvSpPr/>
          <p:nvPr/>
        </p:nvSpPr>
        <p:spPr>
          <a:xfrm>
            <a:off x="3059832" y="3446236"/>
            <a:ext cx="3058580" cy="1422924"/>
          </a:xfrm>
          <a:prstGeom prst="wedgeRoundRectCallout">
            <a:avLst>
              <a:gd name="adj1" fmla="val 73514"/>
              <a:gd name="adj2" fmla="val -4137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Die Übersicht der Entscheidungen wird über die Matrikelnummer in der Studierendensuche aufgerufen und der Antrag auf </a:t>
            </a:r>
            <a:r>
              <a:rPr lang="de-DE" sz="1400" dirty="0"/>
              <a:t>S</a:t>
            </a:r>
            <a:r>
              <a:rPr lang="de-DE" sz="1400" dirty="0" smtClean="0"/>
              <a:t>tudiengangsänderung geöffnet.</a:t>
            </a:r>
            <a:endParaRPr lang="de-DE" sz="1400" dirty="0"/>
          </a:p>
        </p:txBody>
      </p:sp>
      <p:sp>
        <p:nvSpPr>
          <p:cNvPr id="11" name="Rechteck 10"/>
          <p:cNvSpPr/>
          <p:nvPr/>
        </p:nvSpPr>
        <p:spPr>
          <a:xfrm>
            <a:off x="6732240" y="3409925"/>
            <a:ext cx="1440160"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93239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360000" y="4344423"/>
            <a:ext cx="8770590" cy="1219542"/>
          </a:xfrm>
          <a:prstGeom prst="rect">
            <a:avLst/>
          </a:prstGeom>
          <a:ln w="19050">
            <a:solidFill>
              <a:schemeClr val="accent2"/>
            </a:solidFill>
          </a:ln>
        </p:spPr>
      </p:pic>
      <p:pic>
        <p:nvPicPr>
          <p:cNvPr id="2" name="Grafik 1"/>
          <p:cNvPicPr>
            <a:picLocks noChangeAspect="1"/>
          </p:cNvPicPr>
          <p:nvPr/>
        </p:nvPicPr>
        <p:blipFill>
          <a:blip r:embed="rId4"/>
          <a:stretch>
            <a:fillRect/>
          </a:stretch>
        </p:blipFill>
        <p:spPr>
          <a:xfrm>
            <a:off x="360000" y="1945810"/>
            <a:ext cx="6715125" cy="2047875"/>
          </a:xfrm>
          <a:prstGeom prst="rect">
            <a:avLst/>
          </a:prstGeom>
          <a:ln w="19050">
            <a:solidFill>
              <a:schemeClr val="accent2"/>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0" name="Abgerundete rechteckige Legende 9"/>
          <p:cNvSpPr/>
          <p:nvPr/>
        </p:nvSpPr>
        <p:spPr>
          <a:xfrm>
            <a:off x="6173374" y="2156399"/>
            <a:ext cx="2626594" cy="2188024"/>
          </a:xfrm>
          <a:prstGeom prst="wedgeRoundRectCallout">
            <a:avLst>
              <a:gd name="adj1" fmla="val -107345"/>
              <a:gd name="adj2" fmla="val 4119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In der Auswahl für die Änderung werden beide Studiengänge angeboten. Für den Fächertausch ist es egal, welcher Studiengang hier zuerst ausgewählt wird, der jeweils andere wird bei „Weiterer Studiengang eingetragen“.</a:t>
            </a:r>
            <a:endParaRPr lang="de-DE" sz="1400" dirty="0"/>
          </a:p>
        </p:txBody>
      </p:sp>
      <p:sp>
        <p:nvSpPr>
          <p:cNvPr id="11" name="Rechteck 10"/>
          <p:cNvSpPr/>
          <p:nvPr/>
        </p:nvSpPr>
        <p:spPr>
          <a:xfrm>
            <a:off x="1511839" y="3077223"/>
            <a:ext cx="1440160"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61659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259106" y="4268475"/>
            <a:ext cx="7839075" cy="1781175"/>
          </a:xfrm>
          <a:prstGeom prst="rect">
            <a:avLst/>
          </a:prstGeom>
          <a:ln w="19050">
            <a:solidFill>
              <a:schemeClr val="accent2"/>
            </a:solidFill>
          </a:ln>
        </p:spPr>
      </p:pic>
      <p:pic>
        <p:nvPicPr>
          <p:cNvPr id="3" name="Grafik 2"/>
          <p:cNvPicPr>
            <a:picLocks noChangeAspect="1"/>
          </p:cNvPicPr>
          <p:nvPr/>
        </p:nvPicPr>
        <p:blipFill>
          <a:blip r:embed="rId4"/>
          <a:stretch>
            <a:fillRect/>
          </a:stretch>
        </p:blipFill>
        <p:spPr>
          <a:xfrm>
            <a:off x="290225" y="1742923"/>
            <a:ext cx="8621812" cy="2393221"/>
          </a:xfrm>
          <a:prstGeom prst="rect">
            <a:avLst/>
          </a:prstGeom>
          <a:ln w="19050">
            <a:solidFill>
              <a:schemeClr val="accent2"/>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0" name="Abgerundete rechteckige Legende 9"/>
          <p:cNvSpPr/>
          <p:nvPr/>
        </p:nvSpPr>
        <p:spPr>
          <a:xfrm>
            <a:off x="6517406" y="4581128"/>
            <a:ext cx="2626594" cy="2188024"/>
          </a:xfrm>
          <a:prstGeom prst="wedgeRoundRectCallout">
            <a:avLst>
              <a:gd name="adj1" fmla="val -75355"/>
              <a:gd name="adj2" fmla="val -1866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Fächertausch findet im Zwei-Fach-Bachelor statt, dementsprechend wird dieser hier ausgewählt. Anschließend kann der Antrag ohne Fehlermeldungen abgeschickt werden.</a:t>
            </a:r>
            <a:endParaRPr lang="de-DE" sz="1400" dirty="0"/>
          </a:p>
        </p:txBody>
      </p:sp>
      <p:sp>
        <p:nvSpPr>
          <p:cNvPr id="11" name="Rechteck 10"/>
          <p:cNvSpPr/>
          <p:nvPr/>
        </p:nvSpPr>
        <p:spPr>
          <a:xfrm>
            <a:off x="210117" y="2832508"/>
            <a:ext cx="2027306"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860031" y="4689770"/>
            <a:ext cx="1152129" cy="464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36681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l="1411" r="3296"/>
          <a:stretch/>
        </p:blipFill>
        <p:spPr>
          <a:xfrm>
            <a:off x="280650" y="1908582"/>
            <a:ext cx="8640961" cy="3530600"/>
          </a:xfrm>
          <a:prstGeom prst="rect">
            <a:avLst/>
          </a:prstGeom>
          <a:ln w="19050">
            <a:solidFill>
              <a:schemeClr val="accent1"/>
            </a:solidFill>
          </a:ln>
        </p:spPr>
      </p:pic>
      <p:sp>
        <p:nvSpPr>
          <p:cNvPr id="9" name="Titel 8"/>
          <p:cNvSpPr>
            <a:spLocks noGrp="1"/>
          </p:cNvSpPr>
          <p:nvPr>
            <p:ph type="title"/>
          </p:nvPr>
        </p:nvSpPr>
        <p:spPr>
          <a:xfrm>
            <a:off x="388519" y="1033026"/>
            <a:ext cx="8425225" cy="575329"/>
          </a:xfrm>
        </p:spPr>
        <p:txBody>
          <a:bodyPr/>
          <a:lstStyle/>
          <a:p>
            <a:r>
              <a:rPr lang="de-DE" dirty="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1" name="Abgerundete rechteckige Legende 10"/>
          <p:cNvSpPr/>
          <p:nvPr/>
        </p:nvSpPr>
        <p:spPr>
          <a:xfrm>
            <a:off x="3347864" y="4293096"/>
            <a:ext cx="2359893" cy="1678117"/>
          </a:xfrm>
          <a:prstGeom prst="wedgeRoundRectCallout">
            <a:avLst>
              <a:gd name="adj1" fmla="val 136038"/>
              <a:gd name="adj2" fmla="val -965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Nach Absenden des Antrages kann die Entscheidung über einen Klick auf die Entscheidungs-ID rechts in der Übersicht aufgerufen werden</a:t>
            </a:r>
            <a:endParaRPr lang="de-DE" sz="1400" dirty="0"/>
          </a:p>
        </p:txBody>
      </p:sp>
    </p:spTree>
    <p:extLst>
      <p:ext uri="{BB962C8B-B14F-4D97-AF65-F5344CB8AC3E}">
        <p14:creationId xmlns:p14="http://schemas.microsoft.com/office/powerpoint/2010/main" val="595343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88519" y="1766165"/>
            <a:ext cx="6974021" cy="4248472"/>
          </a:xfrm>
          <a:prstGeom prst="rect">
            <a:avLst/>
          </a:prstGeom>
          <a:ln w="19050">
            <a:solidFill>
              <a:srgbClr val="31B0DA"/>
            </a:solidFill>
          </a:ln>
        </p:spPr>
      </p:pic>
      <p:sp>
        <p:nvSpPr>
          <p:cNvPr id="9" name="Titel 8"/>
          <p:cNvSpPr>
            <a:spLocks noGrp="1"/>
          </p:cNvSpPr>
          <p:nvPr>
            <p:ph type="title"/>
          </p:nvPr>
        </p:nvSpPr>
        <p:spPr>
          <a:xfrm>
            <a:off x="388519" y="1033026"/>
            <a:ext cx="8425225" cy="575329"/>
          </a:xfrm>
        </p:spPr>
        <p:txBody>
          <a:bodyPr/>
          <a:lstStyle/>
          <a:p>
            <a:r>
              <a:rPr lang="de-DE" dirty="0"/>
              <a:t>3. Fächertausch mit Erweiterungsstudium</a:t>
            </a:r>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25</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Abgerundete rechteckige Legende 15"/>
          <p:cNvSpPr/>
          <p:nvPr/>
        </p:nvSpPr>
        <p:spPr>
          <a:xfrm>
            <a:off x="5943189" y="2974468"/>
            <a:ext cx="2120811" cy="1606660"/>
          </a:xfrm>
          <a:prstGeom prst="wedgeRoundRectCallout">
            <a:avLst>
              <a:gd name="adj1" fmla="val -211761"/>
              <a:gd name="adj2" fmla="val 101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Das Abiturzeugnis ist immer erneut in amtlich beglaubigter Form vorzulegen. Stimmt alles, wird das Dokument auf „Gültig“ gesetzt.</a:t>
            </a:r>
            <a:endParaRPr lang="de-DE" sz="1400" dirty="0"/>
          </a:p>
        </p:txBody>
      </p:sp>
      <p:sp>
        <p:nvSpPr>
          <p:cNvPr id="17" name="Rechteck 16"/>
          <p:cNvSpPr/>
          <p:nvPr/>
        </p:nvSpPr>
        <p:spPr>
          <a:xfrm>
            <a:off x="2051720" y="5229200"/>
            <a:ext cx="720080" cy="337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94389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429138" y="2036008"/>
            <a:ext cx="8378694" cy="3257153"/>
          </a:xfrm>
          <a:prstGeom prst="rect">
            <a:avLst/>
          </a:prstGeom>
          <a:ln w="19050">
            <a:solidFill>
              <a:schemeClr val="accent2"/>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0" name="Abgerundete rechteckige Legende 9"/>
          <p:cNvSpPr/>
          <p:nvPr/>
        </p:nvSpPr>
        <p:spPr>
          <a:xfrm>
            <a:off x="6517406" y="4467342"/>
            <a:ext cx="1926106" cy="1728192"/>
          </a:xfrm>
          <a:prstGeom prst="wedgeRoundRectCallout">
            <a:avLst>
              <a:gd name="adj1" fmla="val -174066"/>
              <a:gd name="adj2" fmla="val -7068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In der Entscheidung erfolgt die Freigabe wieder über das Setzen des Prüfergebnisses „Automatisch prüfen“.</a:t>
            </a:r>
            <a:endParaRPr lang="de-DE" sz="1400" dirty="0"/>
          </a:p>
        </p:txBody>
      </p:sp>
      <p:sp>
        <p:nvSpPr>
          <p:cNvPr id="11" name="Rechteck 10"/>
          <p:cNvSpPr/>
          <p:nvPr/>
        </p:nvSpPr>
        <p:spPr>
          <a:xfrm>
            <a:off x="360000" y="2773482"/>
            <a:ext cx="2027306"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2771800" y="3646430"/>
            <a:ext cx="1512168" cy="464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1854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464874" y="2337997"/>
            <a:ext cx="8364671" cy="2466078"/>
          </a:xfrm>
          <a:prstGeom prst="rect">
            <a:avLst/>
          </a:prstGeom>
          <a:ln w="19050">
            <a:solidFill>
              <a:srgbClr val="31B0DA"/>
            </a:solidFill>
          </a:ln>
        </p:spPr>
      </p:pic>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0" name="Abgerundete rechteckige Legende 9"/>
          <p:cNvSpPr/>
          <p:nvPr/>
        </p:nvSpPr>
        <p:spPr>
          <a:xfrm>
            <a:off x="4000301" y="4049370"/>
            <a:ext cx="3087397" cy="1145205"/>
          </a:xfrm>
          <a:prstGeom prst="wedgeRoundRectCallout">
            <a:avLst>
              <a:gd name="adj1" fmla="val -75970"/>
              <a:gd name="adj2" fmla="val -3213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Es wird sowohl eine Korrespondenz zur Streichung des ausgetauschten Faches als auch das Änderungsprotokoll generiert.</a:t>
            </a:r>
            <a:endParaRPr lang="de-DE" sz="1400" dirty="0"/>
          </a:p>
        </p:txBody>
      </p:sp>
      <p:sp>
        <p:nvSpPr>
          <p:cNvPr id="11" name="Rechteck 10"/>
          <p:cNvSpPr/>
          <p:nvPr/>
        </p:nvSpPr>
        <p:spPr>
          <a:xfrm>
            <a:off x="6843600" y="2434857"/>
            <a:ext cx="2027306" cy="3646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1576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3. Fächertausch mit Erweiterungsstudium</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28</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11" name="Rechteck 10"/>
          <p:cNvSpPr/>
          <p:nvPr/>
        </p:nvSpPr>
        <p:spPr>
          <a:xfrm>
            <a:off x="360000" y="2773482"/>
            <a:ext cx="2027306" cy="2350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2771800" y="3646430"/>
            <a:ext cx="1512168" cy="464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a:blip r:embed="rId3"/>
          <a:stretch>
            <a:fillRect/>
          </a:stretch>
        </p:blipFill>
        <p:spPr>
          <a:xfrm>
            <a:off x="274304" y="1820384"/>
            <a:ext cx="8382000" cy="3419475"/>
          </a:xfrm>
          <a:prstGeom prst="rect">
            <a:avLst/>
          </a:prstGeom>
          <a:ln w="19050">
            <a:solidFill>
              <a:schemeClr val="accent1"/>
            </a:solidFill>
          </a:ln>
        </p:spPr>
      </p:pic>
      <p:sp>
        <p:nvSpPr>
          <p:cNvPr id="10" name="Abgerundete rechteckige Legende 9"/>
          <p:cNvSpPr/>
          <p:nvPr/>
        </p:nvSpPr>
        <p:spPr>
          <a:xfrm>
            <a:off x="2555776" y="3898944"/>
            <a:ext cx="2736304" cy="1728192"/>
          </a:xfrm>
          <a:prstGeom prst="wedgeRoundRectCallout">
            <a:avLst>
              <a:gd name="adj1" fmla="val 69457"/>
              <a:gd name="adj2" fmla="val -14970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Möchte der Studierende Französisch im Erweiterungsstudium weiterstudieren, muss hierfür ein Antrag auf Immatrikulation gestellt werden.</a:t>
            </a:r>
            <a:endParaRPr lang="de-DE" sz="1400" dirty="0"/>
          </a:p>
        </p:txBody>
      </p:sp>
    </p:spTree>
    <p:extLst>
      <p:ext uri="{BB962C8B-B14F-4D97-AF65-F5344CB8AC3E}">
        <p14:creationId xmlns:p14="http://schemas.microsoft.com/office/powerpoint/2010/main" val="406835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60000" y="2177365"/>
            <a:ext cx="7315200" cy="3524250"/>
          </a:xfrm>
          <a:prstGeom prst="rect">
            <a:avLst/>
          </a:prstGeom>
        </p:spPr>
      </p:pic>
      <p:sp>
        <p:nvSpPr>
          <p:cNvPr id="9" name="Titel 8"/>
          <p:cNvSpPr>
            <a:spLocks noGrp="1"/>
          </p:cNvSpPr>
          <p:nvPr>
            <p:ph type="title"/>
          </p:nvPr>
        </p:nvSpPr>
        <p:spPr>
          <a:xfrm>
            <a:off x="388519" y="1131204"/>
            <a:ext cx="8425225" cy="1046161"/>
          </a:xfrm>
        </p:spPr>
        <p:txBody>
          <a:bodyPr/>
          <a:lstStyle/>
          <a:p>
            <a:r>
              <a:rPr lang="de-DE" dirty="0" smtClean="0"/>
              <a:t>1.1 Studiengangsänderung/ Überblick – zulassungsfrei</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0" name="Abgerundete rechteckige Legende 9"/>
          <p:cNvSpPr/>
          <p:nvPr/>
        </p:nvSpPr>
        <p:spPr>
          <a:xfrm>
            <a:off x="2339752" y="4077072"/>
            <a:ext cx="2743160" cy="1094778"/>
          </a:xfrm>
          <a:prstGeom prst="wedgeRoundRectCallout">
            <a:avLst>
              <a:gd name="adj1" fmla="val -67171"/>
              <a:gd name="adj2" fmla="val 2122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Das Studierendensekretariat </a:t>
            </a:r>
            <a:r>
              <a:rPr lang="de-DE" sz="1400" dirty="0"/>
              <a:t>erstellt bei persönlichem Erscheinen </a:t>
            </a:r>
            <a:r>
              <a:rPr lang="de-DE" sz="1400" dirty="0" smtClean="0"/>
              <a:t>des Studierenden direkt </a:t>
            </a:r>
            <a:r>
              <a:rPr lang="de-DE" sz="1400" dirty="0"/>
              <a:t>den Antrag </a:t>
            </a:r>
            <a:r>
              <a:rPr lang="de-DE" sz="1400" dirty="0" smtClean="0"/>
              <a:t>in SLcM.</a:t>
            </a:r>
            <a:endParaRPr lang="en-GB" sz="1400" dirty="0"/>
          </a:p>
        </p:txBody>
      </p:sp>
    </p:spTree>
    <p:extLst>
      <p:ext uri="{BB962C8B-B14F-4D97-AF65-F5344CB8AC3E}">
        <p14:creationId xmlns:p14="http://schemas.microsoft.com/office/powerpoint/2010/main" val="4174342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214510" y="2569942"/>
            <a:ext cx="7524750" cy="3133725"/>
          </a:xfrm>
          <a:prstGeom prst="rect">
            <a:avLst/>
          </a:prstGeom>
        </p:spPr>
      </p:pic>
      <p:sp>
        <p:nvSpPr>
          <p:cNvPr id="9" name="Titel 8"/>
          <p:cNvSpPr>
            <a:spLocks noGrp="1"/>
          </p:cNvSpPr>
          <p:nvPr>
            <p:ph type="title"/>
          </p:nvPr>
        </p:nvSpPr>
        <p:spPr>
          <a:xfrm>
            <a:off x="388519" y="1131204"/>
            <a:ext cx="8425225" cy="1063747"/>
          </a:xfrm>
        </p:spPr>
        <p:txBody>
          <a:bodyPr/>
          <a:lstStyle/>
          <a:p>
            <a:r>
              <a:rPr lang="de-DE" dirty="0" smtClean="0"/>
              <a:t>1.2 Studiengangsänderung/ Überblick – zulassungsbeschränkt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16" name="Vertikaler Textplatzhalter 2">
            <a:extLst>
              <a:ext uri="{FF2B5EF4-FFF2-40B4-BE49-F238E27FC236}">
                <a16:creationId xmlns:a16="http://schemas.microsoft.com/office/drawing/2014/main" id="{9E4256EA-3939-49DB-A012-3D56424F50BD}"/>
              </a:ext>
            </a:extLst>
          </p:cNvPr>
          <p:cNvSpPr>
            <a:spLocks noGrp="1"/>
          </p:cNvSpPr>
          <p:nvPr>
            <p:ph type="body" orient="vert" idx="1"/>
          </p:nvPr>
        </p:nvSpPr>
        <p:spPr>
          <a:xfrm>
            <a:off x="358774" y="2227150"/>
            <a:ext cx="8425226" cy="3578114"/>
          </a:xfrm>
        </p:spPr>
        <p:txBody>
          <a:bodyPr/>
          <a:lstStyle/>
          <a:p>
            <a:r>
              <a:rPr lang="de-DE" dirty="0"/>
              <a:t>Wechsel auf zulassungsbeschränktes Fach</a:t>
            </a:r>
            <a:endParaRPr lang="en-GB" dirty="0"/>
          </a:p>
        </p:txBody>
      </p:sp>
      <p:pic>
        <p:nvPicPr>
          <p:cNvPr id="11" name="Grafik 10"/>
          <p:cNvPicPr>
            <a:picLocks noChangeAspect="1"/>
          </p:cNvPicPr>
          <p:nvPr/>
        </p:nvPicPr>
        <p:blipFill rotWithShape="1">
          <a:blip r:embed="rId4"/>
          <a:srcRect t="10996"/>
          <a:stretch/>
        </p:blipFill>
        <p:spPr>
          <a:xfrm>
            <a:off x="219446" y="2564903"/>
            <a:ext cx="7718769" cy="3309759"/>
          </a:xfrm>
          <a:prstGeom prst="rect">
            <a:avLst/>
          </a:prstGeom>
        </p:spPr>
      </p:pic>
      <p:pic>
        <p:nvPicPr>
          <p:cNvPr id="17" name="Grafik 16"/>
          <p:cNvPicPr/>
          <p:nvPr/>
        </p:nvPicPr>
        <p:blipFill rotWithShape="1">
          <a:blip r:embed="rId5"/>
          <a:srcRect r="8852"/>
          <a:stretch/>
        </p:blipFill>
        <p:spPr>
          <a:xfrm>
            <a:off x="1274011" y="3717032"/>
            <a:ext cx="1482830" cy="2094664"/>
          </a:xfrm>
          <a:prstGeom prst="rect">
            <a:avLst/>
          </a:prstGeom>
        </p:spPr>
      </p:pic>
      <p:sp>
        <p:nvSpPr>
          <p:cNvPr id="10" name="Abgerundete rechteckige Legende 9"/>
          <p:cNvSpPr/>
          <p:nvPr/>
        </p:nvSpPr>
        <p:spPr>
          <a:xfrm>
            <a:off x="3450045" y="4455420"/>
            <a:ext cx="3210187" cy="1208184"/>
          </a:xfrm>
          <a:prstGeom prst="wedgeRoundRectCallout">
            <a:avLst>
              <a:gd name="adj1" fmla="val -75787"/>
              <a:gd name="adj2" fmla="val -666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Antrag </a:t>
            </a:r>
            <a:r>
              <a:rPr lang="de-DE" sz="1400" dirty="0"/>
              <a:t>wird nach </a:t>
            </a:r>
            <a:r>
              <a:rPr lang="de-DE" sz="1400" dirty="0" smtClean="0"/>
              <a:t>Bearbeitung</a:t>
            </a:r>
          </a:p>
          <a:p>
            <a:r>
              <a:rPr lang="de-DE" sz="1400" dirty="0" smtClean="0"/>
              <a:t>in Immatrix manuell in </a:t>
            </a:r>
            <a:r>
              <a:rPr lang="de-DE" sz="1400" dirty="0"/>
              <a:t>SLcM </a:t>
            </a:r>
            <a:r>
              <a:rPr lang="de-DE" sz="1400" dirty="0" smtClean="0"/>
              <a:t>erfasst.</a:t>
            </a:r>
            <a:endParaRPr lang="en-GB" sz="1400" dirty="0"/>
          </a:p>
        </p:txBody>
      </p:sp>
      <p:pic>
        <p:nvPicPr>
          <p:cNvPr id="20" name="Grafik 19"/>
          <p:cNvPicPr/>
          <p:nvPr/>
        </p:nvPicPr>
        <p:blipFill rotWithShape="1">
          <a:blip r:embed="rId5"/>
          <a:srcRect r="7184"/>
          <a:stretch/>
        </p:blipFill>
        <p:spPr>
          <a:xfrm>
            <a:off x="-147496" y="3717033"/>
            <a:ext cx="1509969" cy="2094664"/>
          </a:xfrm>
          <a:prstGeom prst="rect">
            <a:avLst/>
          </a:prstGeom>
        </p:spPr>
      </p:pic>
      <p:sp>
        <p:nvSpPr>
          <p:cNvPr id="2" name="Rechteck 1"/>
          <p:cNvSpPr/>
          <p:nvPr/>
        </p:nvSpPr>
        <p:spPr>
          <a:xfrm>
            <a:off x="73478" y="4881977"/>
            <a:ext cx="1258162" cy="685059"/>
          </a:xfrm>
          <a:prstGeom prst="rect">
            <a:avLst/>
          </a:prstGeom>
          <a:solidFill>
            <a:schemeClr val="bg2"/>
          </a:solidFill>
        </p:spPr>
        <p:txBody>
          <a:bodyPr wrap="square">
            <a:spAutoFit/>
          </a:bodyPr>
          <a:lstStyle/>
          <a:p>
            <a:pPr algn="ctr">
              <a:lnSpc>
                <a:spcPct val="107000"/>
              </a:lnSpc>
              <a:spcAft>
                <a:spcPts val="800"/>
              </a:spcAft>
            </a:pPr>
            <a:r>
              <a:rPr lang="de-DE" dirty="0">
                <a:solidFill>
                  <a:srgbClr val="FFFFFF"/>
                </a:solidFill>
                <a:latin typeface="Calibri" panose="020F0502020204030204" pitchFamily="34" charset="0"/>
                <a:ea typeface="Calibri" panose="020F0502020204030204" pitchFamily="34" charset="0"/>
                <a:cs typeface="Times New Roman" panose="02020603050405020304" pitchFamily="18" charset="0"/>
              </a:rPr>
              <a:t>TLD</a:t>
            </a:r>
            <a:br>
              <a:rPr lang="de-DE"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r>
              <a:rPr lang="de-DE" dirty="0">
                <a:solidFill>
                  <a:srgbClr val="FFFFFF"/>
                </a:solidFill>
                <a:latin typeface="Calibri" panose="020F0502020204030204" pitchFamily="34" charset="0"/>
                <a:ea typeface="Calibri" panose="020F0502020204030204" pitchFamily="34" charset="0"/>
                <a:cs typeface="Times New Roman" panose="02020603050405020304" pitchFamily="18" charset="0"/>
              </a:rPr>
              <a:t>Immatrix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9400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831544"/>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b="1" dirty="0" smtClean="0"/>
              <a:t>Studiengangsänderung </a:t>
            </a:r>
          </a:p>
          <a:p>
            <a:pPr marL="1714466" lvl="3" indent="-342900">
              <a:buAutoNum type="arabicPeriod"/>
            </a:pPr>
            <a:r>
              <a:rPr lang="de-DE" b="1" dirty="0" smtClean="0"/>
              <a:t>Einstieg</a:t>
            </a:r>
          </a:p>
          <a:p>
            <a:pPr marL="1714466" lvl="3" indent="-342900">
              <a:buAutoNum type="arabicPeriod"/>
            </a:pPr>
            <a:r>
              <a:rPr lang="de-DE" dirty="0" smtClean="0"/>
              <a:t>Antrag</a:t>
            </a:r>
          </a:p>
          <a:p>
            <a:pPr marL="1714466" lvl="3" indent="-342900">
              <a:buAutoNum type="arabicPeriod"/>
            </a:pPr>
            <a:r>
              <a:rPr lang="de-DE" dirty="0" smtClean="0"/>
              <a:t>Entscheidung</a:t>
            </a:r>
          </a:p>
          <a:p>
            <a:pPr marL="1257277" lvl="2" indent="-342900">
              <a:buAutoNum type="arabicPeriod"/>
            </a:pPr>
            <a:r>
              <a:rPr lang="de-DE" dirty="0" smtClean="0"/>
              <a:t>Fächertausch mit </a:t>
            </a:r>
            <a:r>
              <a:rPr lang="de-DE" dirty="0" smtClean="0"/>
              <a:t>Erweiterungsstudium</a:t>
            </a:r>
            <a:endParaRPr lang="de-DE" sz="1600" dirty="0" smtClean="0"/>
          </a:p>
          <a:p>
            <a:pPr marL="342900" indent="-342900">
              <a:buAutoNum type="arabicPeriod"/>
            </a:pPr>
            <a:endParaRPr lang="de-DE" dirty="0"/>
          </a:p>
        </p:txBody>
      </p:sp>
    </p:spTree>
    <p:extLst>
      <p:ext uri="{BB962C8B-B14F-4D97-AF65-F5344CB8AC3E}">
        <p14:creationId xmlns:p14="http://schemas.microsoft.com/office/powerpoint/2010/main" val="3146643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57429" y="1706533"/>
            <a:ext cx="8423092" cy="4069849"/>
          </a:xfrm>
          <a:prstGeom prst="rect">
            <a:avLst/>
          </a:prstGeom>
          <a:ln w="19050">
            <a:solidFill>
              <a:schemeClr val="accent1"/>
            </a:solidFill>
          </a:ln>
        </p:spPr>
      </p:pic>
      <p:sp>
        <p:nvSpPr>
          <p:cNvPr id="9" name="Titel 8"/>
          <p:cNvSpPr>
            <a:spLocks noGrp="1"/>
          </p:cNvSpPr>
          <p:nvPr>
            <p:ph type="title"/>
          </p:nvPr>
        </p:nvSpPr>
        <p:spPr>
          <a:xfrm>
            <a:off x="388519" y="1131204"/>
            <a:ext cx="8425225" cy="575329"/>
          </a:xfrm>
        </p:spPr>
        <p:txBody>
          <a:bodyPr/>
          <a:lstStyle/>
          <a:p>
            <a:r>
              <a:rPr lang="de-DE" dirty="0" smtClean="0"/>
              <a:t>2.1 Studiengangsänderung/ Einstieg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pic>
        <p:nvPicPr>
          <p:cNvPr id="2" name="Grafik 1"/>
          <p:cNvPicPr>
            <a:picLocks noChangeAspect="1"/>
          </p:cNvPicPr>
          <p:nvPr/>
        </p:nvPicPr>
        <p:blipFill>
          <a:blip r:embed="rId4"/>
          <a:stretch>
            <a:fillRect/>
          </a:stretch>
        </p:blipFill>
        <p:spPr>
          <a:xfrm>
            <a:off x="388519" y="1749872"/>
            <a:ext cx="3000375" cy="895350"/>
          </a:xfrm>
          <a:prstGeom prst="rect">
            <a:avLst/>
          </a:prstGeom>
          <a:ln w="19050">
            <a:solidFill>
              <a:schemeClr val="accent1"/>
            </a:solidFill>
          </a:ln>
        </p:spPr>
      </p:pic>
      <p:sp>
        <p:nvSpPr>
          <p:cNvPr id="5" name="Rechteck 4"/>
          <p:cNvSpPr/>
          <p:nvPr/>
        </p:nvSpPr>
        <p:spPr>
          <a:xfrm>
            <a:off x="366079" y="5301208"/>
            <a:ext cx="1069855" cy="5185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4846347" y="2771291"/>
            <a:ext cx="697653" cy="250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5149958" y="4749118"/>
            <a:ext cx="3274042" cy="1661441"/>
          </a:xfrm>
          <a:prstGeom prst="wedgeRoundRectCallout">
            <a:avLst>
              <a:gd name="adj1" fmla="val -164102"/>
              <a:gd name="adj2" fmla="val 152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Studierende wird über die Studierendensuche gesucht und per Klick auf die Matrikelnummer aufgerufen.</a:t>
            </a:r>
            <a:endParaRPr lang="en-GB" sz="1400" dirty="0"/>
          </a:p>
        </p:txBody>
      </p:sp>
    </p:spTree>
    <p:extLst>
      <p:ext uri="{BB962C8B-B14F-4D97-AF65-F5344CB8AC3E}">
        <p14:creationId xmlns:p14="http://schemas.microsoft.com/office/powerpoint/2010/main" val="35083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462323" y="1556792"/>
            <a:ext cx="7757319" cy="4600192"/>
          </a:xfrm>
          <a:prstGeom prst="rect">
            <a:avLst/>
          </a:prstGeom>
          <a:ln w="19050">
            <a:solidFill>
              <a:schemeClr val="accent1"/>
            </a:solidFill>
          </a:ln>
        </p:spPr>
      </p:pic>
      <p:sp>
        <p:nvSpPr>
          <p:cNvPr id="9" name="Titel 8"/>
          <p:cNvSpPr>
            <a:spLocks noGrp="1"/>
          </p:cNvSpPr>
          <p:nvPr>
            <p:ph type="title"/>
          </p:nvPr>
        </p:nvSpPr>
        <p:spPr>
          <a:xfrm>
            <a:off x="388519" y="1033026"/>
            <a:ext cx="8425225" cy="575329"/>
          </a:xfrm>
        </p:spPr>
        <p:txBody>
          <a:bodyPr/>
          <a:lstStyle/>
          <a:p>
            <a:r>
              <a:rPr lang="de-DE" dirty="0" smtClean="0"/>
              <a:t>2.1 Studiengangsänderung/ Einstieg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62323" y="1758531"/>
            <a:ext cx="7956416" cy="861774"/>
          </a:xfrm>
          <a:prstGeom prst="rect">
            <a:avLst/>
          </a:prstGeom>
          <a:noFill/>
        </p:spPr>
        <p:txBody>
          <a:bodyPr wrap="square" rtlCol="0">
            <a:spAutoFit/>
          </a:bodyPr>
          <a:lstStyle/>
          <a:p>
            <a:pPr lvl="2"/>
            <a:endParaRPr lang="de-DE" sz="1600" dirty="0" smtClean="0"/>
          </a:p>
          <a:p>
            <a:pPr lvl="3"/>
            <a:endParaRPr lang="de-DE" sz="1600" dirty="0" smtClean="0"/>
          </a:p>
          <a:p>
            <a:pPr marL="342900" indent="-342900">
              <a:buAutoNum type="arabicPeriod"/>
            </a:pPr>
            <a:endParaRPr lang="de-DE" dirty="0"/>
          </a:p>
        </p:txBody>
      </p:sp>
      <p:sp>
        <p:nvSpPr>
          <p:cNvPr id="5" name="Rechteck 4"/>
          <p:cNvSpPr/>
          <p:nvPr/>
        </p:nvSpPr>
        <p:spPr>
          <a:xfrm>
            <a:off x="3531276" y="5713412"/>
            <a:ext cx="2012724" cy="4435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5652120" y="3475455"/>
            <a:ext cx="1656184" cy="250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516873" y="3913657"/>
            <a:ext cx="3076789" cy="1217010"/>
          </a:xfrm>
          <a:prstGeom prst="wedgeRoundRectCallout">
            <a:avLst>
              <a:gd name="adj1" fmla="val 53400"/>
              <a:gd name="adj2" fmla="val 9437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Die Entscheidung zur Immatrikulation bzw. zur Rückmeldung ist freigegeben, d.h. der Studierende hat die Semesterbeiträge gezahlt.</a:t>
            </a:r>
            <a:endParaRPr lang="en-GB" sz="1400" dirty="0"/>
          </a:p>
        </p:txBody>
      </p:sp>
      <p:sp>
        <p:nvSpPr>
          <p:cNvPr id="16" name="Abgerundete rechteckige Legende 15"/>
          <p:cNvSpPr/>
          <p:nvPr/>
        </p:nvSpPr>
        <p:spPr>
          <a:xfrm>
            <a:off x="5226852" y="1877364"/>
            <a:ext cx="2506720" cy="1171202"/>
          </a:xfrm>
          <a:prstGeom prst="wedgeRoundRectCallout">
            <a:avLst>
              <a:gd name="adj1" fmla="val -21878"/>
              <a:gd name="adj2" fmla="val 7883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Der Vorgang wird über den Antrag zur Studiengangsänderung aufgerufen.</a:t>
            </a:r>
            <a:endParaRPr lang="en-GB" sz="1400" dirty="0"/>
          </a:p>
        </p:txBody>
      </p:sp>
    </p:spTree>
    <p:extLst>
      <p:ext uri="{BB962C8B-B14F-4D97-AF65-F5344CB8AC3E}">
        <p14:creationId xmlns:p14="http://schemas.microsoft.com/office/powerpoint/2010/main" val="3350992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388519" y="1131204"/>
            <a:ext cx="8425225" cy="575329"/>
          </a:xfrm>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4" name="Textfeld 3"/>
          <p:cNvSpPr txBox="1"/>
          <p:nvPr/>
        </p:nvSpPr>
        <p:spPr>
          <a:xfrm>
            <a:off x="487096" y="1556792"/>
            <a:ext cx="7956416" cy="2554545"/>
          </a:xfrm>
          <a:prstGeom prst="rect">
            <a:avLst/>
          </a:prstGeom>
          <a:noFill/>
        </p:spPr>
        <p:txBody>
          <a:bodyPr wrap="square" rtlCol="0">
            <a:spAutoFit/>
          </a:bodyPr>
          <a:lstStyle/>
          <a:p>
            <a:pPr lvl="2"/>
            <a:endParaRPr lang="de-DE" sz="1600" dirty="0" smtClean="0"/>
          </a:p>
          <a:p>
            <a:pPr marL="1257277" lvl="2" indent="-342900">
              <a:buAutoNum type="arabicPeriod"/>
            </a:pPr>
            <a:r>
              <a:rPr lang="de-DE" dirty="0" smtClean="0"/>
              <a:t>Studiengangsänderung – Überblick</a:t>
            </a:r>
          </a:p>
          <a:p>
            <a:pPr marL="1714466" lvl="3" indent="-342900">
              <a:buAutoNum type="arabicPeriod"/>
            </a:pPr>
            <a:r>
              <a:rPr lang="de-DE" dirty="0" smtClean="0"/>
              <a:t>Zulassungsfrei</a:t>
            </a:r>
          </a:p>
          <a:p>
            <a:pPr marL="1714466" lvl="3" indent="-342900">
              <a:buAutoNum type="arabicPeriod"/>
            </a:pPr>
            <a:r>
              <a:rPr lang="de-DE" dirty="0" smtClean="0"/>
              <a:t>Zulassungsbeschränkt</a:t>
            </a:r>
          </a:p>
          <a:p>
            <a:pPr marL="1257277" lvl="2" indent="-342900">
              <a:buAutoNum type="arabicPeriod"/>
            </a:pPr>
            <a:r>
              <a:rPr lang="de-DE" b="1" dirty="0" smtClean="0"/>
              <a:t>Studiengangsänderung </a:t>
            </a:r>
          </a:p>
          <a:p>
            <a:pPr marL="1714466" lvl="3" indent="-342900">
              <a:buAutoNum type="arabicPeriod"/>
            </a:pPr>
            <a:r>
              <a:rPr lang="de-DE" dirty="0" smtClean="0"/>
              <a:t>Einstieg</a:t>
            </a:r>
          </a:p>
          <a:p>
            <a:pPr marL="1714466" lvl="3" indent="-342900">
              <a:buAutoNum type="arabicPeriod"/>
            </a:pPr>
            <a:r>
              <a:rPr lang="de-DE" b="1" dirty="0" smtClean="0"/>
              <a:t>Antrag</a:t>
            </a:r>
          </a:p>
          <a:p>
            <a:pPr marL="1714466" lvl="3" indent="-342900">
              <a:buAutoNum type="arabicPeriod"/>
            </a:pPr>
            <a:r>
              <a:rPr lang="de-DE" dirty="0" smtClean="0"/>
              <a:t>Entscheidung</a:t>
            </a:r>
          </a:p>
          <a:p>
            <a:pPr marL="1257277" lvl="2" indent="-342900">
              <a:buAutoNum type="arabicPeriod"/>
            </a:pPr>
            <a:r>
              <a:rPr lang="de-DE" dirty="0" smtClean="0"/>
              <a:t>Fächertausch mit </a:t>
            </a:r>
            <a:r>
              <a:rPr lang="de-DE" dirty="0" smtClean="0"/>
              <a:t>Erweiterungsstudium</a:t>
            </a:r>
            <a:endParaRPr lang="de-DE" dirty="0" smtClean="0"/>
          </a:p>
        </p:txBody>
      </p:sp>
    </p:spTree>
    <p:extLst>
      <p:ext uri="{BB962C8B-B14F-4D97-AF65-F5344CB8AC3E}">
        <p14:creationId xmlns:p14="http://schemas.microsoft.com/office/powerpoint/2010/main" val="2118780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284965" y="1748683"/>
            <a:ext cx="8499035" cy="2246388"/>
          </a:xfrm>
          <a:prstGeom prst="rect">
            <a:avLst/>
          </a:prstGeom>
          <a:ln w="19050">
            <a:solidFill>
              <a:schemeClr val="accent2"/>
            </a:solidFill>
          </a:ln>
        </p:spPr>
      </p:pic>
      <p:sp>
        <p:nvSpPr>
          <p:cNvPr id="9" name="Titel 8"/>
          <p:cNvSpPr>
            <a:spLocks noGrp="1"/>
          </p:cNvSpPr>
          <p:nvPr>
            <p:ph type="title"/>
          </p:nvPr>
        </p:nvSpPr>
        <p:spPr>
          <a:xfrm>
            <a:off x="388519" y="1033026"/>
            <a:ext cx="8425225" cy="575329"/>
          </a:xfrm>
        </p:spPr>
        <p:txBody>
          <a:bodyPr/>
          <a:lstStyle/>
          <a:p>
            <a:r>
              <a:rPr lang="de-DE" dirty="0" smtClean="0"/>
              <a:t>2.2 Studiengangsänderung/ Antrag</a:t>
            </a:r>
            <a:endParaRPr lang="de-DE" dirty="0"/>
          </a:p>
        </p:txBody>
      </p:sp>
      <p:sp>
        <p:nvSpPr>
          <p:cNvPr id="13" name="Datumsplatzhalter 12"/>
          <p:cNvSpPr>
            <a:spLocks noGrp="1"/>
          </p:cNvSpPr>
          <p:nvPr>
            <p:ph type="dt" sz="half" idx="10"/>
          </p:nvPr>
        </p:nvSpPr>
        <p:spPr/>
        <p:txBody>
          <a:bodyPr/>
          <a:lstStyle/>
          <a:p>
            <a:r>
              <a:rPr lang="de-DE" dirty="0" smtClean="0"/>
              <a:t>Studiengangsänderung</a:t>
            </a:r>
            <a:endParaRPr lang="de-DE" dirty="0"/>
          </a:p>
        </p:txBody>
      </p:sp>
      <p:sp>
        <p:nvSpPr>
          <p:cNvPr id="14" name="Fußzeilenplatzhalter 13"/>
          <p:cNvSpPr>
            <a:spLocks noGrp="1"/>
          </p:cNvSpPr>
          <p:nvPr>
            <p:ph type="ftr" sz="quarter" idx="11"/>
          </p:nvPr>
        </p:nvSpPr>
        <p:spPr/>
        <p:txBody>
          <a:bodyPr/>
          <a:lstStyle/>
          <a:p>
            <a:r>
              <a:rPr lang="de-DE" dirty="0" smtClean="0"/>
              <a:t>Name: Britta Nitsche</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9" name="Titel 8"/>
          <p:cNvSpPr txBox="1">
            <a:spLocks/>
          </p:cNvSpPr>
          <p:nvPr/>
        </p:nvSpPr>
        <p:spPr>
          <a:xfrm>
            <a:off x="179512" y="2296548"/>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smtClean="0"/>
              <a:t/>
            </a:r>
            <a:br>
              <a:rPr lang="de-DE" dirty="0" smtClean="0"/>
            </a:br>
            <a:endParaRPr lang="de-DE" dirty="0"/>
          </a:p>
        </p:txBody>
      </p:sp>
      <p:sp>
        <p:nvSpPr>
          <p:cNvPr id="5" name="Rechteck 4"/>
          <p:cNvSpPr/>
          <p:nvPr/>
        </p:nvSpPr>
        <p:spPr>
          <a:xfrm>
            <a:off x="4860032" y="2976170"/>
            <a:ext cx="3923968" cy="4435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56552" y="2798239"/>
            <a:ext cx="4215448" cy="414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 rechteckige Legende 11"/>
          <p:cNvSpPr/>
          <p:nvPr/>
        </p:nvSpPr>
        <p:spPr>
          <a:xfrm>
            <a:off x="516873" y="3739317"/>
            <a:ext cx="3076789" cy="683460"/>
          </a:xfrm>
          <a:prstGeom prst="wedgeRoundRectCallout">
            <a:avLst>
              <a:gd name="adj1" fmla="val 10829"/>
              <a:gd name="adj2" fmla="val -109713"/>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Zunächst wird die Auswahl für die Änderung getroffen. </a:t>
            </a:r>
            <a:endParaRPr lang="en-GB" sz="1400" dirty="0"/>
          </a:p>
        </p:txBody>
      </p:sp>
      <p:sp>
        <p:nvSpPr>
          <p:cNvPr id="16" name="Abgerundete rechteckige Legende 15"/>
          <p:cNvSpPr/>
          <p:nvPr/>
        </p:nvSpPr>
        <p:spPr>
          <a:xfrm>
            <a:off x="5584883" y="4597117"/>
            <a:ext cx="2506720" cy="1171202"/>
          </a:xfrm>
          <a:prstGeom prst="wedgeRoundRectCallout">
            <a:avLst>
              <a:gd name="adj1" fmla="val -33709"/>
              <a:gd name="adj2" fmla="val -13428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de-DE" sz="1400" dirty="0" smtClean="0"/>
              <a:t>Ist die Auswahl getroffen, werden Zusatzinformationen zum Studiengang angezeigt: Fächer, Prüfungsversionen, Fachsemester</a:t>
            </a:r>
            <a:endParaRPr lang="en-GB" sz="1400" dirty="0"/>
          </a:p>
        </p:txBody>
      </p:sp>
    </p:spTree>
    <p:extLst>
      <p:ext uri="{BB962C8B-B14F-4D97-AF65-F5344CB8AC3E}">
        <p14:creationId xmlns:p14="http://schemas.microsoft.com/office/powerpoint/2010/main" val="2770644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1621</Words>
  <Application>Microsoft Office PowerPoint</Application>
  <PresentationFormat>Bildschirmpräsentation (4:3)</PresentationFormat>
  <Paragraphs>300</Paragraphs>
  <Slides>28</Slides>
  <Notes>28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Arial</vt:lpstr>
      <vt:lpstr>Calibri</vt:lpstr>
      <vt:lpstr>Meta Offc Pro</vt:lpstr>
      <vt:lpstr>Times New Roman</vt:lpstr>
      <vt:lpstr>WWU Münster PowerPoint Master</vt:lpstr>
      <vt:lpstr>Beraterschulung TP02 – Studiengangsänderung</vt:lpstr>
      <vt:lpstr>Inhaltsübersicht</vt:lpstr>
      <vt:lpstr>1.1 Studiengangsänderung/ Überblick – zulassungsfrei</vt:lpstr>
      <vt:lpstr>1.2 Studiengangsänderung/ Überblick – zulassungsbeschränkt</vt:lpstr>
      <vt:lpstr>Inhaltsübersicht</vt:lpstr>
      <vt:lpstr>2.1 Studiengangsänderung/ Einstieg</vt:lpstr>
      <vt:lpstr>2.1 Studiengangsänderung/ Einstieg</vt:lpstr>
      <vt:lpstr>Inhaltsübersicht</vt:lpstr>
      <vt:lpstr>2.2 Studiengangsänderung/ Antrag</vt:lpstr>
      <vt:lpstr>2.2 Studiengangsänderung/ Antrag</vt:lpstr>
      <vt:lpstr>2.2 Studiengangsänderung/ Antrag</vt:lpstr>
      <vt:lpstr>2.2 Studiengangsänderung/Antrag: Meldungen</vt:lpstr>
      <vt:lpstr>Inhaltsübersicht</vt:lpstr>
      <vt:lpstr>2.3 Studiengangsänderung/ Entscheidung</vt:lpstr>
      <vt:lpstr>2.3 Studiengangsänderung/ Entscheidung</vt:lpstr>
      <vt:lpstr>2.3 Studiengangsänderung/ Entscheidung</vt:lpstr>
      <vt:lpstr>2.3 Studiengangsänderung/ Entscheidung</vt:lpstr>
      <vt:lpstr>2.3 Studiengangsänderung/ Entscheidung</vt:lpstr>
      <vt:lpstr>2.3 Studiengangsänderung/ Entscheidung</vt:lpstr>
      <vt:lpstr>Inhaltsübersicht</vt:lpstr>
      <vt:lpstr>3. Fächertausch mit Erweiterungsstudium</vt:lpstr>
      <vt:lpstr>3. Fächertausch mit Erweiterungsstudium</vt:lpstr>
      <vt:lpstr>3. Fächertausch mit Erweiterungsstudium</vt:lpstr>
      <vt:lpstr>3. Fächertausch mit Erweiterungsstudium</vt:lpstr>
      <vt:lpstr>3. Fächertausch mit Erweiterungsstudium</vt:lpstr>
      <vt:lpstr>3. Fächertausch mit Erweiterungsstudium</vt:lpstr>
      <vt:lpstr>3. Fächertausch mit Erweiterungsstudium</vt:lpstr>
      <vt:lpstr>3. Fächertausch mit Erweiterungsstudium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Verkerk, Denise</cp:lastModifiedBy>
  <cp:revision>454</cp:revision>
  <cp:lastPrinted>2018-05-11T08:58:10Z</cp:lastPrinted>
  <dcterms:created xsi:type="dcterms:W3CDTF">2017-06-26T10:25:39Z</dcterms:created>
  <dcterms:modified xsi:type="dcterms:W3CDTF">2018-05-11T09:01:05Z</dcterms:modified>
</cp:coreProperties>
</file>