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74" r:id="rId3"/>
    <p:sldId id="260" r:id="rId4"/>
    <p:sldId id="275" r:id="rId5"/>
    <p:sldId id="269" r:id="rId6"/>
    <p:sldId id="27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70" r:id="rId15"/>
    <p:sldId id="271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699" autoAdjust="0"/>
  </p:normalViewPr>
  <p:slideViewPr>
    <p:cSldViewPr snapToObjects="1">
      <p:cViewPr varScale="1">
        <p:scale>
          <a:sx n="80" d="100"/>
          <a:sy n="80" d="100"/>
        </p:scale>
        <p:origin x="1022" y="24"/>
      </p:cViewPr>
      <p:guideLst>
        <p:guide orient="horz" pos="851"/>
        <p:guide orient="horz" pos="3618"/>
        <p:guide pos="226"/>
        <p:guide pos="5534"/>
        <p:guide orient="horz" pos="1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CBA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1B0D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6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 userDrawn="1">
          <p15:clr>
            <a:srgbClr val="FBAE40"/>
          </p15:clr>
        </p15:guide>
        <p15:guide id="2" orient="horz" pos="2040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9D6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7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Ecke">
            <a:extLst>
              <a:ext uri="{FF2B5EF4-FFF2-40B4-BE49-F238E27FC236}">
                <a16:creationId xmlns:a16="http://schemas.microsoft.com/office/drawing/2014/main" id="{0E8C9B26-40D9-49FB-9640-C2AA12C8957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19" name="Fläche">
              <a:extLst>
                <a:ext uri="{FF2B5EF4-FFF2-40B4-BE49-F238E27FC236}">
                  <a16:creationId xmlns:a16="http://schemas.microsoft.com/office/drawing/2014/main" id="{5DE73BA2-BDD5-4960-9F8E-52D29ADC02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ONT">
              <a:extLst>
                <a:ext uri="{FF2B5EF4-FFF2-40B4-BE49-F238E27FC236}">
                  <a16:creationId xmlns:a16="http://schemas.microsoft.com/office/drawing/2014/main" id="{AB5701E8-6937-4E33-BE4C-77089436EB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Ecke">
            <a:extLst>
              <a:ext uri="{FF2B5EF4-FFF2-40B4-BE49-F238E27FC236}">
                <a16:creationId xmlns:a16="http://schemas.microsoft.com/office/drawing/2014/main" id="{C3C17E66-950A-45CE-86E4-111035CC1E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82BA5116-B2E1-4AA3-B7CF-7686789DA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ONT">
              <a:extLst>
                <a:ext uri="{FF2B5EF4-FFF2-40B4-BE49-F238E27FC236}">
                  <a16:creationId xmlns:a16="http://schemas.microsoft.com/office/drawing/2014/main" id="{4DC2A972-FC54-4040-9D76-B43D33E5A5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1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38501"/>
            <a:ext cx="64080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28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0" name="Linie"/>
            <p:cNvCxnSpPr/>
            <p:nvPr userDrawn="1"/>
          </p:nvCxnSpPr>
          <p:spPr>
            <a:xfrm>
              <a:off x="9252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32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3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692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040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62075"/>
            <a:ext cx="5966324" cy="443198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r>
              <a:rPr lang="de-DE" dirty="0"/>
              <a:t/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8775" y="2484439"/>
            <a:ext cx="4648400" cy="443198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grpSp>
        <p:nvGrpSpPr>
          <p:cNvPr id="42" name="Regieanweisungen"/>
          <p:cNvGrpSpPr/>
          <p:nvPr userDrawn="1"/>
        </p:nvGrpSpPr>
        <p:grpSpPr>
          <a:xfrm>
            <a:off x="-1908000" y="-468000"/>
            <a:ext cx="11520000" cy="7776000"/>
            <a:chOff x="-1908000" y="-468000"/>
            <a:chExt cx="11520000" cy="7776000"/>
          </a:xfrm>
        </p:grpSpPr>
        <p:sp>
          <p:nvSpPr>
            <p:cNvPr id="43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4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5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-468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4" name="Linie"/>
            <p:cNvCxnSpPr/>
            <p:nvPr userDrawn="1"/>
          </p:nvCxnSpPr>
          <p:spPr>
            <a:xfrm>
              <a:off x="-468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9252000" y="196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-468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9252000" y="248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692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4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36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6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322513"/>
            <a:ext cx="8425226" cy="34210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851" userDrawn="1">
          <p15:clr>
            <a:srgbClr val="FBAE40"/>
          </p15:clr>
        </p15:guide>
        <p15:guide id="3" orient="horz" pos="1463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3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85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4" y="1350962"/>
            <a:ext cx="4032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827338"/>
            <a:ext cx="4032000" cy="291623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3575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>
          <p15:clr>
            <a:srgbClr val="FBAE40"/>
          </p15:clr>
        </p15:guide>
        <p15:guide id="2" orient="horz" pos="851">
          <p15:clr>
            <a:srgbClr val="FBAE40"/>
          </p15:clr>
        </p15:guide>
        <p15:guide id="3" orient="horz" pos="1781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2240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63">
          <p15:clr>
            <a:srgbClr val="FBAE40"/>
          </p15:clr>
        </p15:guide>
        <p15:guide id="2" orient="horz" pos="3618">
          <p15:clr>
            <a:srgbClr val="FBAE40"/>
          </p15:clr>
        </p15:guide>
        <p15:guide id="3" orient="horz" pos="851">
          <p15:clr>
            <a:srgbClr val="FBAE40"/>
          </p15:clr>
        </p15:guide>
        <p15:guide id="4" pos="226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1908000" y="-468000"/>
            <a:ext cx="12636684" cy="7776001"/>
            <a:chOff x="-1908000" y="-468000"/>
            <a:chExt cx="12636684" cy="7776001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1908000" y="2376000"/>
              <a:ext cx="1800000" cy="1476000"/>
              <a:chOff x="-1908000" y="1368000"/>
              <a:chExt cx="1800000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1908000" y="1368000"/>
                <a:ext cx="1800000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1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1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1908000" y="648000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8000" y="232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1908000" y="1"/>
              <a:ext cx="1800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1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8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35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9621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1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350962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322513"/>
            <a:ext cx="8425225" cy="34210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66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2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defRPr lang="de-DE" sz="20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12000"/>
        </a:lnSpc>
        <a:spcBef>
          <a:spcPts val="1300"/>
        </a:spcBef>
        <a:spcAft>
          <a:spcPts val="0"/>
        </a:spcAft>
        <a:buFont typeface="Meta Offc Pro" panose="020B0504030101020102" pitchFamily="34" charset="0"/>
        <a:buChar char="-"/>
        <a:defRPr sz="20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Meta Offc Pro" panose="020B0504030101020102" pitchFamily="34" charset="0"/>
              </a:rPr>
              <a:t>Wissenstransfer</a:t>
            </a:r>
            <a:br>
              <a:rPr lang="de-DE" dirty="0" smtClean="0">
                <a:latin typeface="Meta Offc Pro" panose="020B0504030101020102" pitchFamily="34" charset="0"/>
              </a:rPr>
            </a:br>
            <a:r>
              <a:rPr lang="de-DE" dirty="0" smtClean="0">
                <a:latin typeface="Meta Offc Pro" panose="020B0504030101020102" pitchFamily="34" charset="0"/>
              </a:rPr>
              <a:t>Studierendensuche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8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4. Studierendensuche: Zeugnisdaten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6537191" y="2372281"/>
            <a:ext cx="2554870" cy="2136893"/>
          </a:xfrm>
          <a:prstGeom prst="wedgeRoundRectCallout">
            <a:avLst>
              <a:gd name="adj1" fmla="val -96826"/>
              <a:gd name="adj2" fmla="val -25361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 Suchkriterien stehen für die Zeugnisdaten bereit.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652587"/>
            <a:ext cx="4953000" cy="349567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5" y="5175696"/>
            <a:ext cx="4962525" cy="6191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78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5. Studierendensuche: Weitere Suchkriterien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547298"/>
            <a:ext cx="3581400" cy="346710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566473"/>
            <a:ext cx="3486150" cy="24479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8" name="Abgerundete rechteckige Legende 7"/>
          <p:cNvSpPr/>
          <p:nvPr/>
        </p:nvSpPr>
        <p:spPr>
          <a:xfrm>
            <a:off x="6589130" y="4452625"/>
            <a:ext cx="2554870" cy="2136893"/>
          </a:xfrm>
          <a:prstGeom prst="wedgeRoundRectCallout">
            <a:avLst>
              <a:gd name="adj1" fmla="val -74084"/>
              <a:gd name="adj2" fmla="val -46311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smtClean="0"/>
              <a:t>weiteren Suchkriterien gibt 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85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1" y="1735418"/>
            <a:ext cx="8258175" cy="29432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6. Studierendensuche: </a:t>
            </a:r>
            <a:r>
              <a:rPr lang="de-DE" dirty="0"/>
              <a:t>E</a:t>
            </a:r>
            <a:r>
              <a:rPr lang="de-DE" dirty="0" smtClean="0"/>
              <a:t>rgebnismenge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131840" y="4391734"/>
            <a:ext cx="2232248" cy="2136893"/>
          </a:xfrm>
          <a:prstGeom prst="wedgeRoundRectCallout">
            <a:avLst>
              <a:gd name="adj1" fmla="val 128883"/>
              <a:gd name="adj2" fmla="val -4096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Ergebnismenge kann mit diesen Datengruppen differenziert angezeigt werden.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75284" y="3933056"/>
            <a:ext cx="1889645" cy="1157661"/>
          </a:xfrm>
          <a:prstGeom prst="wedgeRoundRectCallout">
            <a:avLst>
              <a:gd name="adj1" fmla="val -37103"/>
              <a:gd name="adj2" fmla="val -92668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Sobald alle Kriterien eingestellt sind, kann die Suche gestartet werden.</a:t>
            </a:r>
            <a:endParaRPr lang="de-DE" sz="1600" dirty="0"/>
          </a:p>
        </p:txBody>
      </p:sp>
      <p:sp>
        <p:nvSpPr>
          <p:cNvPr id="3" name="Textfeld 2"/>
          <p:cNvSpPr txBox="1"/>
          <p:nvPr/>
        </p:nvSpPr>
        <p:spPr>
          <a:xfrm>
            <a:off x="6156176" y="5090717"/>
            <a:ext cx="230425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Wichtiger Hinweis</a:t>
            </a:r>
            <a:r>
              <a:rPr lang="de-DE" sz="1200" dirty="0" smtClean="0"/>
              <a:t>: Nicht mit jeder Ergebnismenge können alle vorhandenen Felder gefüllt werden. Jede Datengruppe in der Ergebnismenge liefert entsprechende Ergebnisse.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7081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1" y="1770467"/>
            <a:ext cx="8109831" cy="239738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7.1 Beispiel 1: KV unklar/ Drucksperre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619672" y="4243733"/>
            <a:ext cx="6624736" cy="1805734"/>
          </a:xfrm>
          <a:prstGeom prst="wedgeRoundRectCallout">
            <a:avLst>
              <a:gd name="adj1" fmla="val 2149"/>
              <a:gd name="adj2" fmla="val -9530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 sollen alle Druck- und KV-unklar- Sperren für das SoSe 2018 angezeigt werden. Als Ergebnismenge werden erweiterte Studierendendaten gewählt.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25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03558"/>
            <a:ext cx="6473459" cy="39383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52448"/>
            <a:ext cx="8425225" cy="575329"/>
          </a:xfrm>
        </p:spPr>
        <p:txBody>
          <a:bodyPr/>
          <a:lstStyle/>
          <a:p>
            <a:r>
              <a:rPr lang="de-DE" dirty="0" smtClean="0"/>
              <a:t>7.1  Beispiel 1: KV unklar -&gt; Personalisierung Ergebnisliste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619672" y="4546713"/>
            <a:ext cx="6624736" cy="1805734"/>
          </a:xfrm>
          <a:prstGeom prst="wedgeRoundRectCallout">
            <a:avLst>
              <a:gd name="adj1" fmla="val 8086"/>
              <a:gd name="adj2" fmla="val -6317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 die Personalisierung können weitere Spalten ein- oder ausgeblendet werden. Die Liste kann unter einem beliebigen Namen gespeichert werden. Es können auch weitere Layout-Details angegeben und gespeichert werden.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51454"/>
            <a:ext cx="1933575" cy="56197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2" name="Rechteck 1"/>
          <p:cNvSpPr/>
          <p:nvPr/>
        </p:nvSpPr>
        <p:spPr>
          <a:xfrm>
            <a:off x="1187624" y="2154357"/>
            <a:ext cx="432048" cy="4085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4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52448"/>
            <a:ext cx="8425225" cy="575329"/>
          </a:xfrm>
        </p:spPr>
        <p:txBody>
          <a:bodyPr/>
          <a:lstStyle/>
          <a:p>
            <a:r>
              <a:rPr lang="de-DE" dirty="0" smtClean="0"/>
              <a:t>7.1 Beispiel 1: KV unklar -&gt; Ergebnisliste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" y="1428918"/>
            <a:ext cx="9119245" cy="222307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10" name="Abgerundete rechteckige Legende 9"/>
          <p:cNvSpPr/>
          <p:nvPr/>
        </p:nvSpPr>
        <p:spPr>
          <a:xfrm>
            <a:off x="1619672" y="4546713"/>
            <a:ext cx="6624736" cy="1805734"/>
          </a:xfrm>
          <a:prstGeom prst="wedgeRoundRectCallout">
            <a:avLst>
              <a:gd name="adj1" fmla="val 60853"/>
              <a:gd name="adj2" fmla="val -195051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 Export in Excel ist jederzeit möglich. Die Liste wird genauso exportiert, wie sie angezeigt wird.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79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52448"/>
            <a:ext cx="8425225" cy="575329"/>
          </a:xfrm>
        </p:spPr>
        <p:txBody>
          <a:bodyPr/>
          <a:lstStyle/>
          <a:p>
            <a:r>
              <a:rPr lang="de-DE" dirty="0" smtClean="0"/>
              <a:t>7.2 Beispiel 2: Kennzeichen: verstorben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" y="1568585"/>
            <a:ext cx="9000635" cy="442338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4" name="Rechteck 3"/>
          <p:cNvSpPr/>
          <p:nvPr/>
        </p:nvSpPr>
        <p:spPr>
          <a:xfrm>
            <a:off x="179512" y="2924944"/>
            <a:ext cx="3168352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31912" y="4077072"/>
            <a:ext cx="4600128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7" y="1617276"/>
            <a:ext cx="8960989" cy="387619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852448"/>
            <a:ext cx="8425225" cy="575329"/>
          </a:xfrm>
        </p:spPr>
        <p:txBody>
          <a:bodyPr/>
          <a:lstStyle/>
          <a:p>
            <a:r>
              <a:rPr lang="de-DE" dirty="0" smtClean="0"/>
              <a:t>7.3 Beispiel 3:Postversand Studium im Alter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60000" y="2296252"/>
            <a:ext cx="4284008" cy="58044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644008" y="2296252"/>
            <a:ext cx="4392488" cy="58044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925740" y="3034198"/>
            <a:ext cx="2916712" cy="1953710"/>
          </a:xfrm>
          <a:prstGeom prst="wedgeRoundRectCallout">
            <a:avLst>
              <a:gd name="adj1" fmla="val -25033"/>
              <a:gd name="adj2" fmla="val -6956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 ist hier auch ausreichend, nur eines der beiden Merkmale anzugeben, also entweder Studiengang oder Hörerart.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689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0" y="2135509"/>
            <a:ext cx="9001000" cy="3920097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8. Entscheidungssuche: Entscheidungsstatus je Studiengang 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831752" y="1547298"/>
            <a:ext cx="2916712" cy="1953710"/>
          </a:xfrm>
          <a:prstGeom prst="wedgeRoundRectCallout">
            <a:avLst>
              <a:gd name="adj1" fmla="val -76304"/>
              <a:gd name="adj2" fmla="val 2502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 der Entscheidungssuche kann der Entscheidungsstatus je Semester je Studiengang angezeigt werden.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355976" y="5097596"/>
            <a:ext cx="4652838" cy="1434852"/>
          </a:xfrm>
          <a:prstGeom prst="wedgeRoundRectCallout">
            <a:avLst>
              <a:gd name="adj1" fmla="val 45669"/>
              <a:gd name="adj2" fmla="val -10564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 die Personalisierung kann das Layout angepasst und gespeichert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Studierendensuche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1953278"/>
            <a:ext cx="8425226" cy="3779977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Allgemeines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Studierendendaten</a:t>
            </a:r>
            <a:endParaRPr lang="de-DE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Studienverlaufsdaten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Zeugnisdaten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Weitere Suchkriterien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Ergebnismenge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 smtClean="0"/>
              <a:t>Beispiele</a:t>
            </a:r>
          </a:p>
          <a:p>
            <a:pPr marL="781200" lvl="1" indent="-457200">
              <a:spcBef>
                <a:spcPts val="0"/>
              </a:spcBef>
              <a:buAutoNum type="arabicPeriod"/>
            </a:pPr>
            <a:r>
              <a:rPr lang="de-DE" b="0" dirty="0" smtClean="0"/>
              <a:t>KV </a:t>
            </a:r>
            <a:r>
              <a:rPr lang="de-DE" b="0" dirty="0"/>
              <a:t>unklar/ </a:t>
            </a:r>
            <a:r>
              <a:rPr lang="de-DE" b="0" dirty="0" smtClean="0"/>
              <a:t>Drucksperre</a:t>
            </a:r>
          </a:p>
          <a:p>
            <a:pPr marL="781200" lvl="1" indent="-457200">
              <a:spcBef>
                <a:spcPts val="0"/>
              </a:spcBef>
              <a:buAutoNum type="arabicPeriod"/>
            </a:pPr>
            <a:r>
              <a:rPr lang="de-DE" b="0" dirty="0" smtClean="0"/>
              <a:t>Kennzeichen</a:t>
            </a:r>
            <a:r>
              <a:rPr lang="de-DE" b="0" dirty="0"/>
              <a:t>: </a:t>
            </a:r>
            <a:r>
              <a:rPr lang="de-DE" b="0" dirty="0" smtClean="0"/>
              <a:t>verstorben</a:t>
            </a:r>
          </a:p>
          <a:p>
            <a:pPr marL="781200" lvl="1" indent="-457200">
              <a:spcBef>
                <a:spcPts val="0"/>
              </a:spcBef>
              <a:buAutoNum type="arabicPeriod"/>
            </a:pPr>
            <a:r>
              <a:rPr lang="de-DE" b="0" dirty="0"/>
              <a:t>Postversand Studium im </a:t>
            </a:r>
            <a:r>
              <a:rPr lang="de-DE" b="0" dirty="0" smtClean="0"/>
              <a:t>Alter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de-DE" dirty="0"/>
              <a:t>Entscheidungssuche: Entscheidungsstatus je Studiengang</a:t>
            </a:r>
            <a:endParaRPr lang="de-DE" dirty="0" smtClean="0"/>
          </a:p>
          <a:p>
            <a:pPr marL="457200" indent="-457200">
              <a:buAutoNum type="arabicPeriod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Studierendensuche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Name: </a:t>
            </a:r>
            <a:r>
              <a:rPr lang="de-DE" dirty="0"/>
              <a:t>Britta Nitsche/ csneovias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5353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Studierendensuche: Allgemeines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6299744" y="5157192"/>
            <a:ext cx="2593184" cy="1630092"/>
          </a:xfrm>
          <a:prstGeom prst="wedgeRoundRectCallout">
            <a:avLst>
              <a:gd name="adj1" fmla="val -111084"/>
              <a:gd name="adj2" fmla="val -85743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Die </a:t>
            </a:r>
            <a:r>
              <a:rPr lang="de-DE" sz="1600" dirty="0" smtClean="0"/>
              <a:t>Ergebnisliste ergibt sich aus der Schnittmenge zwischen den Suchparametern und der Einschränkung der Ergebnismenge.</a:t>
            </a:r>
            <a:endParaRPr lang="de-DE" sz="1600" dirty="0" smtClean="0"/>
          </a:p>
          <a:p>
            <a:pPr algn="ctr"/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49948" y="2420888"/>
            <a:ext cx="3168352" cy="23762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Suchparameter </a:t>
            </a:r>
          </a:p>
        </p:txBody>
      </p:sp>
      <p:sp>
        <p:nvSpPr>
          <p:cNvPr id="11" name="Ellipse 10"/>
          <p:cNvSpPr/>
          <p:nvPr/>
        </p:nvSpPr>
        <p:spPr>
          <a:xfrm>
            <a:off x="4427984" y="2420888"/>
            <a:ext cx="3168352" cy="237626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Einschränkung der Ergebnismenge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843808" y="2922593"/>
            <a:ext cx="2232248" cy="148899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Ergebnisliste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9732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" y="2207460"/>
            <a:ext cx="9072015" cy="280444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Studierendensuche: Allgemeines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860674" y="2492896"/>
            <a:ext cx="3132736" cy="1953710"/>
          </a:xfrm>
          <a:prstGeom prst="wedgeRoundRectCallout">
            <a:avLst>
              <a:gd name="adj1" fmla="val -88280"/>
              <a:gd name="adj2" fmla="val 570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zwei Grundfragen lauten: </a:t>
            </a:r>
          </a:p>
          <a:p>
            <a:pPr marL="342900" indent="-342900" algn="ctr">
              <a:buAutoNum type="arabicPeriod"/>
            </a:pPr>
            <a:r>
              <a:rPr lang="de-DE" dirty="0" smtClean="0"/>
              <a:t>Wonach suche ich?</a:t>
            </a:r>
          </a:p>
          <a:p>
            <a:pPr marL="342900" indent="-342900" algn="ctr">
              <a:buAutoNum type="arabicPeriod"/>
            </a:pPr>
            <a:r>
              <a:rPr lang="de-DE" dirty="0" smtClean="0"/>
              <a:t>Was soll mir angezeigt werden?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36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" y="2207460"/>
            <a:ext cx="9072015" cy="280444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Studierendensuche: Allgemeines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5921956" y="1343570"/>
            <a:ext cx="3132736" cy="1953710"/>
          </a:xfrm>
          <a:prstGeom prst="wedgeRoundRectCallout">
            <a:avLst>
              <a:gd name="adj1" fmla="val -112299"/>
              <a:gd name="adj2" fmla="val 4276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 vier Kategorien von Suchkriterien kann in beliebiger Zusammenstellung gesucht werden. 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372200" y="4026610"/>
            <a:ext cx="2232248" cy="2136893"/>
          </a:xfrm>
          <a:prstGeom prst="wedgeRoundRectCallout">
            <a:avLst>
              <a:gd name="adj1" fmla="val -123296"/>
              <a:gd name="adj2" fmla="val -2714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Ergebnisse können mit unterschiedlicher Datenmenge in verschiedenen Kontexten angezeigt werden.</a:t>
            </a:r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3254577" y="5148625"/>
            <a:ext cx="2232248" cy="1709375"/>
          </a:xfrm>
          <a:prstGeom prst="wedgeRoundRectCallout">
            <a:avLst>
              <a:gd name="adj1" fmla="val -18728"/>
              <a:gd name="adj2" fmla="val -6476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Wiederkehrende Suchen können als Vorlage gesichert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5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Studierendensuche: Allgemeines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4572612" y="3284984"/>
            <a:ext cx="3023724" cy="1709375"/>
          </a:xfrm>
          <a:prstGeom prst="wedgeRoundRectCallout">
            <a:avLst>
              <a:gd name="adj1" fmla="val -112602"/>
              <a:gd name="adj2" fmla="val -7089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 Studierendendaten werden in jeder Ergebnisliste vorgehalten.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2060848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Matrikelnummer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Vorname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Nachname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Geschlecht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Geburtsdatum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Studierendenstatus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95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7" y="1986906"/>
            <a:ext cx="8927821" cy="2561161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1. Studierendensuche: Allgemeines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012160" y="1695132"/>
            <a:ext cx="2232248" cy="1709375"/>
          </a:xfrm>
          <a:prstGeom prst="wedgeRoundRectCallout">
            <a:avLst>
              <a:gd name="adj1" fmla="val -163806"/>
              <a:gd name="adj2" fmla="val 6729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 sog. Operatoren können Kriterien erweitert oder ausgeschlossen werden.</a:t>
            </a:r>
            <a:endParaRPr lang="de-DE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364088" y="4221088"/>
            <a:ext cx="2232248" cy="1709375"/>
          </a:xfrm>
          <a:prstGeom prst="wedgeRoundRectCallout">
            <a:avLst>
              <a:gd name="adj1" fmla="val -44330"/>
              <a:gd name="adj2" fmla="val -8816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 können Suchkriterien hinzugefügt (+) oder entfernt (-)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6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35" y="4082551"/>
            <a:ext cx="2348452" cy="224634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1" y="1446981"/>
            <a:ext cx="2451661" cy="2862763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2. Studierendensuche: Studentendaten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1" y="3624908"/>
            <a:ext cx="2702926" cy="260913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038527"/>
            <a:ext cx="2731501" cy="1877378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11" name="Abgerundete rechteckige Legende 10"/>
          <p:cNvSpPr/>
          <p:nvPr/>
        </p:nvSpPr>
        <p:spPr>
          <a:xfrm>
            <a:off x="6444208" y="1992928"/>
            <a:ext cx="2554870" cy="2136893"/>
          </a:xfrm>
          <a:prstGeom prst="wedgeRoundRectCallout">
            <a:avLst>
              <a:gd name="adj1" fmla="val -123296"/>
              <a:gd name="adj2" fmla="val -2714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 Suchkriterien stehen für die Studierendendaten bereit.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61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08" y="1992928"/>
            <a:ext cx="2933700" cy="289560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971969"/>
            <a:ext cx="8425225" cy="575329"/>
          </a:xfrm>
        </p:spPr>
        <p:txBody>
          <a:bodyPr/>
          <a:lstStyle/>
          <a:p>
            <a:r>
              <a:rPr lang="de-DE" dirty="0" smtClean="0"/>
              <a:t>3. Studierendensuche: Studienverlaufsdaten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Studierendensuche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smtClean="0"/>
              <a:t>Britta Nitsche/ csneovias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6537191" y="2372281"/>
            <a:ext cx="2554870" cy="2136893"/>
          </a:xfrm>
          <a:prstGeom prst="wedgeRoundRectCallout">
            <a:avLst>
              <a:gd name="adj1" fmla="val -96826"/>
              <a:gd name="adj2" fmla="val -25361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 Suchkriterien stehen für die Studienverlaufsdaten bereit.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5" y="1547298"/>
            <a:ext cx="3057525" cy="349567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08" y="4888528"/>
            <a:ext cx="2924175" cy="285750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1265760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">
      <a:dk1>
        <a:srgbClr val="58585A"/>
      </a:dk1>
      <a:lt1>
        <a:srgbClr val="F4F4F4"/>
      </a:lt1>
      <a:dk2>
        <a:srgbClr val="F4F4F4"/>
      </a:dk2>
      <a:lt2>
        <a:srgbClr val="009DD1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">
      <a:majorFont>
        <a:latin typeface="Meta Offc Pro"/>
        <a:ea typeface=""/>
        <a:cs typeface=""/>
      </a:majorFont>
      <a:minorFont>
        <a:latin typeface="Meta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1_Meta_02.potx" id="{1B5BE821-CFFC-44D5-A8A5-B8782823358B}" vid="{73B35561-39E1-4775-85F9-2335C2433F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PPT_WWU_Var1_Meta_02</Template>
  <TotalTime>0</TotalTime>
  <Words>566</Words>
  <Application>Microsoft Office PowerPoint</Application>
  <PresentationFormat>Bildschirmpräsentation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Meta Offc Pro</vt:lpstr>
      <vt:lpstr>Wingdings</vt:lpstr>
      <vt:lpstr>WWU Münster PowerPoint Master</vt:lpstr>
      <vt:lpstr>Wissenstransfer Studierendensuche</vt:lpstr>
      <vt:lpstr>Inhalt: Studierendensuche</vt:lpstr>
      <vt:lpstr>1. Studierendensuche: Allgemeines</vt:lpstr>
      <vt:lpstr>1. Studierendensuche: Allgemeines</vt:lpstr>
      <vt:lpstr>1. Studierendensuche: Allgemeines</vt:lpstr>
      <vt:lpstr>1. Studierendensuche: Allgemeines</vt:lpstr>
      <vt:lpstr>1. Studierendensuche: Allgemeines</vt:lpstr>
      <vt:lpstr>2. Studierendensuche: Studentendaten</vt:lpstr>
      <vt:lpstr>3. Studierendensuche: Studienverlaufsdaten</vt:lpstr>
      <vt:lpstr>4. Studierendensuche: Zeugnisdaten</vt:lpstr>
      <vt:lpstr>5. Studierendensuche: Weitere Suchkriterien</vt:lpstr>
      <vt:lpstr>6. Studierendensuche: Ergebnismenge</vt:lpstr>
      <vt:lpstr>7.1 Beispiel 1: KV unklar/ Drucksperre</vt:lpstr>
      <vt:lpstr>7.1  Beispiel 1: KV unklar -&gt; Personalisierung Ergebnisliste</vt:lpstr>
      <vt:lpstr>7.1 Beispiel 1: KV unklar -&gt; Ergebnisliste</vt:lpstr>
      <vt:lpstr>7.2 Beispiel 2: Kennzeichen: verstorben</vt:lpstr>
      <vt:lpstr>7.3 Beispiel 3:Postversand Studium im Alter</vt:lpstr>
      <vt:lpstr>8. Entscheidungssuche: Entscheidungsstatus je Studiengang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Britta Nitsche</dc:creator>
  <cp:lastModifiedBy>Britta Nitsche</cp:lastModifiedBy>
  <cp:revision>34</cp:revision>
  <dcterms:created xsi:type="dcterms:W3CDTF">2018-01-15T13:18:48Z</dcterms:created>
  <dcterms:modified xsi:type="dcterms:W3CDTF">2018-07-08T15:26:42Z</dcterms:modified>
</cp:coreProperties>
</file>