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9" r:id="rId3"/>
    <p:sldId id="260" r:id="rId4"/>
    <p:sldId id="265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70" r:id="rId13"/>
  </p:sldIdLst>
  <p:sldSz cx="9144000" cy="6858000" type="screen4x3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1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699" autoAdjust="0"/>
  </p:normalViewPr>
  <p:slideViewPr>
    <p:cSldViewPr snapToObjects="1">
      <p:cViewPr varScale="1">
        <p:scale>
          <a:sx n="80" d="100"/>
          <a:sy n="80" d="100"/>
        </p:scale>
        <p:origin x="1022" y="278"/>
      </p:cViewPr>
      <p:guideLst>
        <p:guide orient="horz" pos="851"/>
        <p:guide orient="horz" pos="3618"/>
        <p:guide pos="226"/>
        <p:guide pos="5534"/>
        <p:guide orient="horz" pos="14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27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CBA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1B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3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4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6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5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6" userDrawn="1">
          <p15:clr>
            <a:srgbClr val="FBAE40"/>
          </p15:clr>
        </p15:guide>
        <p15:guide id="4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91440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16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9D6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32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3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4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7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Ecke">
            <a:extLst>
              <a:ext uri="{FF2B5EF4-FFF2-40B4-BE49-F238E27FC236}">
                <a16:creationId xmlns:a16="http://schemas.microsoft.com/office/drawing/2014/main" id="{0E8C9B26-40D9-49FB-9640-C2AA12C8957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19" name="Fläche">
              <a:extLst>
                <a:ext uri="{FF2B5EF4-FFF2-40B4-BE49-F238E27FC236}">
                  <a16:creationId xmlns:a16="http://schemas.microsoft.com/office/drawing/2014/main" id="{5DE73BA2-BDD5-4960-9F8E-52D29ADC02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ONT">
              <a:extLst>
                <a:ext uri="{FF2B5EF4-FFF2-40B4-BE49-F238E27FC236}">
                  <a16:creationId xmlns:a16="http://schemas.microsoft.com/office/drawing/2014/main" id="{AB5701E8-6937-4E33-BE4C-77089436EB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0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3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Ecke">
            <a:extLst>
              <a:ext uri="{FF2B5EF4-FFF2-40B4-BE49-F238E27FC236}">
                <a16:creationId xmlns:a16="http://schemas.microsoft.com/office/drawing/2014/main" id="{C3C17E66-950A-45CE-86E4-111035CC1E0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82BA5116-B2E1-4AA3-B7CF-7686789DAB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ONT">
              <a:extLst>
                <a:ext uri="{FF2B5EF4-FFF2-40B4-BE49-F238E27FC236}">
                  <a16:creationId xmlns:a16="http://schemas.microsoft.com/office/drawing/2014/main" id="{4DC2A972-FC54-4040-9D76-B43D33E5A5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0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3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 rotWithShape="1">
          <a:blip r:embed="rId2"/>
          <a:srcRect t="300" b="5222"/>
          <a:stretch/>
        </p:blipFill>
        <p:spPr>
          <a:xfrm>
            <a:off x="0" y="0"/>
            <a:ext cx="9144000" cy="5669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075"/>
            <a:ext cx="5966324" cy="443198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r>
              <a:rPr lang="de-DE" dirty="0"/>
              <a:t/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26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8775" y="2484439"/>
            <a:ext cx="4648400" cy="443198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 hier</a:t>
            </a:r>
          </a:p>
        </p:txBody>
      </p:sp>
      <p:grpSp>
        <p:nvGrpSpPr>
          <p:cNvPr id="42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4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4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5" name="Linie"/>
            <p:cNvCxnSpPr/>
            <p:nvPr userDrawn="1"/>
          </p:nvCxnSpPr>
          <p:spPr>
            <a:xfrm>
              <a:off x="9252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-468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4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ie"/>
            <p:cNvCxnSpPr/>
            <p:nvPr userDrawn="1"/>
          </p:nvCxnSpPr>
          <p:spPr>
            <a:xfrm>
              <a:off x="-468000" y="248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Linie"/>
            <p:cNvCxnSpPr/>
            <p:nvPr userDrawn="1"/>
          </p:nvCxnSpPr>
          <p:spPr>
            <a:xfrm>
              <a:off x="9252000" y="248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  <p15:guide id="5" orient="horz" pos="15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322513"/>
            <a:ext cx="8425226" cy="34210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463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4" y="1350962"/>
            <a:ext cx="4032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827338"/>
            <a:ext cx="4032000" cy="291623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3600000" y="3888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34865" y="1512000"/>
            <a:ext cx="4050360" cy="302868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4734865" y="4680000"/>
            <a:ext cx="4050510" cy="1063575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>
          <p15:clr>
            <a:srgbClr val="FBAE40"/>
          </p15:clr>
        </p15:guide>
        <p15:guide id="2" orient="horz" pos="851">
          <p15:clr>
            <a:srgbClr val="FBAE40"/>
          </p15:clr>
        </p15:guide>
        <p15:guide id="3" orient="horz" pos="1781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2240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63">
          <p15:clr>
            <a:srgbClr val="FBAE40"/>
          </p15:clr>
        </p15:guide>
        <p15:guide id="2" orient="horz" pos="3618">
          <p15:clr>
            <a:srgbClr val="FBAE40"/>
          </p15:clr>
        </p15:guide>
        <p15:guide id="3" orient="horz" pos="851">
          <p15:clr>
            <a:srgbClr val="FBAE40"/>
          </p15:clr>
        </p15:guide>
        <p15:guide id="4" pos="226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Regieanweisungen"/>
          <p:cNvGrpSpPr/>
          <p:nvPr userDrawn="1"/>
        </p:nvGrpSpPr>
        <p:grpSpPr>
          <a:xfrm>
            <a:off x="-1908000" y="-468000"/>
            <a:ext cx="12636684" cy="7776001"/>
            <a:chOff x="-1908000" y="-468000"/>
            <a:chExt cx="12636684" cy="7776001"/>
          </a:xfrm>
        </p:grpSpPr>
        <p:grpSp>
          <p:nvGrpSpPr>
            <p:cNvPr id="29" name="Listenebenen"/>
            <p:cNvGrpSpPr/>
            <p:nvPr userDrawn="1"/>
          </p:nvGrpSpPr>
          <p:grpSpPr>
            <a:xfrm>
              <a:off x="-1908000" y="2376000"/>
              <a:ext cx="1800000" cy="1476000"/>
              <a:chOff x="-1908000" y="1368000"/>
              <a:chExt cx="1800000" cy="1107000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1908000" y="1368000"/>
                <a:ext cx="1800000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17" name="Linie"/>
            <p:cNvCxnSpPr/>
            <p:nvPr userDrawn="1"/>
          </p:nvCxnSpPr>
          <p:spPr>
            <a:xfrm>
              <a:off x="925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ie"/>
            <p:cNvCxnSpPr/>
            <p:nvPr userDrawn="1"/>
          </p:nvCxnSpPr>
          <p:spPr>
            <a:xfrm>
              <a:off x="925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925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ußzeile"/>
            <p:cNvSpPr txBox="1"/>
            <p:nvPr userDrawn="1"/>
          </p:nvSpPr>
          <p:spPr>
            <a:xfrm rot="10800000" flipH="1" flipV="1">
              <a:off x="9252000" y="388800"/>
              <a:ext cx="1476684" cy="9621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1350962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60000" y="2322513"/>
            <a:ext cx="8425225" cy="34210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0" y="388800"/>
            <a:ext cx="518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60000" y="6172447"/>
            <a:ext cx="518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06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34" name="Linie"/>
          <p:cNvSpPr/>
          <p:nvPr userDrawn="1"/>
        </p:nvSpPr>
        <p:spPr>
          <a:xfrm>
            <a:off x="0" y="6030720"/>
            <a:ext cx="914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66" r:id="rId9"/>
  </p:sldLayoutIdLst>
  <p:hf hdr="0"/>
  <p:txStyles>
    <p:title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2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defRPr lang="de-DE" sz="20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Meta Offc Pro" panose="020B0504030101020102" pitchFamily="34" charset="0"/>
              </a:rPr>
              <a:t>Wissenstransfer</a:t>
            </a:r>
            <a:br>
              <a:rPr lang="de-DE" dirty="0" smtClean="0">
                <a:latin typeface="Meta Offc Pro" panose="020B0504030101020102" pitchFamily="34" charset="0"/>
              </a:rPr>
            </a:br>
            <a:r>
              <a:rPr lang="de-DE" dirty="0">
                <a:latin typeface="Meta Offc Pro" panose="020B0504030101020102" pitchFamily="34" charset="0"/>
              </a:rPr>
              <a:t>W</a:t>
            </a:r>
            <a:r>
              <a:rPr lang="de-DE" dirty="0" smtClean="0">
                <a:latin typeface="Meta Offc Pro" panose="020B0504030101020102" pitchFamily="34" charset="0"/>
              </a:rPr>
              <a:t>eitere Self-Services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89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0" y="3721876"/>
            <a:ext cx="7141830" cy="2242729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8" y="1804169"/>
            <a:ext cx="8101732" cy="1796102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809002"/>
            <a:ext cx="8425225" cy="575329"/>
          </a:xfrm>
        </p:spPr>
        <p:txBody>
          <a:bodyPr/>
          <a:lstStyle/>
          <a:p>
            <a:r>
              <a:rPr lang="de-DE" dirty="0" smtClean="0"/>
              <a:t>2.1 Entscheidung: Erfassung eines Auslandsaufenthalts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651264" y="4061101"/>
            <a:ext cx="3132736" cy="2052228"/>
          </a:xfrm>
          <a:prstGeom prst="wedgeRoundRectCallout">
            <a:avLst>
              <a:gd name="adj1" fmla="val -95274"/>
              <a:gd name="adj2" fmla="val -69499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Die Erfassung ist nicht genehmigungspflichtig. Sie wird analog zur z.B. Adressänderung in der Übersicht der Anträge und Entscheidungen angezeigt. Die Speicherung erfolgt sofort in den Stammdaten. 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310490" y="3280004"/>
            <a:ext cx="3923968" cy="31251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19618" y="5589240"/>
            <a:ext cx="3388286" cy="21951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49219"/>
            <a:ext cx="3105150" cy="404812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809002"/>
            <a:ext cx="8425225" cy="575329"/>
          </a:xfrm>
        </p:spPr>
        <p:txBody>
          <a:bodyPr/>
          <a:lstStyle/>
          <a:p>
            <a:r>
              <a:rPr lang="de-DE" dirty="0" smtClean="0"/>
              <a:t>2.2 Antrag: Erfassung eines Auslandsaufenthalts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652489" y="3973282"/>
            <a:ext cx="3132736" cy="2052228"/>
          </a:xfrm>
          <a:prstGeom prst="wedgeRoundRectCallout">
            <a:avLst>
              <a:gd name="adj1" fmla="val -118989"/>
              <a:gd name="adj2" fmla="val -3422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Über die Auswahl in der Übersicht der Anträge und Entscheidungen kann der Antrag Auslandsaufenthalt auch direkt im Studierendensekretariat angelegt werden.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352782" y="4221088"/>
            <a:ext cx="3112368" cy="31251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00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62345"/>
            <a:ext cx="7848872" cy="267125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809002"/>
            <a:ext cx="8425225" cy="575329"/>
          </a:xfrm>
        </p:spPr>
        <p:txBody>
          <a:bodyPr/>
          <a:lstStyle/>
          <a:p>
            <a:r>
              <a:rPr lang="de-DE" dirty="0" smtClean="0"/>
              <a:t>2.2 Antrag: Erfassung eines Auslandsaufenthalts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12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652489" y="3973282"/>
            <a:ext cx="3132736" cy="2052228"/>
          </a:xfrm>
          <a:prstGeom prst="wedgeRoundRectCallout">
            <a:avLst>
              <a:gd name="adj1" fmla="val -85240"/>
              <a:gd name="adj2" fmla="val -80638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Auch im Antrag über das Backend werden bereits erfasste </a:t>
            </a:r>
            <a:r>
              <a:rPr lang="de-DE" sz="1600" dirty="0"/>
              <a:t>A</a:t>
            </a:r>
            <a:r>
              <a:rPr lang="de-DE" sz="1600" dirty="0" smtClean="0"/>
              <a:t>ufenthalte angezeigt und sind nicht zu überschreiben. Die Änderungsmöglichkeit besteht ausschließlich über die Studentenakte.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502142" y="2710667"/>
            <a:ext cx="7382225" cy="62708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8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Weitere Self-Services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Hier steht der Titel der Präsentation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Name: der Referentin / des Referenten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 smtClean="0"/>
              <a:t> </a:t>
            </a:r>
            <a:endParaRPr lang="de-DE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2204864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Self-Service: Streichung eines Studiengangs</a:t>
            </a:r>
          </a:p>
          <a:p>
            <a:pPr marL="800089" lvl="1" indent="-342900">
              <a:buAutoNum type="arabicPeriod"/>
            </a:pPr>
            <a:r>
              <a:rPr lang="de-DE" dirty="0" smtClean="0"/>
              <a:t>Entscheidung: Streichung eines Studiengangs</a:t>
            </a:r>
          </a:p>
          <a:p>
            <a:pPr marL="342900" indent="-342900">
              <a:buAutoNum type="arabicPeriod"/>
            </a:pPr>
            <a:r>
              <a:rPr lang="de-DE" dirty="0" smtClean="0"/>
              <a:t>Self-Service: Erfassung eines Auslandsaufenthalts</a:t>
            </a:r>
          </a:p>
          <a:p>
            <a:pPr marL="800089" lvl="1" indent="-342900">
              <a:buAutoNum type="arabicPeriod"/>
            </a:pPr>
            <a:r>
              <a:rPr lang="de-DE" dirty="0" smtClean="0"/>
              <a:t>Entscheidung: </a:t>
            </a:r>
            <a:r>
              <a:rPr lang="de-DE" dirty="0"/>
              <a:t>Erfassung eines </a:t>
            </a:r>
            <a:r>
              <a:rPr lang="de-DE" dirty="0" smtClean="0"/>
              <a:t>Auslandsaufenthalts</a:t>
            </a:r>
          </a:p>
          <a:p>
            <a:pPr marL="800089" lvl="1" indent="-342900">
              <a:buAutoNum type="arabicPeriod"/>
            </a:pPr>
            <a:r>
              <a:rPr lang="de-DE" dirty="0" smtClean="0"/>
              <a:t>Antrag im Framework: </a:t>
            </a:r>
            <a:r>
              <a:rPr lang="de-DE" dirty="0"/>
              <a:t>Erfassung eines Auslandsaufenthalts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962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623986"/>
            <a:ext cx="8172440" cy="4123906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 Self-Service: Streichung eines Studiengangs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860674" y="2492896"/>
            <a:ext cx="3132736" cy="2016224"/>
          </a:xfrm>
          <a:prstGeom prst="wedgeRoundRectCallout">
            <a:avLst>
              <a:gd name="adj1" fmla="val -85240"/>
              <a:gd name="adj2" fmla="val -6059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Der Self-Service zur </a:t>
            </a:r>
            <a:r>
              <a:rPr lang="de-DE" sz="1600" dirty="0"/>
              <a:t>S</a:t>
            </a:r>
            <a:r>
              <a:rPr lang="de-DE" sz="1600" dirty="0" smtClean="0"/>
              <a:t>treichung findet sich in der Liste aller Anträge unter „Art des Antrags“. Alle Pflichtfelder sind bekannt aus dem Entscheidungsframework. Der Antrag ist genehmigungspflichtig.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3851920" y="1971853"/>
            <a:ext cx="3096344" cy="31251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32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770467"/>
            <a:ext cx="7624017" cy="3018458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 Self-Service: Streichung eines Studiengangs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810926" y="3861048"/>
            <a:ext cx="3132736" cy="2016224"/>
          </a:xfrm>
          <a:prstGeom prst="wedgeRoundRectCallout">
            <a:avLst>
              <a:gd name="adj1" fmla="val -99834"/>
              <a:gd name="adj2" fmla="val -1335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Wird bei „Grund“ „Abschluss“ ausgewählt, wird ein Datumsfeld als weiteres Pflichtfeld eingeblendet. Beim Absenden wird das Hochladen eines Dokuments verlangt.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505938" y="4352864"/>
            <a:ext cx="3706022" cy="31251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78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15275"/>
            <a:ext cx="8111257" cy="2541989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 Self-Service: Streichung eines Studiengangs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810926" y="3861048"/>
            <a:ext cx="3132736" cy="2016224"/>
          </a:xfrm>
          <a:prstGeom prst="wedgeRoundRectCallout">
            <a:avLst>
              <a:gd name="adj1" fmla="val -99834"/>
              <a:gd name="adj2" fmla="val -1335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Ohne Bestätigung der Kenntnisnahme des Hinweistextes kann der Antrag nicht abgeschickt werden.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505938" y="4352864"/>
            <a:ext cx="3706022" cy="31251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16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204864"/>
            <a:ext cx="8098681" cy="1990422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smtClean="0"/>
              <a:t>Entscheidung: Streichung eines Studiengangs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60000" y="3072596"/>
            <a:ext cx="8063577" cy="31251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810926" y="3861048"/>
            <a:ext cx="3132736" cy="2016224"/>
          </a:xfrm>
          <a:prstGeom prst="wedgeRoundRectCallout">
            <a:avLst>
              <a:gd name="adj1" fmla="val -56355"/>
              <a:gd name="adj2" fmla="val -7807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Der Antrag wird in der Übersicht der Anträge und Entscheidungen als „zu prüfen“ angezeigt“ und kann wie gewohnt bearbeitet werden.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3972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009215"/>
            <a:ext cx="6732280" cy="3320251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1.1 Entscheidung: Streichung eines Studiengangs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201691" y="4005064"/>
            <a:ext cx="3781177" cy="968883"/>
          </a:xfrm>
          <a:prstGeom prst="wedgeRoundRectCallout">
            <a:avLst>
              <a:gd name="adj1" fmla="val -10641"/>
              <a:gd name="adj2" fmla="val -73329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Achtung: Sollten Dokumente noch ungeprüft sein, bleibt bei der automatischen Prüfung der Status „zu prüfen“!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13772" y="5088842"/>
            <a:ext cx="6624736" cy="22844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283968" y="3392923"/>
            <a:ext cx="2376264" cy="40902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1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772816"/>
            <a:ext cx="7165224" cy="4006256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809002"/>
            <a:ext cx="8425225" cy="575329"/>
          </a:xfrm>
        </p:spPr>
        <p:txBody>
          <a:bodyPr/>
          <a:lstStyle/>
          <a:p>
            <a:r>
              <a:rPr lang="de-DE" dirty="0" smtClean="0"/>
              <a:t>2. Self-Service: Erfassung eines Auslandsaufenthalts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796136" y="3392996"/>
            <a:ext cx="3132736" cy="2052228"/>
          </a:xfrm>
          <a:prstGeom prst="wedgeRoundRectCallout">
            <a:avLst>
              <a:gd name="adj1" fmla="val -78551"/>
              <a:gd name="adj2" fmla="val -80173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Der Self-Service zur E</a:t>
            </a:r>
            <a:r>
              <a:rPr lang="de-DE" sz="1600" dirty="0" smtClean="0"/>
              <a:t>rfassung</a:t>
            </a:r>
            <a:r>
              <a:rPr lang="de-DE" sz="1600" dirty="0" smtClean="0"/>
              <a:t> der Auslandsaufenthalte findet sich in der Liste aller Anträge unter „Art des Antrags“. Die Felder werden bereits im Antrag auf Immatrikulation verwendet und werden in der Hochschulstatistik gemeldet.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3578712" y="2444954"/>
            <a:ext cx="3096344" cy="31251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59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1" y="1875133"/>
            <a:ext cx="5832648" cy="3806512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809002"/>
            <a:ext cx="8425225" cy="575329"/>
          </a:xfrm>
        </p:spPr>
        <p:txBody>
          <a:bodyPr/>
          <a:lstStyle/>
          <a:p>
            <a:r>
              <a:rPr lang="de-DE" dirty="0" smtClean="0"/>
              <a:t>2. Self-Service: Erfassung eines Auslandsaufenthalts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Wissenstransfer </a:t>
            </a:r>
            <a:r>
              <a:rPr lang="de-DE" dirty="0" smtClean="0"/>
              <a:t>weitere Self-Services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658541" y="2870938"/>
            <a:ext cx="3132736" cy="2412268"/>
          </a:xfrm>
          <a:prstGeom prst="wedgeRoundRectCallout">
            <a:avLst>
              <a:gd name="adj1" fmla="val -119293"/>
              <a:gd name="adj2" fmla="val -18707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Bereits erfasste Auslandsaufenthalte werden angezeigt und sind nicht änderbar. Nur in der Studentenakte können z.B. Schreibfehler vom  Studierendensekretariat geändert werden. Es können insgesamt maximal 3 Aufenthalte angelegt werden.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381729" y="2444954"/>
            <a:ext cx="3096344" cy="163211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10868"/>
      </p:ext>
    </p:extLst>
  </p:cSld>
  <p:clrMapOvr>
    <a:masterClrMapping/>
  </p:clrMapOvr>
</p:sld>
</file>

<file path=ppt/theme/theme1.xml><?xml version="1.0" encoding="utf-8"?>
<a:theme xmlns:a="http://schemas.openxmlformats.org/drawingml/2006/main" name="WWU Münster PowerPoint Master">
  <a:themeElements>
    <a:clrScheme name="WWU Münster">
      <a:dk1>
        <a:srgbClr val="58585A"/>
      </a:dk1>
      <a:lt1>
        <a:srgbClr val="F4F4F4"/>
      </a:lt1>
      <a:dk2>
        <a:srgbClr val="F4F4F4"/>
      </a:dk2>
      <a:lt2>
        <a:srgbClr val="009DD1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">
      <a:majorFont>
        <a:latin typeface="Meta Offc Pro"/>
        <a:ea typeface=""/>
        <a:cs typeface=""/>
      </a:majorFont>
      <a:minorFont>
        <a:latin typeface="Meta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1_Meta_02.potx" id="{1B5BE821-CFFC-44D5-A8A5-B8782823358B}" vid="{73B35561-39E1-4775-85F9-2335C2433F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PPT_WWU_Var1_Meta_02</Template>
  <TotalTime>0</TotalTime>
  <Words>481</Words>
  <Application>Microsoft Office PowerPoint</Application>
  <PresentationFormat>Bildschirmpräsentation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Meta Offc Pro</vt:lpstr>
      <vt:lpstr>WWU Münster PowerPoint Master</vt:lpstr>
      <vt:lpstr>Wissenstransfer Weitere Self-Services</vt:lpstr>
      <vt:lpstr>Inhalt: Weitere Self-Services</vt:lpstr>
      <vt:lpstr>1. Self-Service: Streichung eines Studiengangs</vt:lpstr>
      <vt:lpstr>1. Self-Service: Streichung eines Studiengangs</vt:lpstr>
      <vt:lpstr>1. Self-Service: Streichung eines Studiengangs</vt:lpstr>
      <vt:lpstr>1.1 Entscheidung: Streichung eines Studiengangs</vt:lpstr>
      <vt:lpstr>1.1 Entscheidung: Streichung eines Studiengangs</vt:lpstr>
      <vt:lpstr>2. Self-Service: Erfassung eines Auslandsaufenthalts</vt:lpstr>
      <vt:lpstr>2. Self-Service: Erfassung eines Auslandsaufenthalts</vt:lpstr>
      <vt:lpstr>2.1 Entscheidung: Erfassung eines Auslandsaufenthalts</vt:lpstr>
      <vt:lpstr>2.2 Antrag: Erfassung eines Auslandsaufenthalts</vt:lpstr>
      <vt:lpstr>2.2 Antrag: Erfassung eines Auslandsaufenthalts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Britta Nitsche</dc:creator>
  <cp:lastModifiedBy>Britta Nitsche</cp:lastModifiedBy>
  <cp:revision>37</cp:revision>
  <dcterms:created xsi:type="dcterms:W3CDTF">2018-01-15T13:18:48Z</dcterms:created>
  <dcterms:modified xsi:type="dcterms:W3CDTF">2018-06-28T13:42:41Z</dcterms:modified>
</cp:coreProperties>
</file>