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Arial" charset="1" panose="020B0502020202020204"/>
      <p:regular r:id="rId18"/>
    </p:embeddedFont>
    <p:embeddedFont>
      <p:font typeface="Arial Bold" charset="1" panose="020B0802020202020204"/>
      <p:regular r:id="rId19"/>
    </p:embeddedFont>
    <p:embeddedFont>
      <p:font typeface="Arial Italics" charset="1" panose="020B0502020202090204"/>
      <p:regular r:id="rId20"/>
    </p:embeddedFont>
    <p:embeddedFont>
      <p:font typeface="Arial Bold Italics" charset="1" panose="020B080202020209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3.fntdata"/><Relationship Id="rId18" Type="http://schemas.openxmlformats.org/officeDocument/2006/relationships/font" Target="fonts/font18.fntdata"/><Relationship Id="rId26" Type="http://schemas.openxmlformats.org/officeDocument/2006/relationships/slide" Target="slides/slide5.xml"/><Relationship Id="rId21" Type="http://schemas.openxmlformats.org/officeDocument/2006/relationships/font" Target="fonts/font21.fntdata"/><Relationship Id="rId3" Type="http://schemas.openxmlformats.org/officeDocument/2006/relationships/viewProps" Target="viewProps.xml"/><Relationship Id="rId34" Type="http://schemas.openxmlformats.org/officeDocument/2006/relationships/customXml" Target="../customXml/item3.xml"/><Relationship Id="rId12" Type="http://schemas.openxmlformats.org/officeDocument/2006/relationships/font" Target="fonts/font12.fntdata"/><Relationship Id="rId17" Type="http://schemas.openxmlformats.org/officeDocument/2006/relationships/font" Target="fonts/font17.fntdata"/><Relationship Id="rId25" Type="http://schemas.openxmlformats.org/officeDocument/2006/relationships/slide" Target="slides/slide4.xml"/><Relationship Id="rId7" Type="http://schemas.openxmlformats.org/officeDocument/2006/relationships/font" Target="fonts/font7.fntdata"/><Relationship Id="rId33" Type="http://schemas.openxmlformats.org/officeDocument/2006/relationships/customXml" Target="../customXml/item2.xml"/><Relationship Id="rId16" Type="http://schemas.openxmlformats.org/officeDocument/2006/relationships/font" Target="fonts/font16.fntdata"/><Relationship Id="rId2" Type="http://schemas.openxmlformats.org/officeDocument/2006/relationships/presProps" Target="presProps.xml"/><Relationship Id="rId20" Type="http://schemas.openxmlformats.org/officeDocument/2006/relationships/font" Target="fonts/font20.fntdata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11" Type="http://schemas.openxmlformats.org/officeDocument/2006/relationships/font" Target="fonts/font11.fntdata"/><Relationship Id="rId24" Type="http://schemas.openxmlformats.org/officeDocument/2006/relationships/slide" Target="slides/slide3.xml"/><Relationship Id="rId6" Type="http://schemas.openxmlformats.org/officeDocument/2006/relationships/font" Target="fonts/font6.fntdata"/><Relationship Id="rId32" Type="http://schemas.openxmlformats.org/officeDocument/2006/relationships/customXml" Target="../customXml/item1.xml"/><Relationship Id="rId15" Type="http://schemas.openxmlformats.org/officeDocument/2006/relationships/font" Target="fonts/font15.fntdata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5" Type="http://schemas.openxmlformats.org/officeDocument/2006/relationships/tableStyles" Target="tableStyles.xml"/><Relationship Id="rId10" Type="http://schemas.openxmlformats.org/officeDocument/2006/relationships/font" Target="fonts/font10.fntdata"/><Relationship Id="rId19" Type="http://schemas.openxmlformats.org/officeDocument/2006/relationships/font" Target="fonts/font19.fntdata"/><Relationship Id="rId31" Type="http://schemas.openxmlformats.org/officeDocument/2006/relationships/slide" Target="slides/slide10.xml"/><Relationship Id="rId14" Type="http://schemas.openxmlformats.org/officeDocument/2006/relationships/font" Target="fonts/font14.fntdata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4" Type="http://schemas.openxmlformats.org/officeDocument/2006/relationships/theme" Target="theme/theme1.xml"/><Relationship Id="rId9" Type="http://schemas.openxmlformats.org/officeDocument/2006/relationships/font" Target="fonts/font9.fntdata"/><Relationship Id="rId8" Type="http://schemas.openxmlformats.org/officeDocument/2006/relationships/font" Target="fonts/font8.fntdata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4979738"/>
            <a:chOff x="0" y="0"/>
            <a:chExt cx="4816593" cy="13115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311536"/>
            </a:xfrm>
            <a:custGeom>
              <a:avLst/>
              <a:gdLst/>
              <a:ahLst/>
              <a:cxnLst/>
              <a:rect r="r" b="b" t="t" l="l"/>
              <a:pathLst>
                <a:path h="13115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11536"/>
                  </a:lnTo>
                  <a:lnTo>
                    <a:pt x="0" y="1311536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618409" y="6358557"/>
          <a:ext cx="8178275" cy="3467100"/>
        </p:xfrm>
        <a:graphic>
          <a:graphicData uri="http://schemas.openxmlformats.org/drawingml/2006/table">
            <a:tbl>
              <a:tblPr/>
              <a:tblGrid>
                <a:gridCol w="4423467"/>
                <a:gridCol w="3754808"/>
              </a:tblGrid>
              <a:tr h="866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rial"/>
                        </a:rPr>
                        <a:t>Reg.No.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rial"/>
                        </a:rPr>
                        <a:t>Kinshuk  Goyal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rial"/>
                        </a:rPr>
                        <a:t>BL.EN.U4CSE20075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rial"/>
                        </a:rPr>
                        <a:t>Likesh 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rial"/>
                        </a:rPr>
                        <a:t>BL.EN.U4CSE20086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rial"/>
                        </a:rPr>
                        <a:t>Puneeth Kumar Oyyavuru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rial"/>
                        </a:rPr>
                        <a:t>BL.EN.U4CSE20133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3658131" y="6272832"/>
            <a:ext cx="4498538" cy="811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9"/>
              </a:lnSpc>
            </a:pPr>
            <a:r>
              <a:rPr lang="en-US" sz="4820">
                <a:solidFill>
                  <a:srgbClr val="292828"/>
                </a:solidFill>
                <a:latin typeface="Canva Sans"/>
              </a:rPr>
              <a:t>Presented By: -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563528"/>
            <a:ext cx="16230600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Arial"/>
              </a:rPr>
              <a:t>Crop Recommendation Using Ensemble of Machine Learning Model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41070"/>
            <a:ext cx="16230600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F2F4F5"/>
                </a:solidFill>
                <a:latin typeface="Open Sauce"/>
              </a:rPr>
              <a:t>Refrences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9572" y="4206240"/>
            <a:ext cx="16230600" cy="608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99"/>
              </a:lnSpc>
            </a:pPr>
            <a:r>
              <a:rPr lang="en-US" sz="3599">
                <a:solidFill>
                  <a:srgbClr val="000000"/>
                </a:solidFill>
                <a:latin typeface="Open Sauce"/>
              </a:rPr>
              <a:t>[1] Crop_Recommendation_System_Using_Ensembling_Technique- 2022 International Conference on Breakthrough in Heuristics And Reciprocation of Advanced Technologies</a:t>
            </a:r>
          </a:p>
          <a:p>
            <a:pPr>
              <a:lnSpc>
                <a:spcPts val="5399"/>
              </a:lnSpc>
            </a:pPr>
          </a:p>
          <a:p>
            <a:pPr>
              <a:lnSpc>
                <a:spcPts val="5399"/>
              </a:lnSpc>
            </a:pPr>
            <a:r>
              <a:rPr lang="en-US" sz="3599">
                <a:solidFill>
                  <a:srgbClr val="000000"/>
                </a:solidFill>
                <a:latin typeface="Open Sauce"/>
              </a:rPr>
              <a:t>[2]Improving Crop Productivity Through A Crop Recommendation System Using Ensembling Technique - 3rd IEEE International Conference on Computational Systems and Information Technology for Sustainable Solutions 2018 </a:t>
            </a:r>
          </a:p>
          <a:p>
            <a:pPr algn="ctr">
              <a:lnSpc>
                <a:spcPts val="46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2889469"/>
            <a:chOff x="0" y="0"/>
            <a:chExt cx="4816593" cy="7610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761012"/>
            </a:xfrm>
            <a:custGeom>
              <a:avLst/>
              <a:gdLst/>
              <a:ahLst/>
              <a:cxnLst/>
              <a:rect r="r" b="b" t="t" l="l"/>
              <a:pathLst>
                <a:path h="76101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61012"/>
                  </a:lnTo>
                  <a:lnTo>
                    <a:pt x="0" y="76101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337821"/>
            <a:ext cx="16230600" cy="6139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India relies heavily on agriculture as its primary source of income.</a:t>
            </a:r>
          </a:p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Conventional agricultural practices are facing challenges in terms of efficiency, cost-effectiveness, and resource utilization.</a:t>
            </a:r>
          </a:p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Precision agriculture is an emerging technology that focuses on site-specific farming and crop recommendation.</a:t>
            </a:r>
          </a:p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Machine learning algorithms are being used to develop efficient and cost-effective solutions for farmers.</a:t>
            </a: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Researchers in agribusiness are experimenting on a larger scale and making more accurate real-time forecasts.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378059"/>
            <a:ext cx="16230600" cy="103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9"/>
              </a:lnSpc>
              <a:spcBef>
                <a:spcPct val="0"/>
              </a:spcBef>
            </a:pPr>
            <a:r>
              <a:rPr lang="en-US" sz="6399">
                <a:solidFill>
                  <a:srgbClr val="F2F4F5"/>
                </a:solidFill>
                <a:latin typeface="Open Sauce"/>
              </a:rPr>
              <a:t>INTRODUCTION 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260018"/>
            <a:ext cx="16230600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F2F4F5"/>
                </a:solidFill>
                <a:latin typeface="Open Sauce"/>
              </a:rPr>
              <a:t>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804285"/>
            <a:ext cx="16230600" cy="545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Design a recommendation system for accurate crop selection based on the various soil, rainfall, and surface temperature parameters. </a:t>
            </a:r>
          </a:p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To improve crop productivity by providing predictions of high accuracy and efficiency through the ensembling technique.</a:t>
            </a:r>
          </a:p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To analyze the efficiency and speedup gained using Parallelizing the Model training using MPI</a:t>
            </a:r>
          </a:p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To reduce the wrong choice on a crop by application of principles of precision agriculture.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71550"/>
            <a:ext cx="16230600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F2F4F5"/>
                </a:solidFill>
                <a:latin typeface="Open Sauce"/>
              </a:rPr>
              <a:t>Ensemble Method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52656"/>
            <a:ext cx="16230600" cy="476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Ensembling is a technique that combines multiple machine-learning models to create a predictive model.</a:t>
            </a:r>
          </a:p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Ensembling provides a classifier that performs better than each individual classifier.</a:t>
            </a:r>
          </a:p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In Ensemble learning, multiple models are trained independently and each model predicts the class independently.</a:t>
            </a:r>
          </a:p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A voting method is used to predict the final class.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71550"/>
            <a:ext cx="16230600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F2F4F5"/>
                </a:solidFill>
                <a:latin typeface="Open Sauce"/>
              </a:rPr>
              <a:t>MPI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658314"/>
            <a:ext cx="18288000" cy="983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53723" indent="-326862" lvl="1">
              <a:lnSpc>
                <a:spcPts val="3936"/>
              </a:lnSpc>
              <a:buFont typeface="Arial"/>
              <a:buChar char="•"/>
            </a:pPr>
          </a:p>
          <a:p>
            <a:pPr algn="ctr">
              <a:lnSpc>
                <a:spcPts val="3936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108563"/>
            <a:ext cx="16230600" cy="545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MPI provides a standardized communication interface and programming model. </a:t>
            </a:r>
          </a:p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It allows processes running on different nodes to exchange messages, synchronize their operations, and collaborate on complex tasks. </a:t>
            </a:r>
          </a:p>
          <a:p>
            <a:pPr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MPI is widely used in various domains, including scientific computing, HPC, and distributed computing, to achieve high performance and scalability.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2625485"/>
            <a:chOff x="0" y="0"/>
            <a:chExt cx="4816593" cy="6914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91486"/>
            </a:xfrm>
            <a:custGeom>
              <a:avLst/>
              <a:gdLst/>
              <a:ahLst/>
              <a:cxnLst/>
              <a:rect r="r" b="b" t="t" l="l"/>
              <a:pathLst>
                <a:path h="69148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91486"/>
                  </a:lnTo>
                  <a:lnTo>
                    <a:pt x="0" y="691486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16711" y="-26719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361161" y="-2925690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41070"/>
            <a:ext cx="16230600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F2F4F5"/>
                </a:solidFill>
                <a:latin typeface="Open Sauce"/>
              </a:rPr>
              <a:t>Parallelizing using MPI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903534"/>
            <a:ext cx="16230600" cy="6139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</a:p>
          <a:p>
            <a:pPr algn="just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Parallel Model Training: MPI enables parallel training of ensemble models, reducing training time. Each child process is training a individual model .</a:t>
            </a:r>
          </a:p>
          <a:p>
            <a:pPr algn="just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Data Distribution: MPI allows for data partitioning and distribution, enabling each process to work on its portion of the data.</a:t>
            </a:r>
          </a:p>
          <a:p>
            <a:pPr algn="just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Information Sharing: when training variables by splitting and using broadcast, it typically involves distributing data across multiple computing resources and synchronizing updates to shared variables.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2625485"/>
            <a:chOff x="0" y="0"/>
            <a:chExt cx="4816593" cy="6914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91486"/>
            </a:xfrm>
            <a:custGeom>
              <a:avLst/>
              <a:gdLst/>
              <a:ahLst/>
              <a:cxnLst/>
              <a:rect r="r" b="b" t="t" l="l"/>
              <a:pathLst>
                <a:path h="69148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91486"/>
                  </a:lnTo>
                  <a:lnTo>
                    <a:pt x="0" y="691486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16711" y="-26719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361161" y="-2925690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41070"/>
            <a:ext cx="16230600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F2F4F5"/>
                </a:solidFill>
                <a:latin typeface="Open Sauce"/>
              </a:rPr>
              <a:t>Parallelizing using MPI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00619"/>
            <a:ext cx="16230600" cy="5042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0"/>
              </a:lnSpc>
            </a:pPr>
          </a:p>
          <a:p>
            <a:pPr algn="just" marL="777240" indent="-388620" lvl="1">
              <a:lnSpc>
                <a:spcPts val="46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Scalability: The amount of computational power needed to process and share information can grow as data sizes do as well. Therefore, parallelizing tasks can improve a system's ability to scale. </a:t>
            </a:r>
          </a:p>
          <a:p>
            <a:pPr algn="just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</a:rPr>
              <a:t>Model Combination and Consensus: MPI facilitates consensus-building by combining multiple models to make more accurate crop recommendations. we are using voting classifier in the parent process for predicting the final class.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7955334" cy="2574306"/>
            <a:chOff x="0" y="0"/>
            <a:chExt cx="4728977" cy="6780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28977" cy="678007"/>
            </a:xfrm>
            <a:custGeom>
              <a:avLst/>
              <a:gdLst/>
              <a:ahLst/>
              <a:cxnLst/>
              <a:rect r="r" b="b" t="t" l="l"/>
              <a:pathLst>
                <a:path h="678007" w="4728977">
                  <a:moveTo>
                    <a:pt x="0" y="0"/>
                  </a:moveTo>
                  <a:lnTo>
                    <a:pt x="4728977" y="0"/>
                  </a:lnTo>
                  <a:lnTo>
                    <a:pt x="4728977" y="678007"/>
                  </a:lnTo>
                  <a:lnTo>
                    <a:pt x="0" y="67800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702915" y="-4115244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054084" y="-2463644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1" y="0"/>
                </a:lnTo>
                <a:lnTo>
                  <a:pt x="6709931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39643" y="2779024"/>
            <a:ext cx="9497632" cy="7344981"/>
          </a:xfrm>
          <a:custGeom>
            <a:avLst/>
            <a:gdLst/>
            <a:ahLst/>
            <a:cxnLst/>
            <a:rect r="r" b="b" t="t" l="l"/>
            <a:pathLst>
              <a:path h="7344981" w="9497632">
                <a:moveTo>
                  <a:pt x="0" y="0"/>
                </a:moveTo>
                <a:lnTo>
                  <a:pt x="9497632" y="0"/>
                </a:lnTo>
                <a:lnTo>
                  <a:pt x="9497632" y="7344981"/>
                </a:lnTo>
                <a:lnTo>
                  <a:pt x="0" y="7344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87" r="0" b="-38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71550"/>
            <a:ext cx="16230600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F2F4F5"/>
                </a:solidFill>
                <a:latin typeface="Open Sauce"/>
              </a:rPr>
              <a:t>Architecture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41070"/>
            <a:ext cx="16230600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F2F4F5"/>
                </a:solidFill>
                <a:latin typeface="Open Sauce"/>
              </a:rPr>
              <a:t>Result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59518" y="4218715"/>
            <a:ext cx="14699782" cy="503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57"/>
              </a:lnSpc>
            </a:pPr>
            <a:r>
              <a:rPr lang="en-US" sz="4505">
                <a:solidFill>
                  <a:srgbClr val="000000"/>
                </a:solidFill>
                <a:latin typeface="Open Sauce"/>
              </a:rPr>
              <a:t>Accuracy:  0.9924242424242424</a:t>
            </a:r>
          </a:p>
          <a:p>
            <a:pPr algn="just">
              <a:lnSpc>
                <a:spcPts val="6757"/>
              </a:lnSpc>
            </a:pPr>
            <a:r>
              <a:rPr lang="en-US" sz="4505">
                <a:solidFill>
                  <a:srgbClr val="000000"/>
                </a:solidFill>
                <a:latin typeface="Open Sauce"/>
              </a:rPr>
              <a:t>Sequntial time:  48.67186450958252</a:t>
            </a:r>
          </a:p>
          <a:p>
            <a:pPr algn="just">
              <a:lnSpc>
                <a:spcPts val="6757"/>
              </a:lnSpc>
            </a:pPr>
            <a:r>
              <a:rPr lang="en-US" sz="4505">
                <a:solidFill>
                  <a:srgbClr val="000000"/>
                </a:solidFill>
                <a:latin typeface="Open Sauce"/>
              </a:rPr>
              <a:t>Parallel time:  35.67362380027771</a:t>
            </a:r>
          </a:p>
          <a:p>
            <a:pPr algn="just">
              <a:lnSpc>
                <a:spcPts val="6757"/>
              </a:lnSpc>
            </a:pPr>
            <a:r>
              <a:rPr lang="en-US" sz="4505">
                <a:solidFill>
                  <a:srgbClr val="000000"/>
                </a:solidFill>
                <a:latin typeface="Open Sauce"/>
              </a:rPr>
              <a:t>Speedup:  1.3643655823158516</a:t>
            </a:r>
          </a:p>
          <a:p>
            <a:pPr algn="just">
              <a:lnSpc>
                <a:spcPts val="6757"/>
              </a:lnSpc>
            </a:pPr>
            <a:r>
              <a:rPr lang="en-US" sz="4505">
                <a:solidFill>
                  <a:srgbClr val="000000"/>
                </a:solidFill>
                <a:latin typeface="Open Sauce"/>
              </a:rPr>
              <a:t>Number of processors:  6</a:t>
            </a:r>
          </a:p>
          <a:p>
            <a:pPr algn="just">
              <a:lnSpc>
                <a:spcPts val="6757"/>
              </a:lnSpc>
            </a:pPr>
            <a:r>
              <a:rPr lang="en-US" sz="4505">
                <a:solidFill>
                  <a:srgbClr val="000000"/>
                </a:solidFill>
                <a:latin typeface="Open Sauce"/>
              </a:rPr>
              <a:t>Efficiency:  0.2273942637193086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E0F22BF20814798470A45A414C116" ma:contentTypeVersion="11" ma:contentTypeDescription="Create a new document." ma:contentTypeScope="" ma:versionID="30f1669327b8a0f63a9050a58b513b17">
  <xsd:schema xmlns:xsd="http://www.w3.org/2001/XMLSchema" xmlns:xs="http://www.w3.org/2001/XMLSchema" xmlns:p="http://schemas.microsoft.com/office/2006/metadata/properties" xmlns:ns2="8a21e661-67ca-4a17-9e6b-587d3219cbd4" xmlns:ns3="bb6e56c3-fc92-4cb1-89da-181730fa5a57" targetNamespace="http://schemas.microsoft.com/office/2006/metadata/properties" ma:root="true" ma:fieldsID="eabade6f16805f684ba4c668937a4eff" ns2:_="" ns3:_="">
    <xsd:import namespace="8a21e661-67ca-4a17-9e6b-587d3219cbd4"/>
    <xsd:import namespace="bb6e56c3-fc92-4cb1-89da-181730fa5a5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21e661-67ca-4a17-9e6b-587d3219cbd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19b1aa7-a448-4dfd-a54d-5cd90d1ed6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e56c3-fc92-4cb1-89da-181730fa5a5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d7ad214-6bb4-4ffd-8001-d5b8c1b92bc5}" ma:internalName="TaxCatchAll" ma:showField="CatchAllData" ma:web="bb6e56c3-fc92-4cb1-89da-181730fa5a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21e661-67ca-4a17-9e6b-587d3219cbd4">
      <Terms xmlns="http://schemas.microsoft.com/office/infopath/2007/PartnerControls"/>
    </lcf76f155ced4ddcb4097134ff3c332f>
    <TaxCatchAll xmlns="bb6e56c3-fc92-4cb1-89da-181730fa5a57" xsi:nil="true"/>
    <ReferenceId xmlns="8a21e661-67ca-4a17-9e6b-587d3219cbd4" xsi:nil="true"/>
  </documentManagement>
</p:properties>
</file>

<file path=customXml/itemProps1.xml><?xml version="1.0" encoding="utf-8"?>
<ds:datastoreItem xmlns:ds="http://schemas.openxmlformats.org/officeDocument/2006/customXml" ds:itemID="{A9C24D79-88F3-481E-B693-038F0D60B812}"/>
</file>

<file path=customXml/itemProps2.xml><?xml version="1.0" encoding="utf-8"?>
<ds:datastoreItem xmlns:ds="http://schemas.openxmlformats.org/officeDocument/2006/customXml" ds:itemID="{874652FA-6F65-49AA-8AF3-289EA79620D7}"/>
</file>

<file path=customXml/itemProps3.xml><?xml version="1.0" encoding="utf-8"?>
<ds:datastoreItem xmlns:ds="http://schemas.openxmlformats.org/officeDocument/2006/customXml" ds:itemID="{F43B7364-44CC-4626-B409-A7210A8E64E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cp:revision>1</cp:revision>
  <dcterms:created xsi:type="dcterms:W3CDTF">2006-08-16T00:00:00Z</dcterms:created>
  <dcterms:modified xsi:type="dcterms:W3CDTF">2011-08-01T06:04:30Z</dcterms:modified>
  <dc:identifier>DAFlDpUOsBo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0x010100DCFE0F22BF20814798470A45A414C116</vt:lpwstr>
  </property>
</Properties>
</file>