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7"/>
  </p:notesMasterIdLst>
  <p:sldIdLst>
    <p:sldId id="256" r:id="rId2"/>
    <p:sldId id="257" r:id="rId3"/>
    <p:sldId id="258" r:id="rId4"/>
    <p:sldId id="285" r:id="rId5"/>
    <p:sldId id="277" r:id="rId6"/>
    <p:sldId id="278" r:id="rId7"/>
    <p:sldId id="286" r:id="rId8"/>
    <p:sldId id="287" r:id="rId9"/>
    <p:sldId id="282" r:id="rId10"/>
    <p:sldId id="283" r:id="rId11"/>
    <p:sldId id="289" r:id="rId12"/>
    <p:sldId id="288" r:id="rId13"/>
    <p:sldId id="290" r:id="rId14"/>
    <p:sldId id="280"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52" autoAdjust="0"/>
    <p:restoredTop sz="94660"/>
  </p:normalViewPr>
  <p:slideViewPr>
    <p:cSldViewPr>
      <p:cViewPr varScale="1">
        <p:scale>
          <a:sx n="83" d="100"/>
          <a:sy n="83" d="100"/>
        </p:scale>
        <p:origin x="-6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228E3-BDAB-48DE-88DF-DCE502ECF22D}" type="datetimeFigureOut">
              <a:rPr lang="en-IN" smtClean="0"/>
              <a:pPr/>
              <a:t>19-05-2020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AC0B-FB5A-4BC1-BA0D-F5BEF6B68BCC}" type="slidenum">
              <a:rPr lang="en-IN" smtClean="0"/>
              <a:pPr/>
              <a:t>‹#›</a:t>
            </a:fld>
            <a:endParaRPr lang="en-IN"/>
          </a:p>
        </p:txBody>
      </p:sp>
    </p:spTree>
    <p:extLst>
      <p:ext uri="{BB962C8B-B14F-4D97-AF65-F5344CB8AC3E}">
        <p14:creationId xmlns:p14="http://schemas.microsoft.com/office/powerpoint/2010/main" xmlns="" val="45993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90661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1836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39398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262152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032755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341273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48993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42153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276027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D10C0-0812-45DA-9795-9B2E21646758}"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01475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8D10C0-0812-45DA-9795-9B2E21646758}"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5780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8D10C0-0812-45DA-9795-9B2E21646758}" type="datetimeFigureOut">
              <a:rPr lang="en-US" smtClean="0"/>
              <a:pPr/>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318577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D10C0-0812-45DA-9795-9B2E21646758}" type="datetimeFigureOut">
              <a:rPr lang="en-US" smtClean="0"/>
              <a:pPr/>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372658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D10C0-0812-45DA-9795-9B2E21646758}" type="datetimeFigureOut">
              <a:rPr lang="en-US" smtClean="0"/>
              <a:pPr/>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6888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8D10C0-0812-45DA-9795-9B2E21646758}"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225835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8D10C0-0812-45DA-9795-9B2E21646758}"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72595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8D10C0-0812-45DA-9795-9B2E21646758}" type="datetimeFigureOut">
              <a:rPr lang="en-US" smtClean="0"/>
              <a:pPr/>
              <a:t>5/19/2020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D37DFDF-D4D5-4FAB-83D8-544C325EC3FA}" type="slidenum">
              <a:rPr lang="en-US" smtClean="0"/>
              <a:pPr/>
              <a:t>‹#›</a:t>
            </a:fld>
            <a:endParaRPr lang="en-US"/>
          </a:p>
        </p:txBody>
      </p:sp>
    </p:spTree>
    <p:extLst>
      <p:ext uri="{BB962C8B-B14F-4D97-AF65-F5344CB8AC3E}">
        <p14:creationId xmlns:p14="http://schemas.microsoft.com/office/powerpoint/2010/main" xmlns="" val="1193062728"/>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229600" cy="1604355"/>
          </a:xfrm>
        </p:spPr>
        <p:txBody>
          <a:bodyPr>
            <a:noAutofit/>
          </a:bodyPr>
          <a:lstStyle/>
          <a:p>
            <a:pPr algn="ctr"/>
            <a:r>
              <a:rPr lang="en-US" sz="3200" b="1" dirty="0">
                <a:solidFill>
                  <a:srgbClr val="00B0F0"/>
                </a:solidFill>
              </a:rPr>
              <a:t>SMART DUSTBIN WITH GSM AND ARDUINO MODULE</a:t>
            </a:r>
          </a:p>
        </p:txBody>
      </p:sp>
      <p:sp>
        <p:nvSpPr>
          <p:cNvPr id="3" name="Subtitle 2"/>
          <p:cNvSpPr>
            <a:spLocks noGrp="1"/>
          </p:cNvSpPr>
          <p:nvPr>
            <p:ph type="subTitle" idx="1"/>
          </p:nvPr>
        </p:nvSpPr>
        <p:spPr>
          <a:xfrm>
            <a:off x="-1676400" y="3810000"/>
            <a:ext cx="7772400" cy="2895600"/>
          </a:xfrm>
        </p:spPr>
        <p:txBody>
          <a:bodyPr>
            <a:noAutofit/>
          </a:bodyPr>
          <a:lstStyle/>
          <a:p>
            <a:pPr algn="l"/>
            <a:r>
              <a:rPr lang="en-US" dirty="0">
                <a:solidFill>
                  <a:srgbClr val="0070C0"/>
                </a:solidFill>
              </a:rPr>
              <a:t>                                      </a:t>
            </a:r>
            <a:r>
              <a:rPr lang="en-US" dirty="0" smtClean="0">
                <a:solidFill>
                  <a:srgbClr val="0070C0"/>
                </a:solidFill>
              </a:rPr>
              <a:t>Project </a:t>
            </a:r>
            <a:r>
              <a:rPr lang="en-US" dirty="0">
                <a:solidFill>
                  <a:srgbClr val="0070C0"/>
                </a:solidFill>
              </a:rPr>
              <a:t>Partners:</a:t>
            </a:r>
          </a:p>
          <a:p>
            <a:pPr algn="ctr"/>
            <a:r>
              <a:rPr lang="en-US" dirty="0" smtClean="0">
                <a:solidFill>
                  <a:srgbClr val="0070C0"/>
                </a:solidFill>
              </a:rPr>
              <a:t> 1</a:t>
            </a:r>
            <a:r>
              <a:rPr lang="en-US" dirty="0">
                <a:solidFill>
                  <a:srgbClr val="0070C0"/>
                </a:solidFill>
              </a:rPr>
              <a:t>] Atul Dighe </a:t>
            </a:r>
          </a:p>
          <a:p>
            <a:pPr algn="ctr"/>
            <a:r>
              <a:rPr lang="en-US" dirty="0">
                <a:solidFill>
                  <a:srgbClr val="0070C0"/>
                </a:solidFill>
              </a:rPr>
              <a:t>            2] Abhishek Revgade</a:t>
            </a:r>
          </a:p>
          <a:p>
            <a:pPr algn="ctr"/>
            <a:r>
              <a:rPr lang="en-US" dirty="0">
                <a:solidFill>
                  <a:srgbClr val="0070C0"/>
                </a:solidFill>
              </a:rPr>
              <a:t>             3] Prathamesh Borkar</a:t>
            </a:r>
          </a:p>
          <a:p>
            <a:pPr algn="ctr"/>
            <a:r>
              <a:rPr lang="en-US" dirty="0">
                <a:solidFill>
                  <a:srgbClr val="0070C0"/>
                </a:solidFill>
              </a:rPr>
              <a:t>        4] Sushant Bangar</a:t>
            </a:r>
          </a:p>
          <a:p>
            <a:pPr algn="ctr"/>
            <a:endParaRPr lang="en-US" dirty="0">
              <a:solidFill>
                <a:srgbClr val="0070C0"/>
              </a:solidFill>
            </a:endParaRPr>
          </a:p>
          <a:p>
            <a:r>
              <a:rPr lang="en-US" dirty="0">
                <a:solidFill>
                  <a:srgbClr val="0070C0"/>
                </a:solidFill>
              </a:rPr>
              <a:t>                                       Project Guide : Smt. J.J.Pathan</a:t>
            </a:r>
          </a:p>
          <a:p>
            <a:endParaRPr lang="en-US" sz="1400" dirty="0">
              <a:solidFill>
                <a:srgbClr val="0070C0"/>
              </a:solidFill>
            </a:endParaRPr>
          </a:p>
        </p:txBody>
      </p:sp>
      <p:sp>
        <p:nvSpPr>
          <p:cNvPr id="4" name="TextBox 3"/>
          <p:cNvSpPr txBox="1"/>
          <p:nvPr/>
        </p:nvSpPr>
        <p:spPr>
          <a:xfrm>
            <a:off x="533400" y="0"/>
            <a:ext cx="8001000" cy="2585323"/>
          </a:xfrm>
          <a:prstGeom prst="rect">
            <a:avLst/>
          </a:prstGeom>
          <a:noFill/>
        </p:spPr>
        <p:txBody>
          <a:bodyPr wrap="square" rtlCol="0">
            <a:spAutoFit/>
          </a:bodyPr>
          <a:lstStyle/>
          <a:p>
            <a:pPr algn="ctr"/>
            <a:r>
              <a:rPr lang="en-US" sz="5400" dirty="0" smtClean="0">
                <a:ln>
                  <a:solidFill>
                    <a:schemeClr val="tx1"/>
                  </a:solidFill>
                </a:ln>
                <a:solidFill>
                  <a:srgbClr val="FF0000"/>
                </a:solidFill>
                <a:effectLst>
                  <a:glow rad="63500">
                    <a:schemeClr val="accent1">
                      <a:satMod val="175000"/>
                      <a:alpha val="40000"/>
                    </a:schemeClr>
                  </a:glow>
                  <a:outerShdw blurRad="50800" dist="38100" dir="8100000" algn="tr" rotWithShape="0">
                    <a:prstClr val="black">
                      <a:alpha val="40000"/>
                    </a:prstClr>
                  </a:outerShdw>
                </a:effectLst>
              </a:rPr>
              <a:t>GOVERNMENT POLYTECHNIC AWASARI (KH.)</a:t>
            </a:r>
            <a:endParaRPr lang="en-US" sz="5400" dirty="0">
              <a:ln>
                <a:solidFill>
                  <a:schemeClr val="tx1"/>
                </a:solidFill>
              </a:ln>
              <a:solidFill>
                <a:srgbClr val="FF0000"/>
              </a:solidFill>
              <a:effectLst>
                <a:glow rad="63500">
                  <a:schemeClr val="accent1">
                    <a:satMod val="175000"/>
                    <a:alpha val="40000"/>
                  </a:schemeClr>
                </a:glow>
                <a:outerShdw blurRad="50800" dist="38100" dir="8100000" algn="tr" rotWithShape="0">
                  <a:prstClr val="black">
                    <a:alpha val="40000"/>
                  </a:prstClr>
                </a:outerShdw>
              </a:effectLst>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828800"/>
            <a:ext cx="6853784" cy="3827469"/>
          </a:xfrm>
        </p:spPr>
        <p:txBody>
          <a:bodyPr>
            <a:normAutofit fontScale="92500"/>
          </a:bodyPr>
          <a:lstStyle/>
          <a:p>
            <a:pPr marL="0" indent="0" algn="just">
              <a:lnSpc>
                <a:spcPct val="150000"/>
              </a:lnSpc>
              <a:buNone/>
            </a:pPr>
            <a:r>
              <a:rPr lang="en-IN" dirty="0"/>
              <a:t>        </a:t>
            </a:r>
            <a:r>
              <a:rPr lang="en-IN" sz="2200" dirty="0"/>
              <a:t>This project work is the implementation of </a:t>
            </a:r>
            <a:r>
              <a:rPr lang="en-IN" sz="2200" dirty="0" smtClean="0"/>
              <a:t>Smart dustbin using Arduino </a:t>
            </a:r>
            <a:r>
              <a:rPr lang="en-IN" sz="2200" dirty="0"/>
              <a:t>Uno, </a:t>
            </a:r>
            <a:r>
              <a:rPr lang="en-IN" sz="2200" dirty="0" smtClean="0"/>
              <a:t>GPS </a:t>
            </a:r>
            <a:r>
              <a:rPr lang="en-IN" sz="2200" dirty="0"/>
              <a:t>module, and GSM module. </a:t>
            </a:r>
            <a:r>
              <a:rPr lang="en-IN" sz="2200" dirty="0" smtClean="0"/>
              <a:t>This </a:t>
            </a:r>
            <a:r>
              <a:rPr lang="en-IN" sz="2200" dirty="0"/>
              <a:t>system assures the cleaning of dustbins soon when the garbage level reaches its maximum. And send the massage to registered mobile number. It ultimately helps to keep cleanliness in the society. Therefore, the Smart dustbin makes the garbage collection more efficient.</a:t>
            </a:r>
          </a:p>
          <a:p>
            <a:endParaRPr lang="en-IN" dirty="0"/>
          </a:p>
        </p:txBody>
      </p:sp>
    </p:spTree>
    <p:extLst>
      <p:ext uri="{BB962C8B-B14F-4D97-AF65-F5344CB8AC3E}">
        <p14:creationId xmlns:p14="http://schemas.microsoft.com/office/powerpoint/2010/main" xmlns="" val="41330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US" dirty="0"/>
          </a:p>
        </p:txBody>
      </p:sp>
      <p:sp>
        <p:nvSpPr>
          <p:cNvPr id="3" name="Content Placeholder 2"/>
          <p:cNvSpPr>
            <a:spLocks noGrp="1"/>
          </p:cNvSpPr>
          <p:nvPr>
            <p:ph idx="1"/>
          </p:nvPr>
        </p:nvSpPr>
        <p:spPr>
          <a:xfrm>
            <a:off x="585352" y="1447800"/>
            <a:ext cx="7263247" cy="4953000"/>
          </a:xfrm>
        </p:spPr>
        <p:txBody>
          <a:bodyPr>
            <a:normAutofit/>
          </a:bodyPr>
          <a:lstStyle/>
          <a:p>
            <a:pPr algn="just">
              <a:lnSpc>
                <a:spcPct val="150000"/>
              </a:lnSpc>
            </a:pPr>
            <a:r>
              <a:rPr lang="en-US" dirty="0"/>
              <a:t>In the future the society cleanness is a big issue can occur so we need to take care of cleanness of society from now.</a:t>
            </a:r>
          </a:p>
          <a:p>
            <a:pPr algn="just">
              <a:lnSpc>
                <a:spcPct val="150000"/>
              </a:lnSpc>
            </a:pPr>
            <a:r>
              <a:rPr lang="en-IN" dirty="0"/>
              <a:t>The main objective is to maintain the level of cleanliness in the city and form an environment which is better for living. </a:t>
            </a:r>
          </a:p>
          <a:p>
            <a:pPr algn="just">
              <a:lnSpc>
                <a:spcPct val="150000"/>
              </a:lnSpc>
            </a:pPr>
            <a:r>
              <a:rPr lang="en-IN" dirty="0"/>
              <a:t>By using this system we can check the level of garage, If a particular dustbin has reached the maximum level then the employees can be informed and they can immediately take certain actions to empty it as soon as possible</a:t>
            </a:r>
            <a:r>
              <a:rPr lang="en-IN" dirty="0" smtClean="0"/>
              <a:t>.</a:t>
            </a:r>
          </a:p>
          <a:p>
            <a:pPr algn="just">
              <a:lnSpc>
                <a:spcPct val="150000"/>
              </a:lnSpc>
            </a:pPr>
            <a:r>
              <a:rPr lang="en-IN" dirty="0" smtClean="0"/>
              <a:t>This type of dustbin are no used anywhere it has many advantage over a normal dustbin so we can use it in future.</a:t>
            </a:r>
            <a:endParaRPr lang="en-US" dirty="0"/>
          </a:p>
        </p:txBody>
      </p:sp>
    </p:spTree>
    <p:extLst>
      <p:ext uri="{BB962C8B-B14F-4D97-AF65-F5344CB8AC3E}">
        <p14:creationId xmlns:p14="http://schemas.microsoft.com/office/powerpoint/2010/main" xmlns="" val="3634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lstStyle/>
          <a:p>
            <a:r>
              <a:rPr lang="en-US" dirty="0" smtClean="0">
                <a:latin typeface="Times New Roman" panose="02020603050405020304" pitchFamily="18" charset="0"/>
                <a:cs typeface="Times New Roman" panose="02020603050405020304" pitchFamily="18" charset="0"/>
              </a:rPr>
              <a:t>ADVANTAGE</a:t>
            </a:r>
            <a:endParaRPr lang="en-US" dirty="0"/>
          </a:p>
        </p:txBody>
      </p:sp>
      <p:sp>
        <p:nvSpPr>
          <p:cNvPr id="4" name="Content Placeholder 3"/>
          <p:cNvSpPr>
            <a:spLocks noGrp="1"/>
          </p:cNvSpPr>
          <p:nvPr>
            <p:ph sz="half" idx="2"/>
          </p:nvPr>
        </p:nvSpPr>
        <p:spPr>
          <a:xfrm>
            <a:off x="228600" y="1752600"/>
            <a:ext cx="8382000" cy="4419600"/>
          </a:xfrm>
        </p:spPr>
        <p:txBody>
          <a:bodyPr>
            <a:normAutofit/>
          </a:bodyPr>
          <a:lstStyle/>
          <a:p>
            <a:pPr algn="just"/>
            <a:r>
              <a:rPr lang="en-IN" dirty="0" smtClean="0"/>
              <a:t>In such a </a:t>
            </a:r>
            <a:r>
              <a:rPr lang="en-IN" dirty="0" err="1" smtClean="0"/>
              <a:t>C</a:t>
            </a:r>
            <a:r>
              <a:rPr lang="en-IN" dirty="0" err="1" smtClean="0"/>
              <a:t>ovid</a:t>
            </a:r>
            <a:r>
              <a:rPr lang="en-IN" dirty="0" smtClean="0"/>
              <a:t> situation, we also add automatic door opening feature so there is no need to touch lid of the dustbin so it will avoid the </a:t>
            </a:r>
            <a:r>
              <a:rPr lang="en-IN" dirty="0" err="1" smtClean="0"/>
              <a:t>sprade</a:t>
            </a:r>
            <a:r>
              <a:rPr lang="en-IN" dirty="0" smtClean="0"/>
              <a:t> of the virus. </a:t>
            </a:r>
          </a:p>
          <a:p>
            <a:pPr algn="just"/>
            <a:r>
              <a:rPr lang="en-IN" dirty="0" smtClean="0"/>
              <a:t>It </a:t>
            </a:r>
            <a:r>
              <a:rPr lang="en-IN" dirty="0"/>
              <a:t>will stop overflowing of dustbins along roadsides and localities as smart bins are managed at real </a:t>
            </a:r>
            <a:r>
              <a:rPr lang="en-IN" dirty="0" smtClean="0"/>
              <a:t>time therefore it will avoid the growth of different disease and virus.</a:t>
            </a:r>
            <a:endParaRPr lang="en-IN" dirty="0"/>
          </a:p>
          <a:p>
            <a:pPr algn="just"/>
            <a:r>
              <a:rPr lang="en-IN" dirty="0"/>
              <a:t>It also aims at creating a clean as well as green environment.</a:t>
            </a:r>
          </a:p>
          <a:p>
            <a:pPr algn="just"/>
            <a:r>
              <a:rPr lang="en-IN" dirty="0"/>
              <a:t>Less amount of fuel consumed by vehicles thus can save a large amount of money as well.</a:t>
            </a:r>
          </a:p>
          <a:p>
            <a:pPr algn="just"/>
            <a:r>
              <a:rPr lang="en-IN" dirty="0"/>
              <a:t>It further reduces manpower requirements to handle the garbage collection process</a:t>
            </a:r>
            <a:r>
              <a:rPr lang="en-IN" dirty="0" smtClean="0"/>
              <a:t>.</a:t>
            </a:r>
          </a:p>
          <a:p>
            <a:pPr algn="just"/>
            <a:r>
              <a:rPr lang="en-IN" dirty="0" smtClean="0"/>
              <a:t>Reduce environmental pollution</a:t>
            </a:r>
            <a:r>
              <a:rPr lang="en-IN" dirty="0" smtClean="0"/>
              <a:t>.</a:t>
            </a:r>
          </a:p>
          <a:p>
            <a:pPr algn="just"/>
            <a:r>
              <a:rPr lang="en-IN" dirty="0" smtClean="0"/>
              <a:t>Low cost.</a:t>
            </a:r>
          </a:p>
          <a:p>
            <a:pPr algn="just"/>
            <a:endParaRPr lang="en-IN" dirty="0" smtClean="0"/>
          </a:p>
          <a:p>
            <a:pPr algn="just"/>
            <a:endParaRPr lang="en-IN" dirty="0"/>
          </a:p>
          <a:p>
            <a:endParaRPr lang="en-US" dirty="0"/>
          </a:p>
        </p:txBody>
      </p:sp>
    </p:spTree>
    <p:extLst>
      <p:ext uri="{BB962C8B-B14F-4D97-AF65-F5344CB8AC3E}">
        <p14:creationId xmlns:p14="http://schemas.microsoft.com/office/powerpoint/2010/main" xmlns="" val="38029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a:t>
            </a:r>
            <a:endParaRPr lang="en-US" dirty="0"/>
          </a:p>
        </p:txBody>
      </p:sp>
      <p:sp>
        <p:nvSpPr>
          <p:cNvPr id="3" name="Content Placeholder 2"/>
          <p:cNvSpPr>
            <a:spLocks noGrp="1"/>
          </p:cNvSpPr>
          <p:nvPr>
            <p:ph idx="1"/>
          </p:nvPr>
        </p:nvSpPr>
        <p:spPr/>
        <p:txBody>
          <a:bodyPr/>
          <a:lstStyle/>
          <a:p>
            <a:pPr algn="just"/>
            <a:r>
              <a:rPr lang="en-IN" sz="2000" dirty="0" smtClean="0"/>
              <a:t>It reduces man power requirements which results into increase in unemployment's for unskilled people.</a:t>
            </a:r>
          </a:p>
          <a:p>
            <a:pPr algn="just"/>
            <a:r>
              <a:rPr lang="en-IN" sz="2000" dirty="0" smtClean="0"/>
              <a:t>The training has to be provided to the people involved in the smart waste management system.</a:t>
            </a:r>
          </a:p>
          <a:p>
            <a:pPr algn="just">
              <a:buNone/>
            </a:pP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3204" y="1645562"/>
            <a:ext cx="6780596" cy="4450438"/>
          </a:xfrm>
        </p:spPr>
        <p:txBody>
          <a:bodyPr>
            <a:normAutofit/>
          </a:bodyPr>
          <a:lstStyle/>
          <a:p>
            <a:pPr>
              <a:lnSpc>
                <a:spcPct val="150000"/>
              </a:lnSpc>
            </a:pPr>
            <a:r>
              <a:rPr lang="en-IN" sz="2000" dirty="0" smtClean="0"/>
              <a:t>We use the smart dustbin </a:t>
            </a:r>
            <a:r>
              <a:rPr lang="en-IN" sz="2000" dirty="0" smtClean="0"/>
              <a:t>for the </a:t>
            </a:r>
            <a:r>
              <a:rPr lang="en-IN" sz="2000" dirty="0" smtClean="0"/>
              <a:t>Empowered </a:t>
            </a:r>
            <a:r>
              <a:rPr lang="en-IN" sz="2000" dirty="0" err="1" smtClean="0"/>
              <a:t>swach</a:t>
            </a:r>
            <a:r>
              <a:rPr lang="en-IN" sz="2000" dirty="0" smtClean="0"/>
              <a:t> </a:t>
            </a:r>
            <a:r>
              <a:rPr lang="en-IN" sz="2000" dirty="0" err="1"/>
              <a:t>bharat</a:t>
            </a:r>
            <a:r>
              <a:rPr lang="en-IN" sz="2000" dirty="0"/>
              <a:t> </a:t>
            </a:r>
            <a:r>
              <a:rPr lang="en-IN" sz="2000" dirty="0" smtClean="0"/>
              <a:t>mission</a:t>
            </a:r>
            <a:endParaRPr lang="en-IN" sz="2000" dirty="0"/>
          </a:p>
          <a:p>
            <a:pPr>
              <a:lnSpc>
                <a:spcPct val="150000"/>
              </a:lnSpc>
            </a:pPr>
            <a:r>
              <a:rPr lang="en-IN" sz="2000" dirty="0" smtClean="0"/>
              <a:t> </a:t>
            </a:r>
            <a:r>
              <a:rPr lang="en-IN" sz="2000" dirty="0" smtClean="0"/>
              <a:t>It is also use for </a:t>
            </a:r>
            <a:r>
              <a:rPr lang="en-IN" sz="2000" dirty="0" smtClean="0"/>
              <a:t>e-Governance </a:t>
            </a:r>
            <a:r>
              <a:rPr lang="en-IN" sz="2000" dirty="0"/>
              <a:t>based on digital </a:t>
            </a:r>
            <a:r>
              <a:rPr lang="en-IN" sz="2000" dirty="0" err="1"/>
              <a:t>india</a:t>
            </a:r>
            <a:r>
              <a:rPr lang="en-IN" sz="2000" dirty="0"/>
              <a:t>.</a:t>
            </a:r>
          </a:p>
          <a:p>
            <a:pPr>
              <a:lnSpc>
                <a:spcPct val="150000"/>
              </a:lnSpc>
            </a:pPr>
            <a:r>
              <a:rPr lang="en-IN" sz="2000" dirty="0" smtClean="0"/>
              <a:t>It is used </a:t>
            </a:r>
            <a:r>
              <a:rPr lang="en-IN" sz="2000" dirty="0" smtClean="0"/>
              <a:t>Real </a:t>
            </a:r>
            <a:r>
              <a:rPr lang="en-IN" sz="2000" dirty="0"/>
              <a:t>time based cleaning of our cities.</a:t>
            </a:r>
          </a:p>
          <a:p>
            <a:pPr>
              <a:lnSpc>
                <a:spcPct val="150000"/>
              </a:lnSpc>
            </a:pPr>
            <a:r>
              <a:rPr lang="en-IN" sz="2000" dirty="0"/>
              <a:t>It makes our system transparent between municipal corporation , Workers and </a:t>
            </a:r>
            <a:r>
              <a:rPr lang="en-IN" sz="2000" dirty="0" smtClean="0"/>
              <a:t>public we can use it.</a:t>
            </a:r>
          </a:p>
          <a:p>
            <a:pPr>
              <a:lnSpc>
                <a:spcPct val="150000"/>
              </a:lnSpc>
            </a:pPr>
            <a:r>
              <a:rPr lang="en-IN" sz="2000" dirty="0" smtClean="0"/>
              <a:t>We will also use the smart dustbin in the smart city project.</a:t>
            </a:r>
            <a:endParaRPr lang="en-IN" sz="2000" dirty="0"/>
          </a:p>
        </p:txBody>
      </p:sp>
    </p:spTree>
    <p:extLst>
      <p:ext uri="{BB962C8B-B14F-4D97-AF65-F5344CB8AC3E}">
        <p14:creationId xmlns:p14="http://schemas.microsoft.com/office/powerpoint/2010/main" xmlns="" val="294789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90800"/>
            <a:ext cx="8183880" cy="1051560"/>
          </a:xfrm>
        </p:spPr>
        <p:txBody>
          <a:bodyPr>
            <a:normAutofit/>
          </a:bodyPr>
          <a:lstStyle/>
          <a:p>
            <a:pPr algn="ctr"/>
            <a:r>
              <a:rPr lang="en-US" sz="5400">
                <a:latin typeface="Times New Roman" panose="02020603050405020304" pitchFamily="18" charset="0"/>
                <a:cs typeface="Times New Roman" panose="02020603050405020304" pitchFamily="18" charset="0"/>
              </a:rPr>
              <a:t>THANK YOU</a:t>
            </a:r>
            <a:r>
              <a:rPr lang="en-IN" sz="540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1051560"/>
          </a:xfrm>
        </p:spPr>
        <p:txBody>
          <a:bodyPr/>
          <a:lstStyle/>
          <a:p>
            <a:r>
              <a:rPr lang="en-US">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920" y="1508760"/>
            <a:ext cx="8183880" cy="4892040"/>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smtClean="0">
                <a:latin typeface="Times New Roman" panose="02020603050405020304" pitchFamily="18" charset="0"/>
                <a:cs typeface="Times New Roman" panose="02020603050405020304" pitchFamily="18" charset="0"/>
              </a:rPr>
              <a:t>PROBLEM STATMENT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FLOW CHART / CIRCUIT </a:t>
            </a:r>
            <a:r>
              <a:rPr lang="en-US" sz="2800" dirty="0" smtClean="0">
                <a:latin typeface="Times New Roman" panose="02020603050405020304" pitchFamily="18" charset="0"/>
                <a:cs typeface="Times New Roman" panose="02020603050405020304" pitchFamily="18" charset="0"/>
              </a:rPr>
              <a:t>DIAGRAM</a:t>
            </a:r>
            <a:endParaRPr lang="en-US" sz="2800" dirty="0">
              <a:latin typeface="Times New Roman" panose="02020603050405020304" pitchFamily="18" charset="0"/>
              <a:cs typeface="Times New Roman" panose="02020603050405020304" pitchFamily="18" charset="0"/>
            </a:endParaRPr>
          </a:p>
          <a:p>
            <a:r>
              <a:rPr lang="en-IN" sz="2800" dirty="0" smtClean="0">
                <a:latin typeface="Times New Roman" pitchFamily="18" charset="0"/>
                <a:cs typeface="Times New Roman" pitchFamily="18" charset="0"/>
              </a:rPr>
              <a:t>COMPONENTS / WORKING MECHANISM</a:t>
            </a:r>
            <a:endParaRPr lang="en-US" sz="2800" dirty="0">
              <a:latin typeface="Times New Roman" panose="02020603050405020304" pitchFamily="18" charset="0"/>
              <a:cs typeface="Times New Roman" panose="02020603050405020304" pitchFamily="18" charset="0"/>
            </a:endParaRPr>
          </a:p>
          <a:p>
            <a:r>
              <a:rPr lang="en-IN" sz="2800" dirty="0" smtClean="0">
                <a:latin typeface="Times New Roman" pitchFamily="18" charset="0"/>
                <a:cs typeface="Times New Roman" pitchFamily="18" charset="0"/>
              </a:rPr>
              <a:t>COST ESTIMATION</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CONCLUSION / FUTURE SCOPE</a:t>
            </a:r>
          </a:p>
          <a:p>
            <a:r>
              <a:rPr lang="en-US" sz="2800" dirty="0" smtClean="0">
                <a:latin typeface="Times New Roman" panose="02020603050405020304" pitchFamily="18" charset="0"/>
                <a:cs typeface="Times New Roman" panose="02020603050405020304" pitchFamily="18" charset="0"/>
              </a:rPr>
              <a:t>ADVANTAGE,DISADVANTAGE AND APPLICATION</a:t>
            </a:r>
            <a:endParaRPr lang="en-US" sz="2800" dirty="0">
              <a:latin typeface="Times New Roman" panose="02020603050405020304" pitchFamily="18" charset="0"/>
              <a:cs typeface="Times New Roman" panose="02020603050405020304" pitchFamily="18" charset="0"/>
            </a:endParaRPr>
          </a:p>
          <a:p>
            <a:endParaRPr lang="en-US" sz="2800" dirty="0"/>
          </a:p>
          <a:p>
            <a:endParaRPr lang="en-US" sz="28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83880" cy="1051560"/>
          </a:xfrm>
        </p:spPr>
        <p:txBody>
          <a:bodyPr/>
          <a:lstStyle/>
          <a:p>
            <a:r>
              <a:rPr lang="en-US">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507498" y="1485230"/>
            <a:ext cx="7722102" cy="4261395"/>
          </a:xfrm>
        </p:spPr>
        <p:txBody>
          <a:bodyPr>
            <a:normAutofit fontScale="92500" lnSpcReduction="10000"/>
          </a:bodyPr>
          <a:lstStyle/>
          <a:p>
            <a:pPr>
              <a:lnSpc>
                <a:spcPct val="150000"/>
              </a:lnSpc>
            </a:pPr>
            <a:r>
              <a:rPr lang="en-US" sz="2000" dirty="0"/>
              <a:t>In city there are many public places where we see that garbage bins or dustbin are place but overflow. To avoid such situation we made a project.</a:t>
            </a:r>
          </a:p>
          <a:p>
            <a:pPr>
              <a:lnSpc>
                <a:spcPct val="150000"/>
              </a:lnSpc>
            </a:pPr>
            <a:r>
              <a:rPr lang="en-US" sz="2000" dirty="0"/>
              <a:t>Smart dustbin is carefully designed for cleanness of society and also reduced the human efforts.</a:t>
            </a:r>
          </a:p>
          <a:p>
            <a:pPr>
              <a:lnSpc>
                <a:spcPct val="150000"/>
              </a:lnSpc>
            </a:pPr>
            <a:r>
              <a:rPr lang="en-US" sz="2000" dirty="0"/>
              <a:t>It will use in public places like  collages, hotels, parks, hospitals, industry's etc. </a:t>
            </a:r>
            <a:endParaRPr lang="en-US" sz="2000" dirty="0" smtClean="0"/>
          </a:p>
          <a:p>
            <a:pPr>
              <a:lnSpc>
                <a:spcPct val="150000"/>
              </a:lnSpc>
            </a:pPr>
            <a:r>
              <a:rPr lang="en-US" sz="2000" dirty="0" smtClean="0"/>
              <a:t>In the </a:t>
            </a:r>
            <a:r>
              <a:rPr lang="en-US" sz="2000" dirty="0" err="1" smtClean="0"/>
              <a:t>covid</a:t>
            </a:r>
            <a:r>
              <a:rPr lang="en-US" sz="2000" dirty="0" smtClean="0"/>
              <a:t> situation, it also helps to avoid the growth of the virus.</a:t>
            </a:r>
            <a:endParaRPr lang="en-US" sz="2000" dirty="0"/>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STATMENT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598" y="2160590"/>
            <a:ext cx="7620001" cy="3880773"/>
          </a:xfrm>
        </p:spPr>
        <p:txBody>
          <a:bodyPr>
            <a:normAutofit/>
          </a:bodyPr>
          <a:lstStyle/>
          <a:p>
            <a:pPr marL="0" indent="0" algn="just">
              <a:lnSpc>
                <a:spcPct val="150000"/>
              </a:lnSpc>
              <a:buNone/>
            </a:pPr>
            <a:r>
              <a:rPr lang="en-US" sz="2000" dirty="0"/>
              <a:t>There are millions of public dustbin out there that people use and are emptied in a few days by the public authorities. Now the problem is not all dustbins are filled at the same rate and the dump vehicle waste time checking each and every </a:t>
            </a:r>
            <a:r>
              <a:rPr lang="en-US" sz="2000" dirty="0" smtClean="0"/>
              <a:t>dustbin</a:t>
            </a:r>
            <a:r>
              <a:rPr lang="en-US" sz="2000" dirty="0" smtClean="0"/>
              <a:t>. So </a:t>
            </a:r>
            <a:r>
              <a:rPr lang="en-US" sz="2000" dirty="0" smtClean="0"/>
              <a:t>the </a:t>
            </a:r>
            <a:r>
              <a:rPr lang="en-US" sz="2000" dirty="0"/>
              <a:t>solution is a smart dustbin.</a:t>
            </a:r>
          </a:p>
        </p:txBody>
      </p:sp>
    </p:spTree>
    <p:extLst>
      <p:ext uri="{BB962C8B-B14F-4D97-AF65-F5344CB8AC3E}">
        <p14:creationId xmlns:p14="http://schemas.microsoft.com/office/powerpoint/2010/main" xmlns="" val="163274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 xmlns:a16="http://schemas.microsoft.com/office/drawing/2014/main" id="{68433443-98F9-0640-807B-06FA988B1D4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49842" y="1373407"/>
            <a:ext cx="3867225" cy="4874993"/>
          </a:xfrm>
        </p:spPr>
      </p:pic>
    </p:spTree>
    <p:extLst>
      <p:ext uri="{BB962C8B-B14F-4D97-AF65-F5344CB8AC3E}">
        <p14:creationId xmlns:p14="http://schemas.microsoft.com/office/powerpoint/2010/main" xmlns="" val="41777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CIRCUIT DIAGRAM</a:t>
            </a:r>
            <a:endParaRPr lang="en-IN" dirty="0">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 xmlns:a16="http://schemas.microsoft.com/office/drawing/2014/main" id="{29E9CA57-8E9B-0D42-B775-CD1137FE838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09070" y="2073427"/>
            <a:ext cx="6447183" cy="3567401"/>
          </a:xfrm>
        </p:spPr>
      </p:pic>
    </p:spTree>
    <p:extLst>
      <p:ext uri="{BB962C8B-B14F-4D97-AF65-F5344CB8AC3E}">
        <p14:creationId xmlns:p14="http://schemas.microsoft.com/office/powerpoint/2010/main" xmlns="" val="388268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COMPONENTS</a:t>
            </a:r>
            <a:endParaRPr lang="en-US" dirty="0"/>
          </a:p>
        </p:txBody>
      </p:sp>
      <p:sp>
        <p:nvSpPr>
          <p:cNvPr id="3" name="Content Placeholder 2"/>
          <p:cNvSpPr>
            <a:spLocks noGrp="1"/>
          </p:cNvSpPr>
          <p:nvPr>
            <p:ph idx="1"/>
          </p:nvPr>
        </p:nvSpPr>
        <p:spPr>
          <a:xfrm>
            <a:off x="609599" y="1676400"/>
            <a:ext cx="6934202" cy="4724400"/>
          </a:xfrm>
        </p:spPr>
        <p:txBody>
          <a:bodyPr>
            <a:normAutofit/>
          </a:bodyPr>
          <a:lstStyle/>
          <a:p>
            <a:pPr>
              <a:lnSpc>
                <a:spcPct val="150000"/>
              </a:lnSpc>
            </a:pPr>
            <a:r>
              <a:rPr lang="en-US" sz="2000" dirty="0" smtClean="0"/>
              <a:t>ARDUINO UNO</a:t>
            </a:r>
          </a:p>
          <a:p>
            <a:pPr>
              <a:lnSpc>
                <a:spcPct val="150000"/>
              </a:lnSpc>
            </a:pPr>
            <a:r>
              <a:rPr lang="en-US" sz="2000" dirty="0" smtClean="0"/>
              <a:t>GSM MODULE</a:t>
            </a:r>
          </a:p>
          <a:p>
            <a:pPr>
              <a:lnSpc>
                <a:spcPct val="150000"/>
              </a:lnSpc>
            </a:pPr>
            <a:r>
              <a:rPr lang="en-US" sz="2000" dirty="0" smtClean="0"/>
              <a:t>GPS MODULE</a:t>
            </a:r>
          </a:p>
          <a:p>
            <a:pPr>
              <a:lnSpc>
                <a:spcPct val="150000"/>
              </a:lnSpc>
            </a:pPr>
            <a:r>
              <a:rPr lang="en-US" sz="2000" dirty="0" smtClean="0"/>
              <a:t>ULTRA-SONIC SENSOR</a:t>
            </a:r>
          </a:p>
          <a:p>
            <a:pPr>
              <a:lnSpc>
                <a:spcPct val="150000"/>
              </a:lnSpc>
            </a:pPr>
            <a:r>
              <a:rPr lang="en-US" sz="2000" dirty="0" smtClean="0"/>
              <a:t>MOTOR DRIVER</a:t>
            </a:r>
          </a:p>
          <a:p>
            <a:pPr>
              <a:lnSpc>
                <a:spcPct val="150000"/>
              </a:lnSpc>
            </a:pPr>
            <a:r>
              <a:rPr lang="en-US" sz="2000" dirty="0" smtClean="0"/>
              <a:t>DC MOTOR</a:t>
            </a:r>
          </a:p>
          <a:p>
            <a:pPr>
              <a:lnSpc>
                <a:spcPct val="150000"/>
              </a:lnSpc>
            </a:pPr>
            <a:r>
              <a:rPr lang="en-US" sz="2000" dirty="0" smtClean="0"/>
              <a:t>SOLAR PANELS</a:t>
            </a:r>
          </a:p>
          <a:p>
            <a:pPr>
              <a:lnSpc>
                <a:spcPct val="150000"/>
              </a:lnSpc>
            </a:pPr>
            <a:r>
              <a:rPr lang="en-US" sz="2000" dirty="0" smtClean="0"/>
              <a:t>LED</a:t>
            </a:r>
            <a:endParaRPr lang="en-US" sz="2000" dirty="0"/>
          </a:p>
        </p:txBody>
      </p:sp>
    </p:spTree>
    <p:extLst>
      <p:ext uri="{BB962C8B-B14F-4D97-AF65-F5344CB8AC3E}">
        <p14:creationId xmlns:p14="http://schemas.microsoft.com/office/powerpoint/2010/main" xmlns="" val="143045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WORKING MECHANISM</a:t>
            </a:r>
            <a:endParaRPr lang="en-US" dirty="0"/>
          </a:p>
        </p:txBody>
      </p:sp>
      <p:sp>
        <p:nvSpPr>
          <p:cNvPr id="3" name="Content Placeholder 2"/>
          <p:cNvSpPr>
            <a:spLocks noGrp="1"/>
          </p:cNvSpPr>
          <p:nvPr>
            <p:ph idx="1"/>
          </p:nvPr>
        </p:nvSpPr>
        <p:spPr>
          <a:xfrm>
            <a:off x="609599" y="1270000"/>
            <a:ext cx="7467602" cy="4953000"/>
          </a:xfrm>
        </p:spPr>
        <p:txBody>
          <a:bodyPr>
            <a:noAutofit/>
          </a:bodyPr>
          <a:lstStyle/>
          <a:p>
            <a:pPr marL="0" indent="0" algn="just">
              <a:lnSpc>
                <a:spcPct val="160000"/>
              </a:lnSpc>
              <a:buNone/>
            </a:pPr>
            <a:r>
              <a:rPr lang="en-US" sz="1500" dirty="0"/>
              <a:t>In this project the main part is controller that is Arduino board. I will connect different peripherals to the Arduino. There is two input peripherals to the Arduino that is Ultrasonic sensors which gives the input signal to the Arduino with respect to the input signal the Arduino operates the output peripherals that is GPS module, GSM module and Motor. When ultrasonic sensor 1 will detect the human near the dustbin it will give signal to the Arduino. When Arduino get signal from the ultrasonic sensor 1 the Arduino send signal to the motor driver with respect to the signal the motor driver will actuate  the motor. When once complete the motor operation the ultrasonic sensor 2  automatically actuate and detect the level of the dustbin. With respect to the level  the sensor will send the signal to the Arduino with respect to the signal Arduino indicate by the led, if the dustbin is filled the it will indicate by red led also it will send the signal to the GPS module and GSM module and when modules get signal from Arduino it will actuate its operation And when we start dustbin first time or when the GSM complete its all operation the it was go automatically in the text receive mode and wait for the location request.</a:t>
            </a:r>
          </a:p>
        </p:txBody>
      </p:sp>
    </p:spTree>
    <p:extLst>
      <p:ext uri="{BB962C8B-B14F-4D97-AF65-F5344CB8AC3E}">
        <p14:creationId xmlns:p14="http://schemas.microsoft.com/office/powerpoint/2010/main" xmlns="" val="275377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COST ESTIMATION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graphicFrame>
        <p:nvGraphicFramePr>
          <p:cNvPr id="4" name="Table 3">
            <a:extLst>
              <a:ext uri="{FF2B5EF4-FFF2-40B4-BE49-F238E27FC236}">
                <a16:creationId xmlns="" xmlns:a16="http://schemas.microsoft.com/office/drawing/2014/main" id="{C9C19D17-1D48-1B4A-AE4E-1A409B63D948}"/>
              </a:ext>
            </a:extLst>
          </p:cNvPr>
          <p:cNvGraphicFramePr/>
          <p:nvPr>
            <p:extLst>
              <p:ext uri="{D42A27DB-BD31-4B8C-83A1-F6EECF244321}">
                <p14:modId xmlns:p14="http://schemas.microsoft.com/office/powerpoint/2010/main" xmlns="" val="1232740227"/>
              </p:ext>
            </p:extLst>
          </p:nvPr>
        </p:nvGraphicFramePr>
        <p:xfrm>
          <a:off x="1849842" y="1541871"/>
          <a:ext cx="4474759" cy="4477930"/>
        </p:xfrm>
        <a:graphic>
          <a:graphicData uri="http://schemas.openxmlformats.org/drawingml/2006/table">
            <a:tbl>
              <a:tblPr firstRow="1" firstCol="1" bandRow="1">
                <a:tableStyleId>{5C22544A-7EE6-4342-B048-85BDC9FD1C3A}</a:tableStyleId>
              </a:tblPr>
              <a:tblGrid>
                <a:gridCol w="368440">
                  <a:extLst>
                    <a:ext uri="{9D8B030D-6E8A-4147-A177-3AD203B41FA5}">
                      <a16:colId xmlns="" xmlns:a16="http://schemas.microsoft.com/office/drawing/2014/main" val="934748585"/>
                    </a:ext>
                  </a:extLst>
                </a:gridCol>
                <a:gridCol w="1015888">
                  <a:extLst>
                    <a:ext uri="{9D8B030D-6E8A-4147-A177-3AD203B41FA5}">
                      <a16:colId xmlns="" xmlns:a16="http://schemas.microsoft.com/office/drawing/2014/main" val="2838706415"/>
                    </a:ext>
                  </a:extLst>
                </a:gridCol>
                <a:gridCol w="1214688">
                  <a:extLst>
                    <a:ext uri="{9D8B030D-6E8A-4147-A177-3AD203B41FA5}">
                      <a16:colId xmlns="" xmlns:a16="http://schemas.microsoft.com/office/drawing/2014/main" val="3680781106"/>
                    </a:ext>
                  </a:extLst>
                </a:gridCol>
                <a:gridCol w="560439">
                  <a:extLst>
                    <a:ext uri="{9D8B030D-6E8A-4147-A177-3AD203B41FA5}">
                      <a16:colId xmlns="" xmlns:a16="http://schemas.microsoft.com/office/drawing/2014/main" val="1861732029"/>
                    </a:ext>
                  </a:extLst>
                </a:gridCol>
                <a:gridCol w="838955">
                  <a:extLst>
                    <a:ext uri="{9D8B030D-6E8A-4147-A177-3AD203B41FA5}">
                      <a16:colId xmlns="" xmlns:a16="http://schemas.microsoft.com/office/drawing/2014/main" val="1219052838"/>
                    </a:ext>
                  </a:extLst>
                </a:gridCol>
                <a:gridCol w="476349">
                  <a:extLst>
                    <a:ext uri="{9D8B030D-6E8A-4147-A177-3AD203B41FA5}">
                      <a16:colId xmlns="" xmlns:a16="http://schemas.microsoft.com/office/drawing/2014/main" val="3085816298"/>
                    </a:ext>
                  </a:extLst>
                </a:gridCol>
              </a:tblGrid>
              <a:tr h="479202">
                <a:tc>
                  <a:txBody>
                    <a:bodyPr/>
                    <a:lstStyle/>
                    <a:p>
                      <a:pPr algn="ctr">
                        <a:spcAft>
                          <a:spcPts val="0"/>
                        </a:spcAft>
                      </a:pPr>
                      <a:r>
                        <a:rPr lang="en-US" sz="800" dirty="0">
                          <a:effectLst/>
                        </a:rPr>
                        <a:t>SR. NO.</a:t>
                      </a:r>
                      <a:endParaRPr lang="en-IN" sz="800" dirty="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COMPONENT</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SPECIFICATION</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UNIT PRIZE</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QUANTITY</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COST</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2967237899"/>
                  </a:ext>
                </a:extLst>
              </a:tr>
              <a:tr h="297417">
                <a:tc>
                  <a:txBody>
                    <a:bodyPr/>
                    <a:lstStyle/>
                    <a:p>
                      <a:pPr algn="ctr">
                        <a:spcAft>
                          <a:spcPts val="0"/>
                        </a:spcAft>
                      </a:pPr>
                      <a:r>
                        <a:rPr lang="en-US" sz="800">
                          <a:effectLst/>
                        </a:rPr>
                        <a:t>1</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Arduino Uno</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ATMEGA328P</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350</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350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2608460922"/>
                  </a:ext>
                </a:extLst>
              </a:tr>
              <a:tr h="297417">
                <a:tc>
                  <a:txBody>
                    <a:bodyPr/>
                    <a:lstStyle/>
                    <a:p>
                      <a:pPr algn="ctr">
                        <a:spcAft>
                          <a:spcPts val="0"/>
                        </a:spcAft>
                      </a:pPr>
                      <a:r>
                        <a:rPr lang="en-US" sz="800">
                          <a:effectLst/>
                        </a:rPr>
                        <a:t>2</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GPS Module</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SIM28ML</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475</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475</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3932698351"/>
                  </a:ext>
                </a:extLst>
              </a:tr>
              <a:tr h="479202">
                <a:tc>
                  <a:txBody>
                    <a:bodyPr/>
                    <a:lstStyle/>
                    <a:p>
                      <a:pPr algn="ctr">
                        <a:spcAft>
                          <a:spcPts val="0"/>
                        </a:spcAft>
                      </a:pPr>
                      <a:r>
                        <a:rPr lang="en-US" sz="800">
                          <a:effectLst/>
                        </a:rPr>
                        <a:t>3</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GSM Module</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SIM900A</a:t>
                      </a:r>
                      <a:endParaRPr lang="en-IN" sz="800">
                        <a:effectLst/>
                      </a:endParaRPr>
                    </a:p>
                    <a:p>
                      <a:pPr>
                        <a:spcAft>
                          <a:spcPts val="0"/>
                        </a:spcAft>
                      </a:pPr>
                      <a:r>
                        <a:rPr lang="en-US" sz="800">
                          <a:effectLst/>
                        </a:rPr>
                        <a:t> </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850</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850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1475964146"/>
                  </a:ext>
                </a:extLst>
              </a:tr>
              <a:tr h="479202">
                <a:tc>
                  <a:txBody>
                    <a:bodyPr/>
                    <a:lstStyle/>
                    <a:p>
                      <a:pPr algn="ctr">
                        <a:spcAft>
                          <a:spcPts val="0"/>
                        </a:spcAft>
                      </a:pPr>
                      <a:r>
                        <a:rPr lang="en-US" sz="800">
                          <a:effectLst/>
                        </a:rPr>
                        <a:t>4</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Ultrasonic Sensor</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HC-SR04</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135</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2</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270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86190379"/>
                  </a:ext>
                </a:extLst>
              </a:tr>
              <a:tr h="297417">
                <a:tc>
                  <a:txBody>
                    <a:bodyPr/>
                    <a:lstStyle/>
                    <a:p>
                      <a:pPr algn="ctr">
                        <a:spcAft>
                          <a:spcPts val="0"/>
                        </a:spcAft>
                      </a:pPr>
                      <a:r>
                        <a:rPr lang="en-US" sz="800">
                          <a:effectLst/>
                        </a:rPr>
                        <a:t>5</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Battery </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Lead acid </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100</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3</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300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2129871600"/>
                  </a:ext>
                </a:extLst>
              </a:tr>
              <a:tr h="958405">
                <a:tc>
                  <a:txBody>
                    <a:bodyPr/>
                    <a:lstStyle/>
                    <a:p>
                      <a:pPr algn="ctr">
                        <a:spcAft>
                          <a:spcPts val="0"/>
                        </a:spcAft>
                      </a:pPr>
                      <a:r>
                        <a:rPr lang="en-IN" sz="800" dirty="0" smtClean="0">
                          <a:effectLst/>
                          <a:latin typeface="Times New Roman" panose="02020603050405020304"/>
                          <a:ea typeface="Times New Roman" panose="02020603050405020304"/>
                        </a:rPr>
                        <a:t>6</a:t>
                      </a:r>
                      <a:endParaRPr lang="en-IN" sz="800" dirty="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dirty="0">
                          <a:effectLst/>
                        </a:rPr>
                        <a:t>DC Motor</a:t>
                      </a:r>
                      <a:endParaRPr lang="en-IN" sz="800" dirty="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Voltage: DC 3V-6V</a:t>
                      </a:r>
                      <a:endParaRPr lang="en-IN" sz="800">
                        <a:effectLst/>
                      </a:endParaRPr>
                    </a:p>
                    <a:p>
                      <a:pPr>
                        <a:spcAft>
                          <a:spcPts val="0"/>
                        </a:spcAft>
                      </a:pPr>
                      <a:r>
                        <a:rPr lang="en-US" sz="800">
                          <a:effectLst/>
                        </a:rPr>
                        <a:t>Current: 100mA-120mA</a:t>
                      </a:r>
                      <a:endParaRPr lang="en-IN" sz="800">
                        <a:effectLst/>
                      </a:endParaRPr>
                    </a:p>
                    <a:p>
                      <a:pPr>
                        <a:spcAft>
                          <a:spcPts val="0"/>
                        </a:spcAft>
                      </a:pPr>
                      <a:r>
                        <a:rPr lang="en-US" sz="800">
                          <a:effectLst/>
                        </a:rPr>
                        <a:t> </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170</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170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19410092"/>
                  </a:ext>
                </a:extLst>
              </a:tr>
              <a:tr h="297417">
                <a:tc>
                  <a:txBody>
                    <a:bodyPr/>
                    <a:lstStyle/>
                    <a:p>
                      <a:pPr algn="ctr">
                        <a:spcAft>
                          <a:spcPts val="0"/>
                        </a:spcAft>
                      </a:pPr>
                      <a:r>
                        <a:rPr lang="en-US" sz="800" dirty="0" smtClean="0">
                          <a:effectLst/>
                          <a:latin typeface="+mn-lt"/>
                          <a:ea typeface="+mn-ea"/>
                        </a:rPr>
                        <a:t>7</a:t>
                      </a:r>
                      <a:endParaRPr lang="en-IN" sz="800" dirty="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Motor Driver</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L293D</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45</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dirty="0">
                          <a:effectLst/>
                        </a:rPr>
                        <a:t>1</a:t>
                      </a:r>
                      <a:endParaRPr lang="en-IN" sz="800" dirty="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45</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2209790676"/>
                  </a:ext>
                </a:extLst>
              </a:tr>
              <a:tr h="297417">
                <a:tc>
                  <a:txBody>
                    <a:bodyPr/>
                    <a:lstStyle/>
                    <a:p>
                      <a:pPr algn="ctr">
                        <a:spcAft>
                          <a:spcPts val="0"/>
                        </a:spcAft>
                      </a:pPr>
                      <a:r>
                        <a:rPr lang="en-US" sz="800" dirty="0" smtClean="0">
                          <a:effectLst/>
                          <a:latin typeface="+mn-lt"/>
                          <a:ea typeface="+mn-ea"/>
                        </a:rPr>
                        <a:t>8</a:t>
                      </a:r>
                      <a:endParaRPr lang="en-IN" sz="800" dirty="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LED</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3.3V/20mA</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3</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5</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15</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679360804"/>
                  </a:ext>
                </a:extLst>
              </a:tr>
              <a:tr h="297417">
                <a:tc>
                  <a:txBody>
                    <a:bodyPr/>
                    <a:lstStyle/>
                    <a:p>
                      <a:pPr algn="ctr">
                        <a:spcAft>
                          <a:spcPts val="0"/>
                        </a:spcAft>
                      </a:pPr>
                      <a:r>
                        <a:rPr lang="en-US" sz="800" dirty="0" smtClean="0">
                          <a:effectLst/>
                          <a:latin typeface="+mn-lt"/>
                          <a:ea typeface="+mn-ea"/>
                        </a:rPr>
                        <a:t>9</a:t>
                      </a:r>
                      <a:endParaRPr lang="en-IN" sz="800" dirty="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Solar Panels</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6v /100mA</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80</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2</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160</a:t>
                      </a:r>
                      <a:endParaRPr lang="en-IN" sz="80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3353468045"/>
                  </a:ext>
                </a:extLst>
              </a:tr>
              <a:tr h="297417">
                <a:tc>
                  <a:txBody>
                    <a:bodyPr/>
                    <a:lstStyle/>
                    <a:p>
                      <a:pPr algn="ctr">
                        <a:spcAft>
                          <a:spcPts val="0"/>
                        </a:spcAft>
                      </a:pPr>
                      <a:r>
                        <a:rPr lang="en-US" sz="800">
                          <a:effectLst/>
                        </a:rPr>
                        <a:t>-</a:t>
                      </a:r>
                      <a:endParaRPr lang="en-IN" sz="800">
                        <a:effectLst/>
                        <a:latin typeface="Times New Roman" panose="02020603050405020304"/>
                        <a:ea typeface="Times New Roman" panose="02020603050405020304"/>
                      </a:endParaRPr>
                    </a:p>
                  </a:txBody>
                  <a:tcPr marL="29013" marR="29013" marT="0" marB="0"/>
                </a:tc>
                <a:tc>
                  <a:txBody>
                    <a:bodyPr/>
                    <a:lstStyle/>
                    <a:p>
                      <a:pPr>
                        <a:spcAft>
                          <a:spcPts val="0"/>
                        </a:spcAft>
                      </a:pPr>
                      <a:r>
                        <a:rPr lang="en-US" sz="800">
                          <a:effectLst/>
                        </a:rPr>
                        <a:t>TOTAL</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a:effectLst/>
                        </a:rPr>
                        <a:t>-</a:t>
                      </a:r>
                      <a:endParaRPr lang="en-IN" sz="800">
                        <a:effectLst/>
                        <a:latin typeface="Times New Roman" panose="02020603050405020304"/>
                        <a:ea typeface="Times New Roman" panose="02020603050405020304"/>
                      </a:endParaRPr>
                    </a:p>
                  </a:txBody>
                  <a:tcPr marL="29013" marR="29013" marT="0" marB="0"/>
                </a:tc>
                <a:tc>
                  <a:txBody>
                    <a:bodyPr/>
                    <a:lstStyle/>
                    <a:p>
                      <a:pPr algn="ctr">
                        <a:spcAft>
                          <a:spcPts val="0"/>
                        </a:spcAft>
                      </a:pPr>
                      <a:r>
                        <a:rPr lang="en-US" sz="800" dirty="0" smtClean="0">
                          <a:effectLst/>
                          <a:latin typeface="+mn-lt"/>
                          <a:ea typeface="+mn-ea"/>
                        </a:rPr>
                        <a:t>2635</a:t>
                      </a:r>
                      <a:endParaRPr lang="en-IN" sz="800" dirty="0">
                        <a:effectLst/>
                        <a:latin typeface="Times New Roman" panose="02020603050405020304"/>
                        <a:ea typeface="Times New Roman" panose="02020603050405020304"/>
                      </a:endParaRPr>
                    </a:p>
                  </a:txBody>
                  <a:tcPr marL="29013" marR="29013" marT="0" marB="0"/>
                </a:tc>
                <a:extLst>
                  <a:ext uri="{0D108BD9-81ED-4DB2-BD59-A6C34878D82A}">
                    <a16:rowId xmlns="" xmlns:a16="http://schemas.microsoft.com/office/drawing/2014/main" val="570136345"/>
                  </a:ext>
                </a:extLst>
              </a:tr>
            </a:tbl>
          </a:graphicData>
        </a:graphic>
      </p:graphicFrame>
    </p:spTree>
    <p:extLst>
      <p:ext uri="{BB962C8B-B14F-4D97-AF65-F5344CB8AC3E}">
        <p14:creationId xmlns:p14="http://schemas.microsoft.com/office/powerpoint/2010/main" xmlns="" val="3460937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478</TotalTime>
  <Words>942</Words>
  <Application>Microsoft Office PowerPoint</Application>
  <PresentationFormat>On-screen Show (4:3)</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SMART DUSTBIN WITH GSM AND ARDUINO MODULE</vt:lpstr>
      <vt:lpstr>CONTENT</vt:lpstr>
      <vt:lpstr>INTRODUCTION</vt:lpstr>
      <vt:lpstr>PROBLEM STATMENT </vt:lpstr>
      <vt:lpstr>FLOW CHART</vt:lpstr>
      <vt:lpstr>CIRCUIT DIAGRAM</vt:lpstr>
      <vt:lpstr>COMPONENTS</vt:lpstr>
      <vt:lpstr>WORKING MECHANISM</vt:lpstr>
      <vt:lpstr>COST ESTIMATION  </vt:lpstr>
      <vt:lpstr>CONCLUSION</vt:lpstr>
      <vt:lpstr>FUTURE SCOPE</vt:lpstr>
      <vt:lpstr>ADVANTAGE</vt:lpstr>
      <vt:lpstr>DISADVANTAGE</vt:lpstr>
      <vt:lpstr>APPLICATIONS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DUSTIN CAPSTAN</dc:title>
  <dc:creator>Anandi</dc:creator>
  <cp:lastModifiedBy>SARTHAK</cp:lastModifiedBy>
  <cp:revision>94</cp:revision>
  <dcterms:created xsi:type="dcterms:W3CDTF">2019-10-06T04:27:48Z</dcterms:created>
  <dcterms:modified xsi:type="dcterms:W3CDTF">2020-05-19T16:05:02Z</dcterms:modified>
</cp:coreProperties>
</file>