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7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7A2C-D084-B281-16CD-BA46837B1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CF2DD-D8FB-50ED-15E3-1003A9C3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52D1F-106D-4EBB-86B1-0D70CACC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C5CC-4CB0-5B25-A603-24A46607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B248-6DEF-B290-04A8-3AE3409E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239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DC82-EDAF-E97C-0E62-F3118F31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1FCF-57A0-4C67-5C8C-DAB79D80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7E6F-50ED-7324-90C8-7DAC7F56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58EA-DBC1-D960-4950-6733CAE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A5B9-235F-A820-14B2-8F44E214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0638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02C98-42D8-92BC-4A05-D9EF85FF2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102B8-CF7B-849B-CEC9-1AB6B545C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6725E-E619-85A2-4441-641937BB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4103-C8FE-5C27-BE05-C4639973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3F67-AADA-55AF-4F34-774DF72A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0065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EF5E-9EFA-ECE5-3917-9B923F56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FD8E-A6BB-0754-BDAF-24DA3281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A232-072D-FCB5-C118-BE412635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B04F-4C00-3A40-5DAB-8FB6EA26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8CF49-2F52-00AE-7715-5CFD8DA4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83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778B-4A4C-B8F3-32CC-F673C4CD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405B-04B6-6B2D-C69E-005CA758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E9BE-8E5D-3828-3B4F-EC8BF798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8598-A41D-0D96-A4E6-DC73C12B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84B9-2B54-8646-3523-EF7EB3EB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542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1395-C040-1097-F621-7E122694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5595-76A2-196C-9AE5-17A894309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CFF70-CAA6-027D-329E-41FD1367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FBDAA-83B9-1EE6-94A6-F1933E41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D4964-DFBF-E544-7634-A2808BFF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DA8FF-E6A7-1F8A-F926-C0725E40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242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1A6F-A572-50CB-4464-B2A7D520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C32BA-5D37-413E-7A3C-FDC541D2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43DB3-55BE-04F4-7126-C9EE76FDA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9D115-6BB2-0DDC-B577-0AF5174D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C22A7-B7AA-5743-A081-8C6D2770E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60FDF-905A-5C2C-2058-AD0B3176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F899E-4881-AB0C-D3AA-B6382E35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FF808-1CE8-4DC3-376D-DBB654F6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957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71F6-038C-710C-DF2D-08935643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25864-90BF-5259-E060-DA4D2372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A396-ACBE-1A9E-F258-791A232E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F6AF-3E5E-7CAF-A2B4-84E5B36B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692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3988-1E54-4D07-3A20-0E337B89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6537B-6AB3-46CF-D2B7-47226B6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2B4C-EB81-7DC0-033E-16F54AE2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641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68E1-E79D-8287-88B5-40DC7C33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975B-D7E1-9E7F-5AE1-DEFAE581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319A-CB84-7A8C-A91F-814271E4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3BD8-D3ED-FE2C-2845-0F119DC2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C8512-3CF9-7169-0863-0632AA8F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92763-455D-CF6C-050D-FF3C7EE5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8716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AD8B-3335-0C62-15B5-A2F89FFD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41756-0E2F-1014-5B5E-B1D1257AC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401F0-36DE-6F42-704B-2606D3DD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6C120-2B88-3D89-D09A-F4C2808A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62ED7-7F44-AEF8-20AB-6579F51B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06AEA-EFD7-ABB5-2092-0415BC29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719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7E358-7FF8-22ED-5CC1-FA31959B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572A5-63DC-189B-DB4F-75E36126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DAB0-3425-DA90-246B-28778ABD4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5C7E-1D77-0E4F-93CE-A4710EE2D3E8}" type="datetimeFigureOut">
              <a:rPr lang="en-BR" smtClean="0"/>
              <a:t>22/05/23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750-04E3-0840-ECDC-C4A340DB3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2BE6-DFCB-64CC-77E5-81C404D1E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DABE-3DC7-5643-B393-79A377799A3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208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creately.com/d/wcn6FBVAAcA/edit/s/D4VNcGh878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8FACB-F63E-9B38-E4A2-DF8E1888D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BR" sz="6600"/>
              <a:t> Caso de USO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324F-AE6E-4912-2CC5-958A117F2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endParaRPr lang="en-BR" sz="2800"/>
          </a:p>
        </p:txBody>
      </p:sp>
    </p:spTree>
    <p:extLst>
      <p:ext uri="{BB962C8B-B14F-4D97-AF65-F5344CB8AC3E}">
        <p14:creationId xmlns:p14="http://schemas.microsoft.com/office/powerpoint/2010/main" val="199431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AA312B-1BEA-4D63-5879-D0ED9F4F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131" y="643466"/>
            <a:ext cx="70297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7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2B505-80CA-8B25-5AE5-23CFA7CD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BR" sz="5000"/>
              <a:t>Fluxogramas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3BC7-04B0-9232-EAEF-4E096E0D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>
              <a:hlinkClick r:id="rId2"/>
            </a:endParaRPr>
          </a:p>
          <a:p>
            <a:endParaRPr lang="en-US" sz="2200">
              <a:hlinkClick r:id="rId2"/>
            </a:endParaRPr>
          </a:p>
          <a:p>
            <a:endParaRPr lang="en-US" sz="2200">
              <a:hlinkClick r:id="rId2"/>
            </a:endParaRPr>
          </a:p>
          <a:p>
            <a:endParaRPr lang="en-US" sz="2200">
              <a:hlinkClick r:id="rId2"/>
            </a:endParaRPr>
          </a:p>
          <a:p>
            <a:r>
              <a:rPr lang="en-US" sz="2200">
                <a:hlinkClick r:id="rId2"/>
              </a:rPr>
              <a:t>https://app.creately.com/d/wcn6FBVAAcA/edit/s/D4VNcGh878R</a:t>
            </a:r>
            <a:endParaRPr lang="en-US" sz="2200"/>
          </a:p>
          <a:p>
            <a:pPr marL="0" indent="0">
              <a:buNone/>
            </a:pPr>
            <a:endParaRPr lang="en-BR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7AF91-233A-73C2-5224-03B137BC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47" y="640080"/>
            <a:ext cx="266341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E6BDD-12B9-0031-2D3C-232DE9A1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BR" sz="3600">
                <a:solidFill>
                  <a:schemeClr val="tx2"/>
                </a:solidFill>
              </a:rPr>
              <a:t>O que é um Diagrama de Caso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1947-F19B-79E6-6802-A5C0027E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Autofit/>
          </a:bodyPr>
          <a:lstStyle/>
          <a:p>
            <a:pPr algn="just"/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O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diagrama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de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caso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de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uso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é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um</a:t>
            </a:r>
            <a:r>
              <a:rPr lang="en-US" b="0" i="0" u="sng" dirty="0">
                <a:solidFill>
                  <a:schemeClr val="tx2"/>
                </a:solidFill>
                <a:effectLst/>
                <a:latin typeface="Inter"/>
              </a:rPr>
              <a:t> </a:t>
            </a:r>
            <a:r>
              <a:rPr lang="en-US" b="0" i="0" u="sng" dirty="0" err="1">
                <a:solidFill>
                  <a:schemeClr val="tx2"/>
                </a:solidFill>
                <a:effectLst/>
                <a:latin typeface="Inter"/>
              </a:rPr>
              <a:t>tipo</a:t>
            </a:r>
            <a:r>
              <a:rPr lang="en-US" b="0" i="0" u="sng" dirty="0">
                <a:solidFill>
                  <a:schemeClr val="tx2"/>
                </a:solidFill>
                <a:effectLst/>
                <a:latin typeface="Inter"/>
              </a:rPr>
              <a:t> de </a:t>
            </a:r>
            <a:r>
              <a:rPr lang="en-US" b="0" i="0" u="sng" dirty="0" err="1">
                <a:solidFill>
                  <a:schemeClr val="tx2"/>
                </a:solidFill>
                <a:effectLst/>
                <a:latin typeface="Inter"/>
              </a:rPr>
              <a:t>diagrama</a:t>
            </a:r>
            <a:r>
              <a:rPr lang="en-US" b="0" i="0" u="sng" dirty="0">
                <a:solidFill>
                  <a:schemeClr val="tx2"/>
                </a:solidFill>
                <a:effectLst/>
                <a:latin typeface="Inter"/>
              </a:rPr>
              <a:t> UML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 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comportamental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frequentemente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usado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para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analisar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vários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sistemas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. </a:t>
            </a:r>
          </a:p>
          <a:p>
            <a:pPr lvl="1" algn="just"/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Eles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permitem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que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você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visualize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os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diferentes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tipos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de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papéis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em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um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sistema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e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como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essas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funções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interagem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 com o </a:t>
            </a:r>
            <a:r>
              <a:rPr lang="en-US" sz="2800" b="0" i="0" dirty="0" err="1">
                <a:solidFill>
                  <a:schemeClr val="tx2"/>
                </a:solidFill>
                <a:effectLst/>
                <a:latin typeface="Inter"/>
              </a:rPr>
              <a:t>sistema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"/>
              </a:rPr>
              <a:t>. </a:t>
            </a:r>
            <a:endParaRPr lang="en-B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C238D-0EF9-CB5D-614B-00811BA5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Importância dos Diagramas de Casos de Uso</a:t>
            </a:r>
            <a:endParaRPr lang="en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F73F-218E-643F-7B66-2CB363FC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r>
              <a:rPr lang="en-US" sz="20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Para identificar funções e como os papéis interagem com elas</a:t>
            </a:r>
          </a:p>
          <a:p>
            <a:r>
              <a:rPr lang="en-US" sz="20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Para uma visão de alto nível do Sistema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Inter"/>
            </a:endParaRPr>
          </a:p>
          <a:p>
            <a:r>
              <a:rPr lang="en-US" sz="20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Para identificar fatores internos e externos</a:t>
            </a:r>
          </a:p>
          <a:p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Inter"/>
            </a:endParaRPr>
          </a:p>
          <a:p>
            <a:r>
              <a:rPr 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Objetos do diagrama de caso de uso</a:t>
            </a:r>
          </a:p>
          <a:p>
            <a:pPr lvl="1"/>
            <a:r>
              <a:rPr lang="en-U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Ator - </a:t>
            </a:r>
            <a:r>
              <a:rPr 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qualquer entidade que desempenha um papel</a:t>
            </a:r>
          </a:p>
          <a:p>
            <a:pPr lvl="1"/>
            <a:r>
              <a:rPr lang="en-U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Caso de uso - </a:t>
            </a:r>
            <a:r>
              <a:rPr 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representa uma função ou uma ação dentro do sistema</a:t>
            </a:r>
            <a:endParaRPr lang="en-US" sz="20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ter"/>
            </a:endParaRPr>
          </a:p>
          <a:p>
            <a:pPr lvl="1"/>
            <a:r>
              <a:rPr lang="en-U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Sistema - </a:t>
            </a:r>
            <a:r>
              <a:rPr 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define o objetivo do caso de uso e é desenhado como um retângulo</a:t>
            </a:r>
          </a:p>
          <a:p>
            <a:pPr lvl="1"/>
            <a:r>
              <a:rPr lang="en-U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Pacote - </a:t>
            </a:r>
            <a:r>
              <a:rPr 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usados para agrupar casos de uso</a:t>
            </a:r>
            <a:endParaRPr lang="en-US" sz="20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ter"/>
            </a:endParaRPr>
          </a:p>
          <a:p>
            <a:endParaRPr lang="en-B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1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A1FAA-8579-4B0B-AD5A-92813AE0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Relacionamentos em Diagramas de Casos de Uso</a:t>
            </a:r>
            <a:endParaRPr lang="en-BR" sz="3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1C21-6750-D00C-D7F0-278918D8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Inter"/>
              </a:rPr>
              <a:t>Associação entre um ator e um caso de uso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Inter"/>
              </a:rPr>
              <a:t>Generalização de um 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Inter"/>
              </a:rPr>
              <a:t>Extensão do relacionamento entre dois casos de uso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Inter"/>
              </a:rPr>
              <a:t>Inclusão da relação entre dois casos de uso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Inter"/>
              </a:rPr>
              <a:t>Generalização de um caso de uso</a:t>
            </a:r>
          </a:p>
          <a:p>
            <a:pPr marL="0" indent="0">
              <a:buNone/>
            </a:pPr>
            <a:endParaRPr lang="en-BR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337E1-BAE9-E89A-C71A-D615D84B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83253"/>
            <a:ext cx="6903720" cy="50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74632-A7B3-E216-9E3A-1B728259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237" y="643466"/>
            <a:ext cx="640352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89F3-8BB8-EF8E-9F0E-7253FFA7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6179"/>
          </a:xfrm>
        </p:spPr>
        <p:txBody>
          <a:bodyPr>
            <a:normAutofit/>
          </a:bodyPr>
          <a:lstStyle/>
          <a:p>
            <a:r>
              <a:rPr lang="en-US" sz="4000" dirty="0"/>
              <a:t>Caso de </a:t>
            </a:r>
            <a:r>
              <a:rPr lang="en-US" sz="4000" dirty="0" err="1"/>
              <a:t>Uso</a:t>
            </a:r>
            <a:r>
              <a:rPr lang="en-US" sz="4000" dirty="0"/>
              <a:t> para um </a:t>
            </a:r>
            <a:r>
              <a:rPr lang="en-US" sz="4000" dirty="0" err="1"/>
              <a:t>sistema</a:t>
            </a:r>
            <a:r>
              <a:rPr lang="en-US" sz="4000" dirty="0"/>
              <a:t> de </a:t>
            </a:r>
            <a:r>
              <a:rPr lang="en-US" sz="4000" dirty="0" err="1"/>
              <a:t>caixa</a:t>
            </a:r>
            <a:r>
              <a:rPr lang="en-US" sz="4000" dirty="0"/>
              <a:t> </a:t>
            </a:r>
            <a:r>
              <a:rPr lang="en-US" sz="4000" dirty="0" err="1"/>
              <a:t>eletrônico</a:t>
            </a:r>
            <a:br>
              <a:rPr lang="en-US" sz="4000" dirty="0"/>
            </a:br>
            <a:r>
              <a:rPr lang="en-US" sz="4000" dirty="0"/>
              <a:t>– ATORES X DESCRIÇÃO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423A-2128-3176-F3F7-D7A7F93A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Caso de USO:</a:t>
            </a:r>
            <a:r>
              <a:rPr lang="en-US" sz="2800" dirty="0"/>
              <a:t> </a:t>
            </a:r>
            <a:r>
              <a:rPr lang="en-US" sz="2800" dirty="0" err="1"/>
              <a:t>Retirar</a:t>
            </a:r>
            <a:r>
              <a:rPr lang="en-US" sz="2800" dirty="0"/>
              <a:t> </a:t>
            </a:r>
            <a:r>
              <a:rPr lang="en-US" sz="2800" dirty="0" err="1"/>
              <a:t>Dinheiro</a:t>
            </a:r>
            <a:r>
              <a:rPr lang="en-US" sz="2800" dirty="0"/>
              <a:t> </a:t>
            </a:r>
          </a:p>
          <a:p>
            <a:r>
              <a:rPr lang="en-US" sz="2800" b="1" dirty="0" err="1"/>
              <a:t>Ator</a:t>
            </a:r>
            <a:r>
              <a:rPr lang="en-US" sz="2800" b="1" dirty="0"/>
              <a:t> Principal</a:t>
            </a:r>
            <a:r>
              <a:rPr lang="en-US" sz="2800" dirty="0"/>
              <a:t>: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</a:p>
          <a:p>
            <a:r>
              <a:rPr lang="en-US" sz="2800" b="1" dirty="0" err="1"/>
              <a:t>Ator</a:t>
            </a:r>
            <a:r>
              <a:rPr lang="en-US" sz="2800" b="1" dirty="0"/>
              <a:t> </a:t>
            </a:r>
            <a:r>
              <a:rPr lang="en-US" sz="2800" b="1" dirty="0" err="1"/>
              <a:t>Secundário</a:t>
            </a:r>
            <a:r>
              <a:rPr lang="en-US" sz="2800" dirty="0"/>
              <a:t>: Sistema de Caixa </a:t>
            </a:r>
            <a:r>
              <a:rPr lang="en-US" sz="2800" dirty="0" err="1"/>
              <a:t>Eletrônico</a:t>
            </a:r>
            <a:endParaRPr lang="en-US" dirty="0"/>
          </a:p>
          <a:p>
            <a:r>
              <a:rPr lang="en-US" b="1" dirty="0" err="1"/>
              <a:t>Descrição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r>
              <a:rPr lang="en-US" dirty="0"/>
              <a:t>:</a:t>
            </a:r>
          </a:p>
          <a:p>
            <a:pPr lvl="1"/>
            <a:r>
              <a:rPr lang="en-US" sz="2800" b="1" dirty="0" err="1"/>
              <a:t>Pré-condições</a:t>
            </a:r>
            <a:r>
              <a:rPr lang="en-US" sz="2800" dirty="0"/>
              <a:t>: O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ter</a:t>
            </a:r>
            <a:r>
              <a:rPr lang="en-US" sz="2800" dirty="0"/>
              <a:t> um </a:t>
            </a:r>
            <a:r>
              <a:rPr lang="en-US" sz="2800" dirty="0" err="1"/>
              <a:t>cartão</a:t>
            </a:r>
            <a:r>
              <a:rPr lang="en-US" sz="2800" dirty="0"/>
              <a:t> </a:t>
            </a:r>
            <a:r>
              <a:rPr lang="en-US" sz="2800" dirty="0" err="1"/>
              <a:t>válido</a:t>
            </a:r>
            <a:r>
              <a:rPr lang="en-US" sz="2800" dirty="0"/>
              <a:t> e a </a:t>
            </a:r>
            <a:r>
              <a:rPr lang="en-US" sz="2800" dirty="0" err="1"/>
              <a:t>senha</a:t>
            </a:r>
            <a:r>
              <a:rPr lang="en-US" sz="2800" dirty="0"/>
              <a:t> </a:t>
            </a:r>
            <a:r>
              <a:rPr lang="en-US" sz="2800" dirty="0" err="1"/>
              <a:t>correta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9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7FE1-035B-D681-6EE8-4FF75E05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Caso de </a:t>
            </a:r>
            <a:r>
              <a:rPr lang="en-US" sz="4400" dirty="0" err="1"/>
              <a:t>Uso</a:t>
            </a:r>
            <a:r>
              <a:rPr lang="en-US" sz="4400" dirty="0"/>
              <a:t>: </a:t>
            </a:r>
            <a:r>
              <a:rPr lang="en-US" sz="4400" dirty="0" err="1"/>
              <a:t>Retirar</a:t>
            </a:r>
            <a:r>
              <a:rPr lang="en-US" sz="4400" dirty="0"/>
              <a:t> </a:t>
            </a:r>
            <a:r>
              <a:rPr lang="en-US" sz="4400" dirty="0" err="1"/>
              <a:t>Dinheiro</a:t>
            </a:r>
            <a:r>
              <a:rPr lang="en-US" sz="4400" dirty="0"/>
              <a:t> – FLUXO BÁSICO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D0DF-AD45-C09F-C2F7-D21DC903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err="1"/>
              <a:t>Fluxo</a:t>
            </a:r>
            <a:r>
              <a:rPr lang="en-US" sz="3600" dirty="0"/>
              <a:t> </a:t>
            </a:r>
            <a:r>
              <a:rPr lang="en-US" sz="3600" dirty="0" err="1"/>
              <a:t>Básico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caso</a:t>
            </a:r>
            <a:r>
              <a:rPr lang="en-US" sz="3600" dirty="0"/>
              <a:t> de </a:t>
            </a:r>
            <a:r>
              <a:rPr lang="en-US" sz="3600" dirty="0" err="1"/>
              <a:t>uso</a:t>
            </a:r>
            <a:r>
              <a:rPr lang="en-US" sz="3600" dirty="0"/>
              <a:t> </a:t>
            </a:r>
            <a:r>
              <a:rPr lang="en-US" sz="3600" dirty="0" err="1"/>
              <a:t>começa</a:t>
            </a:r>
            <a:r>
              <a:rPr lang="en-US" sz="3600" dirty="0"/>
              <a:t> </a:t>
            </a:r>
            <a:r>
              <a:rPr lang="en-US" sz="3600" dirty="0" err="1"/>
              <a:t>quando</a:t>
            </a:r>
            <a:r>
              <a:rPr lang="en-US" sz="3600" dirty="0"/>
              <a:t> o </a:t>
            </a:r>
            <a:r>
              <a:rPr lang="en-US" sz="3600" dirty="0" err="1"/>
              <a:t>cliente</a:t>
            </a:r>
            <a:r>
              <a:rPr lang="en-US" sz="3600" dirty="0"/>
              <a:t> </a:t>
            </a:r>
            <a:r>
              <a:rPr lang="en-US" sz="3600" dirty="0" err="1"/>
              <a:t>insere</a:t>
            </a:r>
            <a:r>
              <a:rPr lang="en-US" sz="3600" dirty="0"/>
              <a:t> o </a:t>
            </a:r>
            <a:r>
              <a:rPr lang="en-US" sz="3600" dirty="0" err="1"/>
              <a:t>cartão</a:t>
            </a:r>
            <a:r>
              <a:rPr lang="en-US" sz="3600" dirty="0"/>
              <a:t> no slot do </a:t>
            </a:r>
            <a:r>
              <a:rPr lang="en-US" sz="3600" dirty="0" err="1"/>
              <a:t>caixa</a:t>
            </a:r>
            <a:r>
              <a:rPr lang="en-US" sz="3600" dirty="0"/>
              <a:t> </a:t>
            </a:r>
            <a:r>
              <a:rPr lang="en-US" sz="3600" dirty="0" err="1"/>
              <a:t>eletrônico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sistema</a:t>
            </a:r>
            <a:r>
              <a:rPr lang="en-US" sz="3600" dirty="0"/>
              <a:t> de </a:t>
            </a:r>
            <a:r>
              <a:rPr lang="en-US" sz="3600" dirty="0" err="1"/>
              <a:t>caixa</a:t>
            </a:r>
            <a:r>
              <a:rPr lang="en-US" sz="3600" dirty="0"/>
              <a:t> </a:t>
            </a:r>
            <a:r>
              <a:rPr lang="en-US" sz="3600" dirty="0" err="1"/>
              <a:t>eletrônico</a:t>
            </a:r>
            <a:r>
              <a:rPr lang="en-US" sz="3600" dirty="0"/>
              <a:t> </a:t>
            </a:r>
            <a:r>
              <a:rPr lang="en-US" sz="3600" dirty="0" err="1"/>
              <a:t>solicita</a:t>
            </a:r>
            <a:r>
              <a:rPr lang="en-US" sz="3600" dirty="0"/>
              <a:t> </a:t>
            </a:r>
            <a:r>
              <a:rPr lang="en-US" sz="3600" dirty="0" err="1"/>
              <a:t>ao</a:t>
            </a:r>
            <a:r>
              <a:rPr lang="en-US" sz="3600" dirty="0"/>
              <a:t> </a:t>
            </a:r>
            <a:r>
              <a:rPr lang="en-US" sz="3600" dirty="0" err="1"/>
              <a:t>cliente</a:t>
            </a:r>
            <a:r>
              <a:rPr lang="en-US" sz="3600" dirty="0"/>
              <a:t> que </a:t>
            </a:r>
            <a:r>
              <a:rPr lang="en-US" sz="3600" dirty="0" err="1"/>
              <a:t>insira</a:t>
            </a:r>
            <a:r>
              <a:rPr lang="en-US" sz="3600" dirty="0"/>
              <a:t> a </a:t>
            </a:r>
            <a:r>
              <a:rPr lang="en-US" sz="3600" dirty="0" err="1"/>
              <a:t>senha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cliente</a:t>
            </a:r>
            <a:r>
              <a:rPr lang="en-US" sz="3600" dirty="0"/>
              <a:t> </a:t>
            </a:r>
            <a:r>
              <a:rPr lang="en-US" sz="3600" dirty="0" err="1"/>
              <a:t>digita</a:t>
            </a:r>
            <a:r>
              <a:rPr lang="en-US" sz="3600" dirty="0"/>
              <a:t> a </a:t>
            </a:r>
            <a:r>
              <a:rPr lang="en-US" sz="3600" dirty="0" err="1"/>
              <a:t>senha</a:t>
            </a:r>
            <a:r>
              <a:rPr lang="en-US" sz="3600" dirty="0"/>
              <a:t> </a:t>
            </a:r>
            <a:r>
              <a:rPr lang="en-US" sz="3600" dirty="0" err="1"/>
              <a:t>correta</a:t>
            </a:r>
            <a:r>
              <a:rPr lang="en-US" sz="3600" dirty="0"/>
              <a:t> e </a:t>
            </a:r>
            <a:r>
              <a:rPr lang="en-US" sz="3600" dirty="0" err="1"/>
              <a:t>confirma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verifica</a:t>
            </a:r>
            <a:r>
              <a:rPr lang="en-US" sz="3600" dirty="0"/>
              <a:t> a </a:t>
            </a:r>
            <a:r>
              <a:rPr lang="en-US" sz="3600" dirty="0" err="1"/>
              <a:t>validade</a:t>
            </a:r>
            <a:r>
              <a:rPr lang="en-US" sz="3600" dirty="0"/>
              <a:t> do </a:t>
            </a:r>
            <a:r>
              <a:rPr lang="en-US" sz="3600" dirty="0" err="1"/>
              <a:t>cartão</a:t>
            </a:r>
            <a:r>
              <a:rPr lang="en-US" sz="3600" dirty="0"/>
              <a:t> e a </a:t>
            </a:r>
            <a:r>
              <a:rPr lang="en-US" sz="3600" dirty="0" err="1"/>
              <a:t>autenticidade</a:t>
            </a:r>
            <a:r>
              <a:rPr lang="en-US" sz="3600" dirty="0"/>
              <a:t> da </a:t>
            </a:r>
            <a:r>
              <a:rPr lang="en-US" sz="3600" dirty="0" err="1"/>
              <a:t>senha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exibe</a:t>
            </a:r>
            <a:r>
              <a:rPr lang="en-US" sz="3600" dirty="0"/>
              <a:t> as </a:t>
            </a:r>
            <a:r>
              <a:rPr lang="en-US" sz="3600" dirty="0" err="1"/>
              <a:t>opções</a:t>
            </a:r>
            <a:r>
              <a:rPr lang="en-US" sz="3600" dirty="0"/>
              <a:t> </a:t>
            </a:r>
            <a:r>
              <a:rPr lang="en-US" sz="3600" dirty="0" err="1"/>
              <a:t>disponíveis</a:t>
            </a:r>
            <a:r>
              <a:rPr lang="en-US" sz="3600" dirty="0"/>
              <a:t> para o </a:t>
            </a:r>
            <a:r>
              <a:rPr lang="en-US" sz="3600" dirty="0" err="1"/>
              <a:t>cliente</a:t>
            </a:r>
            <a:r>
              <a:rPr lang="en-US" sz="3600" dirty="0"/>
              <a:t>, </a:t>
            </a:r>
            <a:r>
              <a:rPr lang="en-US" sz="3600" dirty="0" err="1"/>
              <a:t>como</a:t>
            </a:r>
            <a:r>
              <a:rPr lang="en-US" sz="3600" dirty="0"/>
              <a:t> "</a:t>
            </a:r>
            <a:r>
              <a:rPr lang="en-US" sz="3600" dirty="0" err="1"/>
              <a:t>Retirar</a:t>
            </a:r>
            <a:r>
              <a:rPr lang="en-US" sz="3600" dirty="0"/>
              <a:t> </a:t>
            </a:r>
            <a:r>
              <a:rPr lang="en-US" sz="3600" dirty="0" err="1"/>
              <a:t>dinheiro</a:t>
            </a:r>
            <a:r>
              <a:rPr lang="en-US" sz="3600" dirty="0"/>
              <a:t>", "</a:t>
            </a:r>
            <a:r>
              <a:rPr lang="en-US" sz="3600" dirty="0" err="1"/>
              <a:t>Verificar</a:t>
            </a:r>
            <a:r>
              <a:rPr lang="en-US" sz="3600" dirty="0"/>
              <a:t> </a:t>
            </a:r>
            <a:r>
              <a:rPr lang="en-US" sz="3600" dirty="0" err="1"/>
              <a:t>saldo</a:t>
            </a:r>
            <a:r>
              <a:rPr lang="en-US" sz="3600" dirty="0"/>
              <a:t>", "</a:t>
            </a:r>
            <a:r>
              <a:rPr lang="en-US" sz="3600" dirty="0" err="1"/>
              <a:t>Transferir</a:t>
            </a:r>
            <a:r>
              <a:rPr lang="en-US" sz="3600" dirty="0"/>
              <a:t> </a:t>
            </a:r>
            <a:r>
              <a:rPr lang="en-US" sz="3600" dirty="0" err="1"/>
              <a:t>fundos</a:t>
            </a:r>
            <a:r>
              <a:rPr lang="en-US" sz="3600" dirty="0"/>
              <a:t>", entre </a:t>
            </a:r>
            <a:r>
              <a:rPr lang="en-US" sz="3600" dirty="0" err="1"/>
              <a:t>outras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cliente</a:t>
            </a:r>
            <a:r>
              <a:rPr lang="en-US" sz="3600" dirty="0"/>
              <a:t> </a:t>
            </a:r>
            <a:r>
              <a:rPr lang="en-US" sz="3600" dirty="0" err="1"/>
              <a:t>seleciona</a:t>
            </a:r>
            <a:r>
              <a:rPr lang="en-US" sz="3600" dirty="0"/>
              <a:t> a </a:t>
            </a:r>
            <a:r>
              <a:rPr lang="en-US" sz="3600" dirty="0" err="1"/>
              <a:t>opção</a:t>
            </a:r>
            <a:r>
              <a:rPr lang="en-US" sz="3600" dirty="0"/>
              <a:t> "</a:t>
            </a:r>
            <a:r>
              <a:rPr lang="en-US" sz="3600" dirty="0" err="1"/>
              <a:t>Retirar</a:t>
            </a:r>
            <a:r>
              <a:rPr lang="en-US" sz="3600" dirty="0"/>
              <a:t> </a:t>
            </a:r>
            <a:r>
              <a:rPr lang="en-US" sz="3600" dirty="0" err="1"/>
              <a:t>dinheiro</a:t>
            </a:r>
            <a:r>
              <a:rPr lang="en-US" sz="3600" dirty="0"/>
              <a:t>".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solicita</a:t>
            </a:r>
            <a:r>
              <a:rPr lang="en-US" sz="3600" dirty="0"/>
              <a:t> </a:t>
            </a:r>
            <a:r>
              <a:rPr lang="en-US" sz="3600" dirty="0" err="1"/>
              <a:t>ao</a:t>
            </a:r>
            <a:r>
              <a:rPr lang="en-US" sz="3600" dirty="0"/>
              <a:t> </a:t>
            </a:r>
            <a:r>
              <a:rPr lang="en-US" sz="3600" dirty="0" err="1"/>
              <a:t>cliente</a:t>
            </a:r>
            <a:r>
              <a:rPr lang="en-US" sz="3600" dirty="0"/>
              <a:t> que </a:t>
            </a:r>
            <a:r>
              <a:rPr lang="en-US" sz="3600" dirty="0" err="1"/>
              <a:t>digite</a:t>
            </a:r>
            <a:r>
              <a:rPr lang="en-US" sz="3600" dirty="0"/>
              <a:t> o valor </a:t>
            </a:r>
            <a:r>
              <a:rPr lang="en-US" sz="3600" dirty="0" err="1"/>
              <a:t>desejado</a:t>
            </a:r>
            <a:r>
              <a:rPr lang="en-US" sz="3600" dirty="0"/>
              <a:t> a ser </a:t>
            </a:r>
            <a:r>
              <a:rPr lang="en-US" sz="3600" dirty="0" err="1"/>
              <a:t>retirado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cliente</a:t>
            </a:r>
            <a:r>
              <a:rPr lang="en-US" sz="3600" dirty="0"/>
              <a:t> </a:t>
            </a:r>
            <a:r>
              <a:rPr lang="en-US" sz="3600" dirty="0" err="1"/>
              <a:t>insere</a:t>
            </a:r>
            <a:r>
              <a:rPr lang="en-US" sz="3600" dirty="0"/>
              <a:t> o valor </a:t>
            </a:r>
            <a:r>
              <a:rPr lang="en-US" sz="3600" dirty="0" err="1"/>
              <a:t>desejado</a:t>
            </a:r>
            <a:r>
              <a:rPr lang="en-US" sz="3600" dirty="0"/>
              <a:t> e </a:t>
            </a:r>
            <a:r>
              <a:rPr lang="en-US" sz="3600" dirty="0" err="1"/>
              <a:t>confirma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verifica</a:t>
            </a:r>
            <a:r>
              <a:rPr lang="en-US" sz="3600" dirty="0"/>
              <a:t> se o </a:t>
            </a:r>
            <a:r>
              <a:rPr lang="en-US" sz="3600" dirty="0" err="1"/>
              <a:t>cliente</a:t>
            </a:r>
            <a:r>
              <a:rPr lang="en-US" sz="3600" dirty="0"/>
              <a:t> </a:t>
            </a:r>
            <a:r>
              <a:rPr lang="en-US" sz="3600" dirty="0" err="1"/>
              <a:t>possui</a:t>
            </a:r>
            <a:r>
              <a:rPr lang="en-US" sz="3600" dirty="0"/>
              <a:t> </a:t>
            </a:r>
            <a:r>
              <a:rPr lang="en-US" sz="3600" dirty="0" err="1"/>
              <a:t>saldo</a:t>
            </a:r>
            <a:r>
              <a:rPr lang="en-US" sz="3600" dirty="0"/>
              <a:t> </a:t>
            </a:r>
            <a:r>
              <a:rPr lang="en-US" sz="3600" dirty="0" err="1"/>
              <a:t>suficiente</a:t>
            </a:r>
            <a:r>
              <a:rPr lang="en-US" sz="3600" dirty="0"/>
              <a:t> para a </a:t>
            </a:r>
            <a:r>
              <a:rPr lang="en-US" sz="3600" dirty="0" err="1"/>
              <a:t>retirada</a:t>
            </a:r>
            <a:r>
              <a:rPr lang="en-US" sz="3600" dirty="0"/>
              <a:t> </a:t>
            </a:r>
            <a:r>
              <a:rPr lang="en-US" sz="3600" dirty="0" err="1"/>
              <a:t>solicitada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sistema</a:t>
            </a:r>
            <a:r>
              <a:rPr lang="en-US" sz="3600" dirty="0"/>
              <a:t> libera o </a:t>
            </a:r>
            <a:r>
              <a:rPr lang="en-US" sz="3600" dirty="0" err="1"/>
              <a:t>dinheiro</a:t>
            </a:r>
            <a:r>
              <a:rPr lang="en-US" sz="3600" dirty="0"/>
              <a:t> </a:t>
            </a:r>
            <a:r>
              <a:rPr lang="en-US" sz="3600" dirty="0" err="1"/>
              <a:t>solicitado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exibe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mensagem</a:t>
            </a:r>
            <a:r>
              <a:rPr lang="en-US" sz="3600" dirty="0"/>
              <a:t> </a:t>
            </a:r>
            <a:r>
              <a:rPr lang="en-US" sz="3600" dirty="0" err="1"/>
              <a:t>ao</a:t>
            </a:r>
            <a:r>
              <a:rPr lang="en-US" sz="3600" dirty="0"/>
              <a:t> </a:t>
            </a:r>
            <a:r>
              <a:rPr lang="en-US" sz="3600" dirty="0" err="1"/>
              <a:t>cliente</a:t>
            </a:r>
            <a:r>
              <a:rPr lang="en-US" sz="3600" dirty="0"/>
              <a:t> </a:t>
            </a:r>
            <a:r>
              <a:rPr lang="en-US" sz="3600" dirty="0" err="1"/>
              <a:t>informando</a:t>
            </a:r>
            <a:r>
              <a:rPr lang="en-US" sz="3600" dirty="0"/>
              <a:t> que a </a:t>
            </a:r>
            <a:r>
              <a:rPr lang="en-US" sz="3600" dirty="0" err="1"/>
              <a:t>transação</a:t>
            </a:r>
            <a:r>
              <a:rPr lang="en-US" sz="3600" dirty="0"/>
              <a:t> </a:t>
            </a:r>
            <a:r>
              <a:rPr lang="en-US" sz="3600" dirty="0" err="1"/>
              <a:t>foi</a:t>
            </a:r>
            <a:r>
              <a:rPr lang="en-US" sz="3600" dirty="0"/>
              <a:t> </a:t>
            </a:r>
            <a:r>
              <a:rPr lang="en-US" sz="3600" dirty="0" err="1"/>
              <a:t>concluída</a:t>
            </a:r>
            <a:r>
              <a:rPr lang="en-US" sz="3600" dirty="0"/>
              <a:t> com </a:t>
            </a:r>
            <a:r>
              <a:rPr lang="en-US" sz="3600" dirty="0" err="1"/>
              <a:t>sucesso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cliente</a:t>
            </a:r>
            <a:r>
              <a:rPr lang="en-US" sz="3600" dirty="0"/>
              <a:t> </a:t>
            </a:r>
            <a:r>
              <a:rPr lang="en-US" sz="3600" dirty="0" err="1"/>
              <a:t>retira</a:t>
            </a:r>
            <a:r>
              <a:rPr lang="en-US" sz="3600" dirty="0"/>
              <a:t> o </a:t>
            </a:r>
            <a:r>
              <a:rPr lang="en-US" sz="3600" dirty="0" err="1"/>
              <a:t>dinheiro</a:t>
            </a:r>
            <a:r>
              <a:rPr lang="en-US" sz="3600" dirty="0"/>
              <a:t> e o </a:t>
            </a:r>
            <a:r>
              <a:rPr lang="en-US" sz="3600" dirty="0" err="1"/>
              <a:t>recibo</a:t>
            </a:r>
            <a:r>
              <a:rPr lang="en-US" sz="3600" dirty="0"/>
              <a:t>, se </a:t>
            </a:r>
            <a:r>
              <a:rPr lang="en-US" sz="3600" dirty="0" err="1"/>
              <a:t>desejado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registra</a:t>
            </a:r>
            <a:r>
              <a:rPr lang="en-US" sz="3600" dirty="0"/>
              <a:t> a </a:t>
            </a:r>
            <a:r>
              <a:rPr lang="en-US" sz="3600" dirty="0" err="1"/>
              <a:t>transação</a:t>
            </a:r>
            <a:r>
              <a:rPr lang="en-US" sz="3600" dirty="0"/>
              <a:t> no </a:t>
            </a:r>
            <a:r>
              <a:rPr lang="en-US" sz="3600" dirty="0" err="1"/>
              <a:t>histórico</a:t>
            </a:r>
            <a:r>
              <a:rPr lang="en-US" sz="3600" dirty="0"/>
              <a:t> do </a:t>
            </a:r>
            <a:r>
              <a:rPr lang="en-US" sz="3600" dirty="0" err="1"/>
              <a:t>cliente</a:t>
            </a:r>
            <a:r>
              <a:rPr lang="en-US" sz="3600" dirty="0"/>
              <a:t>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7436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03EC-838D-FA92-173A-A0D13149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Caso de </a:t>
            </a:r>
            <a:r>
              <a:rPr lang="en-US" sz="4400" dirty="0" err="1"/>
              <a:t>Uso</a:t>
            </a:r>
            <a:r>
              <a:rPr lang="en-US" sz="4400" dirty="0"/>
              <a:t>: </a:t>
            </a:r>
            <a:r>
              <a:rPr lang="en-US" sz="4400" dirty="0" err="1"/>
              <a:t>Retirar</a:t>
            </a:r>
            <a:r>
              <a:rPr lang="en-US" sz="4400" dirty="0"/>
              <a:t> </a:t>
            </a:r>
            <a:r>
              <a:rPr lang="en-US" sz="4400" dirty="0" err="1"/>
              <a:t>Dinheiro</a:t>
            </a:r>
            <a:r>
              <a:rPr lang="en-US" sz="4400" dirty="0"/>
              <a:t> – FLUXO ALTERNATIXO X PÓS CONDIÇÕES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7CC2-1A3E-67E3-F884-A136F66FE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Fluxos</a:t>
            </a:r>
            <a:r>
              <a:rPr lang="en-US" b="1" dirty="0"/>
              <a:t> Alternativos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 a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digitada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incorreta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exibe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e </a:t>
            </a:r>
            <a:r>
              <a:rPr lang="en-US" dirty="0" err="1"/>
              <a:t>permite</a:t>
            </a:r>
            <a:r>
              <a:rPr lang="en-US" dirty="0"/>
              <a:t> que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tente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o </a:t>
            </a:r>
            <a:r>
              <a:rPr lang="en-US" dirty="0" err="1"/>
              <a:t>cartão</a:t>
            </a:r>
            <a:r>
              <a:rPr lang="en-US" dirty="0"/>
              <a:t> </a:t>
            </a:r>
            <a:r>
              <a:rPr lang="en-US" dirty="0" err="1"/>
              <a:t>inserido</a:t>
            </a:r>
            <a:r>
              <a:rPr lang="en-US" dirty="0"/>
              <a:t> for </a:t>
            </a:r>
            <a:r>
              <a:rPr lang="en-US" dirty="0" err="1"/>
              <a:t>inválido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exibe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que </a:t>
            </a:r>
            <a:r>
              <a:rPr lang="en-US" dirty="0" err="1"/>
              <a:t>remova</a:t>
            </a:r>
            <a:r>
              <a:rPr lang="en-US" dirty="0"/>
              <a:t> o </a:t>
            </a:r>
            <a:r>
              <a:rPr lang="en-US" dirty="0" err="1"/>
              <a:t>cartão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 para a </a:t>
            </a:r>
            <a:r>
              <a:rPr lang="en-US" dirty="0" err="1"/>
              <a:t>retirada</a:t>
            </a:r>
            <a:r>
              <a:rPr lang="en-US" dirty="0"/>
              <a:t> </a:t>
            </a:r>
            <a:r>
              <a:rPr lang="en-US" dirty="0" err="1"/>
              <a:t>solicitada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exibe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 que 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concluída</a:t>
            </a:r>
            <a:r>
              <a:rPr lang="en-US" dirty="0"/>
              <a:t> e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menu principal.</a:t>
            </a:r>
          </a:p>
          <a:p>
            <a:r>
              <a:rPr lang="en-US" b="1" dirty="0" err="1"/>
              <a:t>Pós-condições</a:t>
            </a:r>
            <a:r>
              <a:rPr lang="en-US" dirty="0"/>
              <a:t>: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retira</a:t>
            </a:r>
            <a:r>
              <a:rPr lang="en-US" dirty="0"/>
              <a:t> o </a:t>
            </a:r>
            <a:r>
              <a:rPr lang="en-US" dirty="0" err="1"/>
              <a:t>dinheiro</a:t>
            </a:r>
            <a:r>
              <a:rPr lang="en-US" dirty="0"/>
              <a:t> </a:t>
            </a:r>
            <a:r>
              <a:rPr lang="en-US" dirty="0" err="1"/>
              <a:t>solicitado</a:t>
            </a:r>
            <a:r>
              <a:rPr lang="en-US" dirty="0"/>
              <a:t> e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registra</a:t>
            </a:r>
            <a:r>
              <a:rPr lang="en-US" dirty="0"/>
              <a:t> a </a:t>
            </a:r>
            <a:r>
              <a:rPr lang="en-US" dirty="0" err="1"/>
              <a:t>transação</a:t>
            </a:r>
            <a:r>
              <a:rPr lang="en-US" dirty="0"/>
              <a:t> no </a:t>
            </a:r>
            <a:r>
              <a:rPr lang="en-US" dirty="0" err="1"/>
              <a:t>histórico</a:t>
            </a:r>
            <a:r>
              <a:rPr lang="en-US" dirty="0"/>
              <a:t> do </a:t>
            </a:r>
            <a:r>
              <a:rPr lang="en-US" dirty="0" err="1"/>
              <a:t>cliente</a:t>
            </a:r>
            <a:r>
              <a:rPr lang="en-US" dirty="0"/>
              <a:t>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52587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BA9BE-1D89-C9EC-6B0F-DB065D84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BR" sz="3600"/>
              <a:t>Identificação de Caso de Uso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04CC-B443-1980-7A4D-652C38C4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BR" sz="1800"/>
              <a:t>O que um ATOR precisa do SISTEMA</a:t>
            </a:r>
          </a:p>
          <a:p>
            <a:endParaRPr lang="en-BR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2CB1D-4B30-98C0-C67F-78986FA5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28" y="650494"/>
            <a:ext cx="480503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3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551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Office Theme</vt:lpstr>
      <vt:lpstr> Caso de USO</vt:lpstr>
      <vt:lpstr>O que é um Diagrama de Caso de USO</vt:lpstr>
      <vt:lpstr>Importância dos Diagramas de Casos de Uso</vt:lpstr>
      <vt:lpstr>Relacionamentos em Diagramas de Casos de Uso</vt:lpstr>
      <vt:lpstr>PowerPoint Presentation</vt:lpstr>
      <vt:lpstr>Caso de Uso para um sistema de caixa eletrônico – ATORES X DESCRIÇÃO</vt:lpstr>
      <vt:lpstr>Caso de Uso: Retirar Dinheiro – FLUXO BÁSICO</vt:lpstr>
      <vt:lpstr>Caso de Uso: Retirar Dinheiro – FLUXO ALTERNATIXO X PÓS CONDIÇÕES</vt:lpstr>
      <vt:lpstr>Identificação de Caso de Uso</vt:lpstr>
      <vt:lpstr>PowerPoint Presentation</vt:lpstr>
      <vt:lpstr>Fluxogramas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 de USO</dc:title>
  <dc:creator>msoffice9297</dc:creator>
  <cp:lastModifiedBy>msoffice9297</cp:lastModifiedBy>
  <cp:revision>4</cp:revision>
  <dcterms:created xsi:type="dcterms:W3CDTF">2023-05-22T19:00:19Z</dcterms:created>
  <dcterms:modified xsi:type="dcterms:W3CDTF">2023-05-22T21:57:56Z</dcterms:modified>
</cp:coreProperties>
</file>