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9" r:id="rId3"/>
    <p:sldId id="260" r:id="rId4"/>
    <p:sldId id="257"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0DC4055-4150-4B35-8394-4739CED41472}" type="datetimeFigureOut">
              <a:rPr lang="en-IN" smtClean="0"/>
              <a:t>20-01-2024</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6EAD1EF-B476-4D9D-BBA9-C053026BDF1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DC4055-4150-4B35-8394-4739CED41472}"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AD1EF-B476-4D9D-BBA9-C053026BDF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0DC4055-4150-4B35-8394-4739CED41472}" type="datetimeFigureOut">
              <a:rPr lang="en-IN" smtClean="0"/>
              <a:t>20-01-2024</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6EAD1EF-B476-4D9D-BBA9-C053026BDF1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0DC4055-4150-4B35-8394-4739CED41472}"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6EAD1EF-B476-4D9D-BBA9-C053026BDF1A}" type="slidenum">
              <a:rPr lang="en-IN" smtClean="0"/>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0DC4055-4150-4B35-8394-4739CED41472}" type="datetimeFigureOut">
              <a:rPr lang="en-IN" smtClean="0"/>
              <a:t>20-01-2024</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6EAD1EF-B476-4D9D-BBA9-C053026BDF1A}"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0DC4055-4150-4B35-8394-4739CED41472}" type="datetimeFigureOut">
              <a:rPr lang="en-IN" smtClean="0"/>
              <a:t>20-01-2024</a:t>
            </a:fld>
            <a:endParaRPr lang="en-IN"/>
          </a:p>
        </p:txBody>
      </p:sp>
      <p:sp>
        <p:nvSpPr>
          <p:cNvPr id="10" name="Slide Number Placeholder 9"/>
          <p:cNvSpPr>
            <a:spLocks noGrp="1"/>
          </p:cNvSpPr>
          <p:nvPr>
            <p:ph type="sldNum" sz="quarter" idx="16"/>
          </p:nvPr>
        </p:nvSpPr>
        <p:spPr/>
        <p:txBody>
          <a:bodyPr rtlCol="0"/>
          <a:lstStyle/>
          <a:p>
            <a:fld id="{F6EAD1EF-B476-4D9D-BBA9-C053026BDF1A}"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0DC4055-4150-4B35-8394-4739CED41472}" type="datetimeFigureOut">
              <a:rPr lang="en-IN" smtClean="0"/>
              <a:t>20-01-2024</a:t>
            </a:fld>
            <a:endParaRPr lang="en-IN"/>
          </a:p>
        </p:txBody>
      </p:sp>
      <p:sp>
        <p:nvSpPr>
          <p:cNvPr id="12" name="Slide Number Placeholder 11"/>
          <p:cNvSpPr>
            <a:spLocks noGrp="1"/>
          </p:cNvSpPr>
          <p:nvPr>
            <p:ph type="sldNum" sz="quarter" idx="16"/>
          </p:nvPr>
        </p:nvSpPr>
        <p:spPr/>
        <p:txBody>
          <a:bodyPr rtlCol="0"/>
          <a:lstStyle/>
          <a:p>
            <a:fld id="{F6EAD1EF-B476-4D9D-BBA9-C053026BDF1A}"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DC4055-4150-4B35-8394-4739CED41472}"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6EAD1EF-B476-4D9D-BBA9-C053026BDF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C4055-4150-4B35-8394-4739CED41472}"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6EAD1EF-B476-4D9D-BBA9-C053026BDF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DC4055-4150-4B35-8394-4739CED41472}"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6EAD1EF-B476-4D9D-BBA9-C053026BDF1A}" type="slidenum">
              <a:rPr lang="en-IN" smtClean="0"/>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0DC4055-4150-4B35-8394-4739CED41472}" type="datetimeFigureOut">
              <a:rPr lang="en-IN" smtClean="0"/>
              <a:t>20-01-2024</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6EAD1EF-B476-4D9D-BBA9-C053026BDF1A}" type="slidenum">
              <a:rPr lang="en-IN" smtClean="0"/>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0DC4055-4150-4B35-8394-4739CED41472}" type="datetimeFigureOut">
              <a:rPr lang="en-IN" smtClean="0"/>
              <a:t>20-01-2024</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6EAD1EF-B476-4D9D-BBA9-C053026BDF1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404664"/>
            <a:ext cx="7669699" cy="5752274"/>
          </a:xfrm>
          <a:prstGeom prst="rect">
            <a:avLst/>
          </a:prstGeom>
        </p:spPr>
      </p:pic>
      <p:sp>
        <p:nvSpPr>
          <p:cNvPr id="2" name="Title 1"/>
          <p:cNvSpPr>
            <a:spLocks noGrp="1"/>
          </p:cNvSpPr>
          <p:nvPr>
            <p:ph type="ctrTitle"/>
          </p:nvPr>
        </p:nvSpPr>
        <p:spPr>
          <a:xfrm>
            <a:off x="539552" y="476672"/>
            <a:ext cx="7772400" cy="1470025"/>
          </a:xfrm>
        </p:spPr>
        <p:txBody>
          <a:bodyPr>
            <a:noAutofit/>
          </a:bodyPr>
          <a:lstStyle/>
          <a:p>
            <a:pPr algn="ctr"/>
            <a:r>
              <a:rPr lang="en-IN" sz="5400" b="1" u="sng" dirty="0" smtClean="0">
                <a:solidFill>
                  <a:srgbClr val="002060"/>
                </a:solidFill>
                <a:latin typeface="Times New Roman" pitchFamily="18" charset="0"/>
                <a:cs typeface="Times New Roman" pitchFamily="18" charset="0"/>
              </a:rPr>
              <a:t>TRACK Inspection robot</a:t>
            </a:r>
            <a:endParaRPr lang="en-IN" sz="5400" b="1" u="sng"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064268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7772400" cy="1470025"/>
          </a:xfrm>
        </p:spPr>
        <p:txBody>
          <a:bodyPr/>
          <a:lstStyle/>
          <a:p>
            <a:pPr algn="l"/>
            <a:r>
              <a:rPr lang="en-IN"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179512" y="1772816"/>
            <a:ext cx="8784976" cy="3528392"/>
          </a:xfrm>
        </p:spPr>
        <p:txBody>
          <a:bodyPr>
            <a:noAutofit/>
          </a:bodyPr>
          <a:lstStyle/>
          <a:p>
            <a:pPr algn="just"/>
            <a:r>
              <a:rPr lang="en-US" sz="2200" dirty="0">
                <a:latin typeface="Times New Roman" pitchFamily="18" charset="0"/>
                <a:cs typeface="Times New Roman" pitchFamily="18" charset="0"/>
              </a:rPr>
              <a:t>The Indian Railways encounters several challenges in track inspection. These challenges include the vastness of the railway network, making it difficult to inspect every part of the track effectively. Manual inspection methods are time-consuming, prone to errors, and struggle to cover remote areas with extreme weather conditions. The lack of modern technology such as drones, sensors, and inspection equipment hampers the identification of track defects, potentially leading to accidents. Additionally, human error during inspections can contribute to safety issues. To enhance track inspection and ensure passenger and cargo safety, greater investment in technology and infrastructure is needed within the Indian Railways.</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15396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735013"/>
            <a:ext cx="7772400" cy="1470025"/>
          </a:xfrm>
        </p:spPr>
        <p:txBody>
          <a:bodyPr/>
          <a:lstStyle/>
          <a:p>
            <a:r>
              <a:rPr lang="en-IN" b="1" dirty="0" smtClean="0">
                <a:latin typeface="Times New Roman" pitchFamily="18" charset="0"/>
                <a:cs typeface="Times New Roman" pitchFamily="18" charset="0"/>
              </a:rPr>
              <a:t>Solution</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66108" y="577101"/>
            <a:ext cx="8784976" cy="3528392"/>
          </a:xfrm>
        </p:spPr>
        <p:txBody>
          <a:bodyPr>
            <a:noAutofit/>
          </a:bodyPr>
          <a:lstStyle/>
          <a:p>
            <a:pPr algn="just"/>
            <a:r>
              <a:rPr lang="en-US" sz="2200" dirty="0">
                <a:latin typeface="Times New Roman" pitchFamily="18" charset="0"/>
                <a:cs typeface="Times New Roman" pitchFamily="18" charset="0"/>
              </a:rPr>
              <a:t>To overcome this problem of track inspection we have proposed the solution that</a:t>
            </a:r>
            <a:r>
              <a:rPr lang="en-US" sz="2200" dirty="0" smtClean="0">
                <a:latin typeface="Times New Roman" pitchFamily="18" charset="0"/>
                <a:cs typeface="Times New Roman" pitchFamily="18" charset="0"/>
              </a:rPr>
              <a:t>, we </a:t>
            </a:r>
            <a:r>
              <a:rPr lang="en-US" sz="2200" dirty="0">
                <a:latin typeface="Times New Roman" pitchFamily="18" charset="0"/>
                <a:cs typeface="Times New Roman" pitchFamily="18" charset="0"/>
              </a:rPr>
              <a:t>will make a track inspection robot which will move on the track and collect </a:t>
            </a:r>
            <a:r>
              <a:rPr lang="en-US" sz="2200" dirty="0" smtClean="0">
                <a:latin typeface="Times New Roman" pitchFamily="18" charset="0"/>
                <a:cs typeface="Times New Roman" pitchFamily="18" charset="0"/>
              </a:rPr>
              <a:t>the required </a:t>
            </a:r>
            <a:r>
              <a:rPr lang="en-US" sz="2200" dirty="0">
                <a:latin typeface="Times New Roman" pitchFamily="18" charset="0"/>
                <a:cs typeface="Times New Roman" pitchFamily="18" charset="0"/>
              </a:rPr>
              <a:t>data from the track </a:t>
            </a:r>
            <a:r>
              <a:rPr lang="en-US" sz="2200" dirty="0" smtClean="0">
                <a:latin typeface="Times New Roman" pitchFamily="18" charset="0"/>
                <a:cs typeface="Times New Roman" pitchFamily="18" charset="0"/>
              </a:rPr>
              <a:t>i.e. it will check for any cracks or discontinues while monitoring the track. This approach not only ensures thorough &amp; efficient track inspection but also minimizes the risk of accidents by providing prior information regarding the condition of tracks, so that immediate actions can be taken to fix the issue and ensure passengers and cargo safety, thus showcasing significant improvement over traditional manual inspection techniques.</a:t>
            </a:r>
            <a:endParaRPr lang="en-IN"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0000"/>
          <a:stretch/>
        </p:blipFill>
        <p:spPr bwMode="auto">
          <a:xfrm>
            <a:off x="827584" y="4105493"/>
            <a:ext cx="3024335" cy="254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b="1731"/>
          <a:stretch/>
        </p:blipFill>
        <p:spPr bwMode="auto">
          <a:xfrm>
            <a:off x="4932040" y="3784338"/>
            <a:ext cx="3528392" cy="286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644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352" y="1340768"/>
            <a:ext cx="5832648" cy="4032448"/>
          </a:xfrm>
          <a:prstGeom prst="rect">
            <a:avLst/>
          </a:prstGeom>
        </p:spPr>
      </p:pic>
      <p:sp>
        <p:nvSpPr>
          <p:cNvPr id="2" name="Title 1"/>
          <p:cNvSpPr>
            <a:spLocks noGrp="1"/>
          </p:cNvSpPr>
          <p:nvPr>
            <p:ph type="ctrTitle"/>
          </p:nvPr>
        </p:nvSpPr>
        <p:spPr>
          <a:xfrm>
            <a:off x="395536" y="-531440"/>
            <a:ext cx="8640960" cy="1470025"/>
          </a:xfrm>
        </p:spPr>
        <p:txBody>
          <a:bodyPr>
            <a:noAutofit/>
          </a:bodyPr>
          <a:lstStyle/>
          <a:p>
            <a:pPr algn="ctr"/>
            <a:r>
              <a:rPr lang="en-IN" sz="2800" b="1" dirty="0" smtClean="0">
                <a:latin typeface="Times New Roman" pitchFamily="18" charset="0"/>
                <a:cs typeface="Times New Roman" pitchFamily="18" charset="0"/>
              </a:rPr>
              <a:t>Manual inspection v/s  inspection via robot</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21312" y="2060848"/>
            <a:ext cx="5241384" cy="3744416"/>
          </a:xfrm>
        </p:spPr>
        <p:txBody>
          <a:bodyPr>
            <a:noAutofit/>
          </a:bodyPr>
          <a:lstStyle/>
          <a:p>
            <a:pPr algn="just"/>
            <a:r>
              <a:rPr lang="en-US" sz="2200" b="1" dirty="0" smtClean="0">
                <a:latin typeface="Times New Roman" pitchFamily="18" charset="0"/>
                <a:cs typeface="Times New Roman" pitchFamily="18" charset="0"/>
              </a:rPr>
              <a:t>     Manual Inspection :</a:t>
            </a:r>
          </a:p>
          <a:p>
            <a:pPr marL="342900" indent="-342900" algn="just">
              <a:buFont typeface="Wingdings" pitchFamily="2" charset="2"/>
              <a:buChar char="§"/>
            </a:pPr>
            <a:r>
              <a:rPr lang="en-US" sz="2200" dirty="0" smtClean="0">
                <a:solidFill>
                  <a:schemeClr val="tx1"/>
                </a:solidFill>
                <a:latin typeface="Times New Roman" pitchFamily="18" charset="0"/>
                <a:cs typeface="Times New Roman" pitchFamily="18" charset="0"/>
              </a:rPr>
              <a:t>Involves </a:t>
            </a:r>
            <a:r>
              <a:rPr lang="en-US" sz="2200" dirty="0">
                <a:solidFill>
                  <a:schemeClr val="tx1"/>
                </a:solidFill>
                <a:latin typeface="Times New Roman" pitchFamily="18" charset="0"/>
                <a:cs typeface="Times New Roman" pitchFamily="18" charset="0"/>
              </a:rPr>
              <a:t>human inspectors walking along the tracks or using specialized vehicles</a:t>
            </a:r>
            <a:r>
              <a:rPr lang="en-US" sz="2200" dirty="0" smtClean="0">
                <a:solidFill>
                  <a:schemeClr val="tx1"/>
                </a:solidFill>
                <a:latin typeface="Times New Roman" pitchFamily="18" charset="0"/>
                <a:cs typeface="Times New Roman" pitchFamily="18" charset="0"/>
              </a:rPr>
              <a:t>.</a:t>
            </a:r>
          </a:p>
          <a:p>
            <a:pPr marL="342900" indent="-342900" algn="just">
              <a:buFont typeface="Wingdings" pitchFamily="2" charset="2"/>
              <a:buChar char="§"/>
            </a:pPr>
            <a:r>
              <a:rPr lang="en-US" sz="2200" dirty="0">
                <a:solidFill>
                  <a:schemeClr val="tx1"/>
                </a:solidFill>
                <a:latin typeface="Times New Roman" pitchFamily="18" charset="0"/>
                <a:cs typeface="Times New Roman" pitchFamily="18" charset="0"/>
              </a:rPr>
              <a:t>Manual inspection is labor-intensive and may be time-consuming, especially for large stretches of railway </a:t>
            </a:r>
            <a:r>
              <a:rPr lang="en-US" sz="2200" dirty="0" smtClean="0">
                <a:solidFill>
                  <a:schemeClr val="tx1"/>
                </a:solidFill>
                <a:latin typeface="Times New Roman" pitchFamily="18" charset="0"/>
                <a:cs typeface="Times New Roman" pitchFamily="18" charset="0"/>
              </a:rPr>
              <a:t>tracks.</a:t>
            </a:r>
          </a:p>
          <a:p>
            <a:pPr marL="342900" indent="-342900" algn="just">
              <a:buFont typeface="Wingdings" pitchFamily="2" charset="2"/>
              <a:buChar char="§"/>
            </a:pPr>
            <a:r>
              <a:rPr lang="en-US" sz="2200" dirty="0">
                <a:solidFill>
                  <a:schemeClr val="tx1"/>
                </a:solidFill>
                <a:latin typeface="Times New Roman" pitchFamily="18" charset="0"/>
                <a:cs typeface="Times New Roman" pitchFamily="18" charset="0"/>
              </a:rPr>
              <a:t>The effectiveness of the inspection depends on the attentiveness of the human inspector and may be subject to human error</a:t>
            </a:r>
            <a:r>
              <a:rPr lang="en-US" sz="2200" dirty="0" smtClean="0">
                <a:solidFill>
                  <a:schemeClr val="tx1"/>
                </a:solidFill>
                <a:latin typeface="Times New Roman" pitchFamily="18" charset="0"/>
                <a:cs typeface="Times New Roman" pitchFamily="18" charset="0"/>
              </a:rPr>
              <a:t>.</a:t>
            </a:r>
          </a:p>
          <a:p>
            <a:pPr marL="342900" indent="-342900" algn="just">
              <a:buFont typeface="Wingdings" pitchFamily="2" charset="2"/>
              <a:buChar char="§"/>
            </a:pPr>
            <a:r>
              <a:rPr lang="en-US" sz="2200" dirty="0">
                <a:solidFill>
                  <a:schemeClr val="tx1"/>
                </a:solidFill>
                <a:latin typeface="Times New Roman" pitchFamily="18" charset="0"/>
                <a:cs typeface="Times New Roman" pitchFamily="18" charset="0"/>
              </a:rPr>
              <a:t>Inspections are scheduled at regular intervals, and issues may only be detected during these predetermined times.</a:t>
            </a:r>
            <a:endParaRPr lang="en-US" sz="2200" dirty="0" smtClean="0">
              <a:solidFill>
                <a:schemeClr val="tx1"/>
              </a:solidFill>
              <a:latin typeface="Times New Roman" pitchFamily="18" charset="0"/>
              <a:cs typeface="Times New Roman" pitchFamily="18" charset="0"/>
            </a:endParaRPr>
          </a:p>
          <a:p>
            <a:pPr marL="342900" indent="-342900" algn="just">
              <a:buFont typeface="Wingdings" pitchFamily="2" charset="2"/>
              <a:buChar char="§"/>
            </a:pPr>
            <a:endParaRPr lang="en-US" sz="2200" dirty="0">
              <a:latin typeface="Times New Roman" pitchFamily="18" charset="0"/>
              <a:cs typeface="Times New Roman" pitchFamily="18" charset="0"/>
            </a:endParaRPr>
          </a:p>
          <a:p>
            <a:pPr algn="just"/>
            <a:endParaRPr lang="en-US" sz="2200" b="1" dirty="0" smtClean="0">
              <a:latin typeface="Times New Roman" pitchFamily="18" charset="0"/>
              <a:cs typeface="Times New Roman" pitchFamily="18" charset="0"/>
            </a:endParaRPr>
          </a:p>
          <a:p>
            <a:pPr marL="342900" indent="-342900" algn="just">
              <a:buFont typeface="Wingdings" pitchFamily="2" charset="2"/>
              <a:buChar char="§"/>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597327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836712"/>
            <a:ext cx="3816424" cy="4104456"/>
          </a:xfrm>
          <a:prstGeom prst="rect">
            <a:avLst/>
          </a:prstGeom>
        </p:spPr>
      </p:pic>
      <p:sp>
        <p:nvSpPr>
          <p:cNvPr id="2" name="Title 1"/>
          <p:cNvSpPr>
            <a:spLocks noGrp="1"/>
          </p:cNvSpPr>
          <p:nvPr>
            <p:ph type="ctrTitle"/>
          </p:nvPr>
        </p:nvSpPr>
        <p:spPr>
          <a:xfrm>
            <a:off x="395536" y="-531440"/>
            <a:ext cx="8640960" cy="1470025"/>
          </a:xfrm>
        </p:spPr>
        <p:txBody>
          <a:bodyPr>
            <a:noAutofit/>
          </a:bodyPr>
          <a:lstStyle/>
          <a:p>
            <a:pPr algn="ctr"/>
            <a:r>
              <a:rPr lang="en-IN" sz="2800" b="1" dirty="0" smtClean="0">
                <a:latin typeface="Times New Roman" pitchFamily="18" charset="0"/>
                <a:cs typeface="Times New Roman" pitchFamily="18" charset="0"/>
              </a:rPr>
              <a:t>Manual inspection v/s  inspection via robot</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108520" y="1628800"/>
            <a:ext cx="5832648" cy="4536504"/>
          </a:xfrm>
        </p:spPr>
        <p:txBody>
          <a:bodyPr>
            <a:noAutofit/>
          </a:bodyPr>
          <a:lstStyle/>
          <a:p>
            <a:pPr algn="just"/>
            <a:r>
              <a:rPr lang="en-US" sz="2200" b="1" dirty="0" smtClean="0">
                <a:latin typeface="Times New Roman" pitchFamily="18" charset="0"/>
                <a:cs typeface="Times New Roman" pitchFamily="18" charset="0"/>
              </a:rPr>
              <a:t>     Robotic Inspection :</a:t>
            </a:r>
          </a:p>
          <a:p>
            <a:pPr marL="342900" indent="-342900" algn="just">
              <a:buFont typeface="Wingdings" pitchFamily="2" charset="2"/>
              <a:buChar char="§"/>
            </a:pPr>
            <a:r>
              <a:rPr lang="en-US" sz="2200" dirty="0">
                <a:latin typeface="Times New Roman" pitchFamily="18" charset="0"/>
                <a:cs typeface="Times New Roman" pitchFamily="18" charset="0"/>
              </a:rPr>
              <a:t>The robotic system autonomously moves along the tracks, eliminating the need for constant human intervention</a:t>
            </a:r>
            <a:r>
              <a:rPr lang="en-US" sz="2200" dirty="0" smtClean="0">
                <a:latin typeface="Times New Roman" pitchFamily="18" charset="0"/>
                <a:cs typeface="Times New Roman" pitchFamily="18" charset="0"/>
              </a:rPr>
              <a:t>.</a:t>
            </a:r>
          </a:p>
          <a:p>
            <a:pPr marL="342900" indent="-342900" algn="just">
              <a:buFont typeface="Wingdings" pitchFamily="2" charset="2"/>
              <a:buChar char="§"/>
            </a:pPr>
            <a:r>
              <a:rPr lang="en-US" sz="2200" dirty="0">
                <a:latin typeface="Times New Roman" pitchFamily="18" charset="0"/>
                <a:cs typeface="Times New Roman" pitchFamily="18" charset="0"/>
              </a:rPr>
              <a:t>The robotic system can cover large distances efficiently, reducing the time required for inspections. </a:t>
            </a:r>
            <a:r>
              <a:rPr lang="en-US" sz="2200" dirty="0" smtClean="0">
                <a:latin typeface="Times New Roman" pitchFamily="18" charset="0"/>
                <a:cs typeface="Times New Roman" pitchFamily="18" charset="0"/>
              </a:rPr>
              <a:t>It also provides real time data on the track’s condition, allowing immediate action in case of issues.</a:t>
            </a:r>
          </a:p>
          <a:p>
            <a:pPr marL="342900" indent="-342900" algn="just">
              <a:buFont typeface="Wingdings" pitchFamily="2" charset="2"/>
              <a:buChar char="§"/>
            </a:pPr>
            <a:r>
              <a:rPr lang="en-US" sz="2200" dirty="0">
                <a:latin typeface="Times New Roman" pitchFamily="18" charset="0"/>
                <a:cs typeface="Times New Roman" pitchFamily="18" charset="0"/>
              </a:rPr>
              <a:t>Minimizes the need for human inspectors to work in potentially hazardous environments, such as busy rail lines or remote locations. </a:t>
            </a:r>
            <a:endParaRPr lang="en-US" sz="2200" dirty="0" smtClean="0">
              <a:latin typeface="Times New Roman" pitchFamily="18" charset="0"/>
              <a:cs typeface="Times New Roman" pitchFamily="18" charset="0"/>
            </a:endParaRPr>
          </a:p>
          <a:p>
            <a:pPr marL="342900" indent="-342900" algn="just">
              <a:buFont typeface="Wingdings" pitchFamily="2" charset="2"/>
              <a:buChar char="§"/>
            </a:pPr>
            <a:r>
              <a:rPr lang="en-US" sz="2200" dirty="0" smtClean="0">
                <a:latin typeface="Times New Roman" pitchFamily="18" charset="0"/>
                <a:cs typeface="Times New Roman" pitchFamily="18" charset="0"/>
              </a:rPr>
              <a:t>Can </a:t>
            </a:r>
            <a:r>
              <a:rPr lang="en-US" sz="2200" dirty="0">
                <a:latin typeface="Times New Roman" pitchFamily="18" charset="0"/>
                <a:cs typeface="Times New Roman" pitchFamily="18" charset="0"/>
              </a:rPr>
              <a:t>operate continuously, allowing for more frequent inspections and early detection of issues.</a:t>
            </a:r>
          </a:p>
          <a:p>
            <a:pPr algn="just"/>
            <a:endParaRPr lang="en-US" sz="2200" b="1" dirty="0" smtClean="0">
              <a:latin typeface="Times New Roman" pitchFamily="18" charset="0"/>
              <a:cs typeface="Times New Roman" pitchFamily="18" charset="0"/>
            </a:endParaRPr>
          </a:p>
          <a:p>
            <a:pPr marL="342900" indent="-342900" algn="just">
              <a:buFont typeface="Wingdings" pitchFamily="2" charset="2"/>
              <a:buChar char="§"/>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494095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735013"/>
            <a:ext cx="8640960" cy="1470025"/>
          </a:xfrm>
        </p:spPr>
        <p:txBody>
          <a:bodyPr/>
          <a:lstStyle/>
          <a:p>
            <a:pPr algn="l"/>
            <a:r>
              <a:rPr lang="en-IN" b="1" dirty="0" smtClean="0">
                <a:latin typeface="Times New Roman" pitchFamily="18" charset="0"/>
                <a:cs typeface="Times New Roman" pitchFamily="18" charset="0"/>
              </a:rPr>
              <a:t>Future scope of our idea!</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179512" y="2348880"/>
            <a:ext cx="8784976" cy="3528392"/>
          </a:xfrm>
        </p:spPr>
        <p:txBody>
          <a:bodyPr>
            <a:noAutofit/>
          </a:bodyPr>
          <a:lstStyle/>
          <a:p>
            <a:pPr algn="just"/>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In addition to revolutionizing track inspection for the Indian Railways, our proposed track inspection robot offers a promising future scope that enhances its functionality and impact</a:t>
            </a:r>
            <a:r>
              <a:rPr lang="en-US" sz="2000" dirty="0" smtClean="0">
                <a:latin typeface="Times New Roman" pitchFamily="18" charset="0"/>
                <a:cs typeface="Times New Roman" pitchFamily="18" charset="0"/>
              </a:rPr>
              <a:t>. We will try to accommodate the following things in our next working prototype: : </a:t>
            </a:r>
          </a:p>
          <a:p>
            <a:pPr marL="342900" indent="-342900" algn="just">
              <a:buFont typeface="Arial" pitchFamily="34" charset="0"/>
              <a:buChar char="•"/>
            </a:pPr>
            <a:r>
              <a:rPr lang="en-US" sz="2000" b="1" dirty="0">
                <a:latin typeface="Times New Roman" pitchFamily="18" charset="0"/>
                <a:cs typeface="Times New Roman" pitchFamily="18" charset="0"/>
              </a:rPr>
              <a:t>GPS </a:t>
            </a:r>
            <a:r>
              <a:rPr lang="en-US" sz="2000" b="1" dirty="0" smtClean="0">
                <a:latin typeface="Times New Roman" pitchFamily="18" charset="0"/>
                <a:cs typeface="Times New Roman" pitchFamily="18" charset="0"/>
              </a:rPr>
              <a:t>Integration : </a:t>
            </a:r>
            <a:r>
              <a:rPr lang="en-US" sz="2000" dirty="0">
                <a:latin typeface="Times New Roman" pitchFamily="18" charset="0"/>
                <a:cs typeface="Times New Roman" pitchFamily="18" charset="0"/>
              </a:rPr>
              <a:t>Enables live location tracking of the robot, enhancing the precision and organization of track inspections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smtClean="0">
                <a:latin typeface="Times New Roman" pitchFamily="18" charset="0"/>
                <a:cs typeface="Times New Roman" pitchFamily="18" charset="0"/>
              </a:rPr>
              <a:t>GSM Module : </a:t>
            </a:r>
            <a:r>
              <a:rPr lang="en-US" sz="2000" dirty="0">
                <a:latin typeface="Times New Roman" pitchFamily="18" charset="0"/>
                <a:cs typeface="Times New Roman" pitchFamily="18" charset="0"/>
              </a:rPr>
              <a:t>Facilitates seamless communication between the robot and the central control system, allowing for remote data transmission and quick response to potential track anomalies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Camera </a:t>
            </a:r>
            <a:r>
              <a:rPr lang="en-US" sz="2000" b="1" dirty="0" smtClean="0">
                <a:latin typeface="Times New Roman" pitchFamily="18" charset="0"/>
                <a:cs typeface="Times New Roman" pitchFamily="18" charset="0"/>
              </a:rPr>
              <a:t>Inclusion : </a:t>
            </a:r>
            <a:r>
              <a:rPr lang="en-US" sz="2000" dirty="0">
                <a:latin typeface="Times New Roman" pitchFamily="18" charset="0"/>
                <a:cs typeface="Times New Roman" pitchFamily="18" charset="0"/>
              </a:rPr>
              <a:t>Offers real-time visual monitoring capabilities, providing inspectors and operators with comprehensive views of track conditions during inspections.</a:t>
            </a:r>
          </a:p>
          <a:p>
            <a:pPr marL="342900" indent="-342900" algn="just">
              <a:buFont typeface="Arial" pitchFamily="34" charset="0"/>
              <a:buChar char="•"/>
            </a:pPr>
            <a:endParaRPr lang="en-US" sz="2000" dirty="0">
              <a:latin typeface="Times New Roman" pitchFamily="18" charset="0"/>
              <a:cs typeface="Times New Roman" pitchFamily="18" charset="0"/>
            </a:endParaRPr>
          </a:p>
          <a:p>
            <a:pPr marL="342900" indent="-342900" algn="just">
              <a:buFont typeface="Arial" pitchFamily="34" charset="0"/>
              <a:buChar char="•"/>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46597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430</TotalTime>
  <Words>409</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TRACK Inspection robot</vt:lpstr>
      <vt:lpstr>Problem Statement</vt:lpstr>
      <vt:lpstr>Solution</vt:lpstr>
      <vt:lpstr>Manual inspection v/s  inspection via robot</vt:lpstr>
      <vt:lpstr>Manual inspection v/s  inspection via robot</vt:lpstr>
      <vt:lpstr>Future scope of our idea!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DIKSHANT MAHAJAN</dc:creator>
  <cp:lastModifiedBy>DIKSHANT MAHAJAN</cp:lastModifiedBy>
  <cp:revision>17</cp:revision>
  <dcterms:created xsi:type="dcterms:W3CDTF">2024-01-20T04:16:01Z</dcterms:created>
  <dcterms:modified xsi:type="dcterms:W3CDTF">2024-01-20T11:34:45Z</dcterms:modified>
</cp:coreProperties>
</file>