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F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23740" y="1472267"/>
            <a:ext cx="9913688" cy="9913688"/>
          </a:xfrm>
          <a:custGeom>
            <a:avLst/>
            <a:gdLst/>
            <a:ahLst/>
            <a:cxnLst/>
            <a:rect r="r" b="b" t="t" l="l"/>
            <a:pathLst>
              <a:path h="9913688" w="9913688">
                <a:moveTo>
                  <a:pt x="0" y="0"/>
                </a:moveTo>
                <a:lnTo>
                  <a:pt x="9913688" y="0"/>
                </a:lnTo>
                <a:lnTo>
                  <a:pt x="9913688" y="9913687"/>
                </a:lnTo>
                <a:lnTo>
                  <a:pt x="0" y="9913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70823" y="513381"/>
            <a:ext cx="8744919" cy="8744919"/>
          </a:xfrm>
          <a:custGeom>
            <a:avLst/>
            <a:gdLst/>
            <a:ahLst/>
            <a:cxnLst/>
            <a:rect r="r" b="b" t="t" l="l"/>
            <a:pathLst>
              <a:path h="8744919" w="8744919">
                <a:moveTo>
                  <a:pt x="0" y="0"/>
                </a:moveTo>
                <a:lnTo>
                  <a:pt x="8744919" y="0"/>
                </a:lnTo>
                <a:lnTo>
                  <a:pt x="8744919" y="8744919"/>
                </a:lnTo>
                <a:lnTo>
                  <a:pt x="0" y="874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630110" y="3785331"/>
            <a:ext cx="15832697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299"/>
              </a:lnSpc>
              <a:spcBef>
                <a:spcPct val="0"/>
              </a:spcBef>
            </a:pPr>
            <a:r>
              <a:rPr lang="en-US" b="true" sz="6999" spc="-3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Employee Performance Prediction Using Machine Learning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54248" y="1472267"/>
            <a:ext cx="917950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599"/>
              </a:lnSpc>
            </a:pPr>
            <a:r>
              <a:rPr lang="en-US" b="true" sz="3999" spc="-18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DIKSHA NADKARNI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51642" y="5987373"/>
            <a:ext cx="11511034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050"/>
              </a:lnSpc>
              <a:spcBef>
                <a:spcPct val="0"/>
              </a:spcBef>
            </a:pPr>
            <a:r>
              <a:rPr lang="en-US" b="true" sz="4500" spc="-206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Model Selection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53535" y="-3517343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86100" y="5225251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46516" y="1662206"/>
            <a:ext cx="7126090" cy="7126090"/>
          </a:xfrm>
          <a:custGeom>
            <a:avLst/>
            <a:gdLst/>
            <a:ahLst/>
            <a:cxnLst/>
            <a:rect r="r" b="b" t="t" l="l"/>
            <a:pathLst>
              <a:path h="7126090" w="7126090">
                <a:moveTo>
                  <a:pt x="0" y="0"/>
                </a:moveTo>
                <a:lnTo>
                  <a:pt x="7126089" y="0"/>
                </a:lnTo>
                <a:lnTo>
                  <a:pt x="7126089" y="7126090"/>
                </a:lnTo>
                <a:lnTo>
                  <a:pt x="0" y="7126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66966" y="685800"/>
            <a:ext cx="961090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6897231" y="1671731"/>
            <a:ext cx="9280639" cy="0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579573" y="2270911"/>
            <a:ext cx="12575312" cy="613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data set was preprocessed to the requirement.</a:t>
            </a:r>
          </a:p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Various EDA plots were studied.</a:t>
            </a:r>
          </a:p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Different ML models for the target variable was explored and analysed using different scaling methods.</a:t>
            </a:r>
          </a:p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 acceptable and robust design was selected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86100" y="5000989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82823" y="4020241"/>
            <a:ext cx="2305177" cy="1961496"/>
          </a:xfrm>
          <a:custGeom>
            <a:avLst/>
            <a:gdLst/>
            <a:ahLst/>
            <a:cxnLst/>
            <a:rect r="r" b="b" t="t" l="l"/>
            <a:pathLst>
              <a:path h="1961496" w="2305177">
                <a:moveTo>
                  <a:pt x="0" y="0"/>
                </a:moveTo>
                <a:lnTo>
                  <a:pt x="2305177" y="0"/>
                </a:lnTo>
                <a:lnTo>
                  <a:pt x="2305177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952" y="8277552"/>
            <a:ext cx="1961496" cy="1961496"/>
          </a:xfrm>
          <a:custGeom>
            <a:avLst/>
            <a:gdLst/>
            <a:ahLst/>
            <a:cxnLst/>
            <a:rect r="r" b="b" t="t" l="l"/>
            <a:pathLst>
              <a:path h="1961496" w="1961496">
                <a:moveTo>
                  <a:pt x="0" y="0"/>
                </a:moveTo>
                <a:lnTo>
                  <a:pt x="1961496" y="0"/>
                </a:lnTo>
                <a:lnTo>
                  <a:pt x="1961496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16469" y="8135041"/>
            <a:ext cx="1961496" cy="1961496"/>
          </a:xfrm>
          <a:custGeom>
            <a:avLst/>
            <a:gdLst/>
            <a:ahLst/>
            <a:cxnLst/>
            <a:rect r="r" b="b" t="t" l="l"/>
            <a:pathLst>
              <a:path h="1961496" w="1961496">
                <a:moveTo>
                  <a:pt x="0" y="0"/>
                </a:moveTo>
                <a:lnTo>
                  <a:pt x="1961496" y="0"/>
                </a:lnTo>
                <a:lnTo>
                  <a:pt x="1961496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45977" y="47952"/>
            <a:ext cx="1722550" cy="1961496"/>
          </a:xfrm>
          <a:custGeom>
            <a:avLst/>
            <a:gdLst/>
            <a:ahLst/>
            <a:cxnLst/>
            <a:rect r="r" b="b" t="t" l="l"/>
            <a:pathLst>
              <a:path h="1961496" w="1722550">
                <a:moveTo>
                  <a:pt x="0" y="0"/>
                </a:moveTo>
                <a:lnTo>
                  <a:pt x="1722550" y="0"/>
                </a:lnTo>
                <a:lnTo>
                  <a:pt x="1722550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07031" y="8325504"/>
            <a:ext cx="1961496" cy="1961496"/>
          </a:xfrm>
          <a:custGeom>
            <a:avLst/>
            <a:gdLst/>
            <a:ahLst/>
            <a:cxnLst/>
            <a:rect r="r" b="b" t="t" l="l"/>
            <a:pathLst>
              <a:path h="1961496" w="1961496">
                <a:moveTo>
                  <a:pt x="0" y="0"/>
                </a:moveTo>
                <a:lnTo>
                  <a:pt x="1961496" y="0"/>
                </a:lnTo>
                <a:lnTo>
                  <a:pt x="1961496" y="1961496"/>
                </a:lnTo>
                <a:lnTo>
                  <a:pt x="0" y="1961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26382" y="631881"/>
            <a:ext cx="10793180" cy="86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299"/>
              </a:lnSpc>
              <a:spcBef>
                <a:spcPct val="0"/>
              </a:spcBef>
            </a:pPr>
            <a:r>
              <a:rPr lang="en-US" b="true" sz="6999" spc="-3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Resources Page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192452" y="-2247863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3482652" y="1505641"/>
            <a:ext cx="9280639" cy="0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F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6038" y="3745196"/>
            <a:ext cx="12715924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hank you</a:t>
            </a:r>
          </a:p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 much!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5421596"/>
            <a:ext cx="6235615" cy="6235615"/>
          </a:xfrm>
          <a:custGeom>
            <a:avLst/>
            <a:gdLst/>
            <a:ahLst/>
            <a:cxnLst/>
            <a:rect r="r" b="b" t="t" l="l"/>
            <a:pathLst>
              <a:path h="6235615" w="6235615">
                <a:moveTo>
                  <a:pt x="0" y="0"/>
                </a:moveTo>
                <a:lnTo>
                  <a:pt x="6235615" y="0"/>
                </a:lnTo>
                <a:lnTo>
                  <a:pt x="6235615" y="6235615"/>
                </a:lnTo>
                <a:lnTo>
                  <a:pt x="0" y="6235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735447" y="-155150"/>
            <a:ext cx="6553869" cy="5576747"/>
          </a:xfrm>
          <a:custGeom>
            <a:avLst/>
            <a:gdLst/>
            <a:ahLst/>
            <a:cxnLst/>
            <a:rect r="r" b="b" t="t" l="l"/>
            <a:pathLst>
              <a:path h="5576747" w="6553869">
                <a:moveTo>
                  <a:pt x="0" y="0"/>
                </a:moveTo>
                <a:lnTo>
                  <a:pt x="6553869" y="0"/>
                </a:lnTo>
                <a:lnTo>
                  <a:pt x="6553869" y="5576746"/>
                </a:lnTo>
                <a:lnTo>
                  <a:pt x="0" y="5576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44500" y="0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11985356" y="4683377"/>
            <a:ext cx="6302644" cy="5603623"/>
          </a:xfrm>
          <a:custGeom>
            <a:avLst/>
            <a:gdLst/>
            <a:ahLst/>
            <a:cxnLst/>
            <a:rect r="r" b="b" t="t" l="l"/>
            <a:pathLst>
              <a:path h="5603623" w="6302644">
                <a:moveTo>
                  <a:pt x="6302644" y="0"/>
                </a:moveTo>
                <a:lnTo>
                  <a:pt x="0" y="0"/>
                </a:lnTo>
                <a:lnTo>
                  <a:pt x="0" y="5603623"/>
                </a:lnTo>
                <a:lnTo>
                  <a:pt x="6302644" y="5603623"/>
                </a:lnTo>
                <a:lnTo>
                  <a:pt x="6302644" y="0"/>
                </a:lnTo>
                <a:close/>
              </a:path>
            </a:pathLst>
          </a:custGeom>
          <a:blipFill>
            <a:blip r:embed="rId8">
              <a:alphaModFix amt="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543292" y="-3900298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83234" y="4683377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0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22989" y="5414843"/>
            <a:ext cx="6553869" cy="5576747"/>
          </a:xfrm>
          <a:custGeom>
            <a:avLst/>
            <a:gdLst/>
            <a:ahLst/>
            <a:cxnLst/>
            <a:rect r="r" b="b" t="t" l="l"/>
            <a:pathLst>
              <a:path h="5576747" w="6553869">
                <a:moveTo>
                  <a:pt x="0" y="0"/>
                </a:moveTo>
                <a:lnTo>
                  <a:pt x="6553869" y="0"/>
                </a:lnTo>
                <a:lnTo>
                  <a:pt x="6553869" y="5576747"/>
                </a:lnTo>
                <a:lnTo>
                  <a:pt x="0" y="5576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99234" y="68875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35597" y="8434597"/>
            <a:ext cx="823703" cy="823703"/>
          </a:xfrm>
          <a:custGeom>
            <a:avLst/>
            <a:gdLst/>
            <a:ahLst/>
            <a:cxnLst/>
            <a:rect r="r" b="b" t="t" l="l"/>
            <a:pathLst>
              <a:path h="823703" w="823703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03681" y="1058672"/>
            <a:ext cx="958535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299"/>
              </a:lnSpc>
              <a:spcBef>
                <a:spcPct val="0"/>
              </a:spcBef>
            </a:pPr>
            <a:r>
              <a:rPr lang="en-US" b="true" sz="6999" spc="-3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56393" y="3671522"/>
            <a:ext cx="11575214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  <a:r>
              <a:rPr lang="en-US" b="true" sz="3500" spc="105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  <a:p>
            <a:pPr algn="l">
              <a:lnSpc>
                <a:spcPts val="3150"/>
              </a:lnSpc>
              <a:spcBef>
                <a:spcPct val="0"/>
              </a:spcBef>
            </a:pPr>
          </a:p>
          <a:p>
            <a:pPr algn="l">
              <a:lnSpc>
                <a:spcPts val="3150"/>
              </a:lnSpc>
              <a:spcBef>
                <a:spcPct val="0"/>
              </a:spcBef>
            </a:pPr>
          </a:p>
          <a:p>
            <a:pPr algn="l" marL="755651" indent="-377825" lvl="1">
              <a:lnSpc>
                <a:spcPts val="3150"/>
              </a:lnSpc>
              <a:buFont typeface="Arial"/>
              <a:buChar char="•"/>
            </a:pPr>
            <a:r>
              <a:rPr lang="en-US" b="true" sz="3500" spc="105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Build a model to predict performance of employees, based on the visualisation and analysis of past data of employee performance</a:t>
            </a:r>
          </a:p>
          <a:p>
            <a:pPr algn="l">
              <a:lnSpc>
                <a:spcPts val="8750"/>
              </a:lnSpc>
            </a:pPr>
          </a:p>
          <a:p>
            <a:pPr algn="l" marL="755651" indent="-377825" lvl="1">
              <a:lnSpc>
                <a:spcPts val="3150"/>
              </a:lnSpc>
              <a:buFont typeface="Arial"/>
              <a:buChar char="•"/>
            </a:pPr>
            <a:r>
              <a:rPr lang="en-US" b="true" sz="3500" spc="105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Compare multiple ML models to select the best one.</a:t>
            </a: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 flipV="true">
            <a:off x="4503681" y="2320211"/>
            <a:ext cx="9280639" cy="0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74143" y="-41148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20091" y="5985737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27620" y="1028700"/>
            <a:ext cx="6333399" cy="6333399"/>
          </a:xfrm>
          <a:custGeom>
            <a:avLst/>
            <a:gdLst/>
            <a:ahLst/>
            <a:cxnLst/>
            <a:rect r="r" b="b" t="t" l="l"/>
            <a:pathLst>
              <a:path h="6333399" w="6333399">
                <a:moveTo>
                  <a:pt x="0" y="0"/>
                </a:moveTo>
                <a:lnTo>
                  <a:pt x="6333399" y="0"/>
                </a:lnTo>
                <a:lnTo>
                  <a:pt x="6333399" y="6333399"/>
                </a:lnTo>
                <a:lnTo>
                  <a:pt x="0" y="6333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35597" y="8434597"/>
            <a:ext cx="823703" cy="823703"/>
          </a:xfrm>
          <a:custGeom>
            <a:avLst/>
            <a:gdLst/>
            <a:ahLst/>
            <a:cxnLst/>
            <a:rect r="r" b="b" t="t" l="l"/>
            <a:pathLst>
              <a:path h="823703" w="823703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042931" y="690514"/>
            <a:ext cx="8202137" cy="86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 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4503681" y="1772104"/>
            <a:ext cx="9280639" cy="0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3766051" y="3411022"/>
            <a:ext cx="12359760" cy="482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  <a:r>
              <a:rPr lang="en-US" b="true" sz="3500" spc="-16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1 - Exploring the Dataset:</a:t>
            </a: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  <a:r>
              <a:rPr lang="en-US" b="true" sz="3500" spc="-16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2 - Cleaning the dataset:</a:t>
            </a: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  <a:r>
              <a:rPr lang="en-US" b="true" sz="3500" spc="-16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3 - EDA Analysis:</a:t>
            </a: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  <a:r>
              <a:rPr lang="en-US" b="true" sz="3500" spc="-16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4 - Data Scaling:</a:t>
            </a: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  <a:r>
              <a:rPr lang="en-US" b="true" sz="3500" spc="-16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5 - ML model with XGBoost, CatBoost, LightBGM:</a:t>
            </a: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  <a:r>
              <a:rPr lang="en-US" b="true" sz="3500" spc="-16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6 - Best Scaling Function and Best model for your dataset.</a:t>
            </a:r>
          </a:p>
          <a:p>
            <a:pPr algn="l" marL="0" indent="0" lvl="1">
              <a:lnSpc>
                <a:spcPts val="31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36896" y="-368090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0064" y="1028700"/>
            <a:ext cx="823703" cy="823703"/>
          </a:xfrm>
          <a:custGeom>
            <a:avLst/>
            <a:gdLst/>
            <a:ahLst/>
            <a:cxnLst/>
            <a:rect r="r" b="b" t="t" l="l"/>
            <a:pathLst>
              <a:path h="823703" w="823703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96416" y="630320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13395" y="0"/>
            <a:ext cx="6174605" cy="6174605"/>
          </a:xfrm>
          <a:custGeom>
            <a:avLst/>
            <a:gdLst/>
            <a:ahLst/>
            <a:cxnLst/>
            <a:rect r="r" b="b" t="t" l="l"/>
            <a:pathLst>
              <a:path h="6174605" w="6174605">
                <a:moveTo>
                  <a:pt x="0" y="0"/>
                </a:moveTo>
                <a:lnTo>
                  <a:pt x="6174605" y="0"/>
                </a:lnTo>
                <a:lnTo>
                  <a:pt x="6174605" y="6174605"/>
                </a:lnTo>
                <a:lnTo>
                  <a:pt x="0" y="61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34634" y="546379"/>
            <a:ext cx="1381873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 used in the analysis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2626246" y="1440551"/>
            <a:ext cx="13132310" cy="9525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45794" y="2005956"/>
            <a:ext cx="722077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99"/>
              </a:lnSpc>
              <a:spcBef>
                <a:spcPct val="0"/>
              </a:spcBef>
            </a:pP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1-</a:t>
            </a: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Exploring the Dataset: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2404" y="2716252"/>
            <a:ext cx="17192176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Highlights:</a:t>
            </a:r>
          </a:p>
          <a:p>
            <a:pPr algn="l" marL="0" indent="0" lvl="1">
              <a:lnSpc>
                <a:spcPts val="4500"/>
              </a:lnSpc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Features: department, education, KPIs, awards won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training scores, etc.</a:t>
            </a:r>
          </a:p>
          <a:p>
            <a:pPr algn="l" marL="0" indent="0" lvl="1">
              <a:lnSpc>
                <a:spcPts val="4500"/>
              </a:lnSpc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Target: previous_year_rating (1-5)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94" y="5470122"/>
            <a:ext cx="722077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99"/>
              </a:lnSpc>
              <a:spcBef>
                <a:spcPct val="0"/>
              </a:spcBef>
            </a:pP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2</a:t>
            </a: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- Data Preprocessing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6396" y="6335778"/>
            <a:ext cx="16964192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3000" spc="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ep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tak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 m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ssin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ues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→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de(categorical)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&amp;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an(numerical)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e-Ho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 Encoding for categorical variables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Dropped ID column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in-T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 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(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80%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20%</a:t>
            </a: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algn="l"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36896" y="-368090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0064" y="1028700"/>
            <a:ext cx="823703" cy="823703"/>
          </a:xfrm>
          <a:custGeom>
            <a:avLst/>
            <a:gdLst/>
            <a:ahLst/>
            <a:cxnLst/>
            <a:rect r="r" b="b" t="t" l="l"/>
            <a:pathLst>
              <a:path h="823703" w="823703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96416" y="630320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13395" y="0"/>
            <a:ext cx="6174605" cy="6174605"/>
          </a:xfrm>
          <a:custGeom>
            <a:avLst/>
            <a:gdLst/>
            <a:ahLst/>
            <a:cxnLst/>
            <a:rect r="r" b="b" t="t" l="l"/>
            <a:pathLst>
              <a:path h="6174605" w="6174605">
                <a:moveTo>
                  <a:pt x="0" y="0"/>
                </a:moveTo>
                <a:lnTo>
                  <a:pt x="6174605" y="0"/>
                </a:lnTo>
                <a:lnTo>
                  <a:pt x="6174605" y="6174605"/>
                </a:lnTo>
                <a:lnTo>
                  <a:pt x="0" y="61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598058"/>
            <a:ext cx="561188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99"/>
              </a:lnSpc>
              <a:spcBef>
                <a:spcPct val="0"/>
              </a:spcBef>
            </a:pP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3- Exploring EDA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756729"/>
            <a:ext cx="722077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99"/>
              </a:lnSpc>
              <a:spcBef>
                <a:spcPct val="0"/>
              </a:spcBef>
            </a:pP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Task 4 - Data Scaling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583" y="5554194"/>
            <a:ext cx="16964192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taken: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Features in different units (e.g., age, training scores) can bias models.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Algorithms like Logistic Regression, XGBoost benefit from normalized input.</a:t>
            </a:r>
          </a:p>
          <a:p>
            <a:pPr algn="l" marL="647700" indent="-323850" lvl="1">
              <a:lnSpc>
                <a:spcPts val="45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Scalers like Standard Scaler,Robust,MinMax,MaxAbs are been used.</a:t>
            </a:r>
          </a:p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</a:p>
          <a:p>
            <a:pPr algn="l">
              <a:lnSpc>
                <a:spcPts val="45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5583" y="1405806"/>
            <a:ext cx="14466795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taken: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Univariant Analysis Plots (Count,Box,Bar,Pie,KDE)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Bivariate Analysis Plots(Box, Bar,Strip,Scatter)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Multivariate Analysis Plots(HeatPlot, Stacked Bar,Scatter,Pair)</a:t>
            </a:r>
          </a:p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36896" y="-368090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40064" y="1028700"/>
            <a:ext cx="823703" cy="823703"/>
          </a:xfrm>
          <a:custGeom>
            <a:avLst/>
            <a:gdLst/>
            <a:ahLst/>
            <a:cxnLst/>
            <a:rect r="r" b="b" t="t" l="l"/>
            <a:pathLst>
              <a:path h="823703" w="823703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96416" y="6303202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13395" y="0"/>
            <a:ext cx="6174605" cy="6174605"/>
          </a:xfrm>
          <a:custGeom>
            <a:avLst/>
            <a:gdLst/>
            <a:ahLst/>
            <a:cxnLst/>
            <a:rect r="r" b="b" t="t" l="l"/>
            <a:pathLst>
              <a:path h="6174605" w="6174605">
                <a:moveTo>
                  <a:pt x="0" y="0"/>
                </a:moveTo>
                <a:lnTo>
                  <a:pt x="6174605" y="0"/>
                </a:lnTo>
                <a:lnTo>
                  <a:pt x="6174605" y="6174605"/>
                </a:lnTo>
                <a:lnTo>
                  <a:pt x="0" y="61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598058"/>
            <a:ext cx="561188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5- Models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817427"/>
            <a:ext cx="15045819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3599"/>
              </a:lnSpc>
              <a:spcBef>
                <a:spcPct val="0"/>
              </a:spcBef>
            </a:pPr>
            <a:r>
              <a:rPr lang="en-US" b="true" sz="3999" spc="-183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Task 6 - Best Scaling Function and Best model for your dataset.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549" y="6760402"/>
            <a:ext cx="16964192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taken: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Best Scaler function evaluated</a:t>
            </a:r>
          </a:p>
          <a:p>
            <a:pPr algn="l" marL="647700" indent="-323850" lvl="1">
              <a:lnSpc>
                <a:spcPts val="45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pc="89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 Model Evaluated and the reasons for accepting that model.</a:t>
            </a:r>
          </a:p>
          <a:p>
            <a:pPr algn="l" marL="0" indent="0" lvl="1">
              <a:lnSpc>
                <a:spcPts val="4500"/>
              </a:lnSpc>
              <a:spcBef>
                <a:spcPct val="0"/>
              </a:spcBef>
            </a:pPr>
          </a:p>
          <a:p>
            <a:pPr algn="l">
              <a:lnSpc>
                <a:spcPts val="45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0549" y="1269349"/>
            <a:ext cx="15020148" cy="3279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391"/>
              </a:lnSpc>
              <a:spcBef>
                <a:spcPct val="0"/>
              </a:spcBef>
            </a:pPr>
            <a:r>
              <a:rPr lang="en-US" b="true" sz="2927" spc="87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Compared:</a:t>
            </a:r>
          </a:p>
          <a:p>
            <a:pPr algn="l" marL="632136" indent="-316068" lvl="1">
              <a:lnSpc>
                <a:spcPts val="4391"/>
              </a:lnSpc>
              <a:buFont typeface="Arial"/>
              <a:buChar char="•"/>
            </a:pPr>
            <a:r>
              <a:rPr lang="en-US" b="true" sz="2927" spc="87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Regression</a:t>
            </a:r>
          </a:p>
          <a:p>
            <a:pPr algn="l" marL="632136" indent="-316068" lvl="1">
              <a:lnSpc>
                <a:spcPts val="4391"/>
              </a:lnSpc>
              <a:buFont typeface="Arial"/>
              <a:buChar char="•"/>
            </a:pPr>
            <a:r>
              <a:rPr lang="en-US" b="true" sz="2927" spc="87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XGBoost</a:t>
            </a:r>
          </a:p>
          <a:p>
            <a:pPr algn="l" marL="632136" indent="-316068" lvl="1">
              <a:lnSpc>
                <a:spcPts val="4391"/>
              </a:lnSpc>
              <a:buFont typeface="Arial"/>
              <a:buChar char="•"/>
            </a:pPr>
            <a:r>
              <a:rPr lang="en-US" b="true" sz="2927" spc="87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CatBoost</a:t>
            </a:r>
          </a:p>
          <a:p>
            <a:pPr algn="l" marL="632136" indent="-316068" lvl="1">
              <a:lnSpc>
                <a:spcPts val="4391"/>
              </a:lnSpc>
              <a:buFont typeface="Arial"/>
              <a:buChar char="•"/>
            </a:pPr>
            <a:r>
              <a:rPr lang="en-US" b="true" sz="2927" spc="87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LightGBM</a:t>
            </a:r>
          </a:p>
          <a:p>
            <a:pPr algn="l" marL="0" indent="0" lvl="1">
              <a:lnSpc>
                <a:spcPts val="4391"/>
              </a:lnSpc>
              <a:spcBef>
                <a:spcPct val="0"/>
              </a:spcBef>
            </a:pPr>
            <a:r>
              <a:rPr lang="en-US" b="true" sz="2927" spc="87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Metrics evaluated:</a:t>
            </a:r>
            <a:r>
              <a:rPr lang="en-US" b="true" sz="2927" spc="87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Accuracy, Precision, Recall, AUC, Confusion Matrix.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57449" y="-253647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86100" y="5000989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93836" y="7555358"/>
            <a:ext cx="3613543" cy="4114800"/>
          </a:xfrm>
          <a:custGeom>
            <a:avLst/>
            <a:gdLst/>
            <a:ahLst/>
            <a:cxnLst/>
            <a:rect r="r" b="b" t="t" l="l"/>
            <a:pathLst>
              <a:path h="4114800" w="3613543">
                <a:moveTo>
                  <a:pt x="0" y="0"/>
                </a:moveTo>
                <a:lnTo>
                  <a:pt x="3613542" y="0"/>
                </a:lnTo>
                <a:lnTo>
                  <a:pt x="36135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2249" y="-561615"/>
            <a:ext cx="3613543" cy="4114800"/>
          </a:xfrm>
          <a:custGeom>
            <a:avLst/>
            <a:gdLst/>
            <a:ahLst/>
            <a:cxnLst/>
            <a:rect r="r" b="b" t="t" l="l"/>
            <a:pathLst>
              <a:path h="4114800" w="3613543">
                <a:moveTo>
                  <a:pt x="0" y="0"/>
                </a:moveTo>
                <a:lnTo>
                  <a:pt x="3613543" y="0"/>
                </a:lnTo>
                <a:lnTo>
                  <a:pt x="36135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2273923" y="1587851"/>
            <a:ext cx="13445154" cy="0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292462" y="2744821"/>
          <a:ext cx="13116948" cy="7160024"/>
        </p:xfrm>
        <a:graphic>
          <a:graphicData uri="http://schemas.openxmlformats.org/drawingml/2006/table">
            <a:tbl>
              <a:tblPr/>
              <a:tblGrid>
                <a:gridCol w="2186158"/>
                <a:gridCol w="2186158"/>
                <a:gridCol w="2186158"/>
                <a:gridCol w="2186158"/>
                <a:gridCol w="2186158"/>
                <a:gridCol w="2186158"/>
              </a:tblGrid>
              <a:tr h="1210574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1482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0.1363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0.0553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0.6547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0.1245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656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0.4506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0.2698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0.6822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0.2953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656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CatBoost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0.4485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0.2704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0.6836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0.2941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42656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2400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LightGBM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0.4534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0.3094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0.2536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0.6865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335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0.2900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596512" y="619485"/>
            <a:ext cx="15097985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Performance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9082" y="-30861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59106" y="5708398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35597" y="8434597"/>
            <a:ext cx="823703" cy="823703"/>
          </a:xfrm>
          <a:custGeom>
            <a:avLst/>
            <a:gdLst/>
            <a:ahLst/>
            <a:cxnLst/>
            <a:rect r="r" b="b" t="t" l="l"/>
            <a:pathLst>
              <a:path h="823703" w="823703">
                <a:moveTo>
                  <a:pt x="0" y="0"/>
                </a:moveTo>
                <a:lnTo>
                  <a:pt x="823703" y="0"/>
                </a:lnTo>
                <a:lnTo>
                  <a:pt x="823703" y="823703"/>
                </a:lnTo>
                <a:lnTo>
                  <a:pt x="0" y="823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06007" y="613854"/>
            <a:ext cx="958535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Model Selection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2307" y="1943301"/>
            <a:ext cx="12575312" cy="6903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7"/>
              </a:lnSpc>
            </a:pP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Selected Model: XGBoost</a:t>
            </a:r>
          </a:p>
          <a:p>
            <a:pPr algn="l">
              <a:lnSpc>
                <a:spcPts val="6097"/>
              </a:lnSpc>
            </a:pP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Selected Scaler: Standard</a:t>
            </a:r>
          </a:p>
          <a:p>
            <a:pPr algn="l" marL="0" indent="0" lvl="1">
              <a:lnSpc>
                <a:spcPts val="6097"/>
              </a:lnSpc>
              <a:spcBef>
                <a:spcPct val="0"/>
              </a:spcBef>
            </a:pPr>
          </a:p>
          <a:p>
            <a:pPr algn="l" marL="0" indent="0" lvl="1">
              <a:lnSpc>
                <a:spcPts val="6097"/>
              </a:lnSpc>
              <a:spcBef>
                <a:spcPct val="0"/>
              </a:spcBef>
            </a:pP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Reasons:</a:t>
            </a:r>
          </a:p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Highest accuracy (45.34%)</a:t>
            </a:r>
          </a:p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Highest AUC(0.6865)</a:t>
            </a: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Handles categorical &amp; missing values efficiently</a:t>
            </a:r>
          </a:p>
          <a:p>
            <a:pPr algn="l" marL="877637" indent="-438818" lvl="1">
              <a:lnSpc>
                <a:spcPts val="6097"/>
              </a:lnSpc>
              <a:buFont typeface="Arial"/>
              <a:buChar char="•"/>
            </a:pPr>
            <a:r>
              <a:rPr lang="en-US" b="true" sz="4065" spc="121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-Robust to overfitting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27620" y="1623504"/>
            <a:ext cx="6235615" cy="6235615"/>
          </a:xfrm>
          <a:custGeom>
            <a:avLst/>
            <a:gdLst/>
            <a:ahLst/>
            <a:cxnLst/>
            <a:rect r="r" b="b" t="t" l="l"/>
            <a:pathLst>
              <a:path h="6235615" w="6235615">
                <a:moveTo>
                  <a:pt x="0" y="0"/>
                </a:moveTo>
                <a:lnTo>
                  <a:pt x="6235615" y="0"/>
                </a:lnTo>
                <a:lnTo>
                  <a:pt x="6235615" y="6235615"/>
                </a:lnTo>
                <a:lnTo>
                  <a:pt x="0" y="6235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4006007" y="1556829"/>
            <a:ext cx="9280639" cy="0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815460" y="4960027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45479" y="-2534345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1223406" y="1986010"/>
            <a:ext cx="7107527" cy="6319238"/>
          </a:xfrm>
          <a:custGeom>
            <a:avLst/>
            <a:gdLst/>
            <a:ahLst/>
            <a:cxnLst/>
            <a:rect r="r" b="b" t="t" l="l"/>
            <a:pathLst>
              <a:path h="6319238" w="7107527">
                <a:moveTo>
                  <a:pt x="7107527" y="0"/>
                </a:moveTo>
                <a:lnTo>
                  <a:pt x="0" y="0"/>
                </a:lnTo>
                <a:lnTo>
                  <a:pt x="0" y="6319238"/>
                </a:lnTo>
                <a:lnTo>
                  <a:pt x="7107527" y="6319238"/>
                </a:lnTo>
                <a:lnTo>
                  <a:pt x="7107527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6450305" y="1076325"/>
            <a:ext cx="9280639" cy="0"/>
          </a:xfrm>
          <a:prstGeom prst="line">
            <a:avLst/>
          </a:prstGeom>
          <a:ln cap="flat" w="19050">
            <a:solidFill>
              <a:srgbClr val="0069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42679" y="1399378"/>
            <a:ext cx="12295892" cy="8591754"/>
          </a:xfrm>
          <a:custGeom>
            <a:avLst/>
            <a:gdLst/>
            <a:ahLst/>
            <a:cxnLst/>
            <a:rect r="r" b="b" t="t" l="l"/>
            <a:pathLst>
              <a:path h="8591754" w="12295892">
                <a:moveTo>
                  <a:pt x="0" y="0"/>
                </a:moveTo>
                <a:lnTo>
                  <a:pt x="12295891" y="0"/>
                </a:lnTo>
                <a:lnTo>
                  <a:pt x="12295891" y="8591754"/>
                </a:lnTo>
                <a:lnTo>
                  <a:pt x="0" y="85917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85172" y="190500"/>
            <a:ext cx="9610904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300"/>
              </a:lnSpc>
              <a:spcBef>
                <a:spcPct val="0"/>
              </a:spcBef>
            </a:pP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</a:t>
            </a:r>
            <a:r>
              <a:rPr lang="en-US" b="true" sz="7000" spc="-322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of all 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DAGnELa_vBs</dc:identifier>
  <dcterms:modified xsi:type="dcterms:W3CDTF">2011-08-01T06:04:30Z</dcterms:modified>
  <cp:revision>1</cp:revision>
  <dc:title>Green and Grey Modern Analysis of Results Presentation</dc:title>
</cp:coreProperties>
</file>