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4"/>
  </p:notesMasterIdLst>
  <p:sldIdLst>
    <p:sldId id="561" r:id="rId2"/>
    <p:sldId id="564" r:id="rId3"/>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886" userDrawn="1">
          <p15:clr>
            <a:srgbClr val="A4A3A4"/>
          </p15:clr>
        </p15:guide>
        <p15:guide id="2" pos="211" userDrawn="1">
          <p15:clr>
            <a:srgbClr val="A4A3A4"/>
          </p15:clr>
        </p15:guide>
        <p15:guide id="3" pos="982" userDrawn="1">
          <p15:clr>
            <a:srgbClr val="A4A3A4"/>
          </p15:clr>
        </p15:guide>
        <p15:guide id="4" orient="horz" pos="799" userDrawn="1">
          <p15:clr>
            <a:srgbClr val="A4A3A4"/>
          </p15:clr>
        </p15:guide>
        <p15:guide id="5" pos="5654" userDrawn="1">
          <p15:clr>
            <a:srgbClr val="A4A3A4"/>
          </p15:clr>
        </p15:guide>
        <p15:guide id="6"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5C66"/>
    <a:srgbClr val="B80040"/>
    <a:srgbClr val="80BA24"/>
    <a:srgbClr val="215968"/>
    <a:srgbClr val="FFFC00"/>
    <a:srgbClr val="93CDDD"/>
    <a:srgbClr val="FFB300"/>
    <a:srgbClr val="40FFED"/>
    <a:srgbClr val="003B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08" autoAdjust="0"/>
    <p:restoredTop sz="93946" autoAdjust="0"/>
  </p:normalViewPr>
  <p:slideViewPr>
    <p:cSldViewPr showGuides="1">
      <p:cViewPr varScale="1">
        <p:scale>
          <a:sx n="105" d="100"/>
          <a:sy n="105" d="100"/>
        </p:scale>
        <p:origin x="570" y="102"/>
      </p:cViewPr>
      <p:guideLst>
        <p:guide orient="horz" pos="2886"/>
        <p:guide pos="211"/>
        <p:guide pos="982"/>
        <p:guide orient="horz" pos="799"/>
        <p:guide pos="5654"/>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Arial" charset="0"/>
              </a:defRPr>
            </a:lvl1pPr>
          </a:lstStyle>
          <a:p>
            <a:pPr>
              <a:defRPr/>
            </a:pPr>
            <a:endParaRPr lang="de-DE"/>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3E4172DC-62C9-4D21-9D66-16864EC04468}" type="datetimeFigureOut">
              <a:rPr lang="de-DE" altLang="de-DE"/>
              <a:pPr/>
              <a:t>28.04.2025</a:t>
            </a:fld>
            <a:endParaRPr lang="de-DE" altLang="de-DE"/>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Arial" charset="0"/>
              </a:defRPr>
            </a:lvl1pPr>
          </a:lstStyle>
          <a:p>
            <a:pPr>
              <a:defRPr/>
            </a:pPr>
            <a:endParaRPr lang="de-DE"/>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DCFDE4D-7ADC-41B5-B614-D08270BCC16C}"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Foliennummernplatzhalter 5"/>
          <p:cNvSpPr>
            <a:spLocks noGrp="1"/>
          </p:cNvSpPr>
          <p:nvPr>
            <p:ph type="sldNum" sz="quarter" idx="10"/>
          </p:nvPr>
        </p:nvSpPr>
        <p:spPr/>
        <p:txBody>
          <a:bodyPr/>
          <a:lstStyle>
            <a:lvl1pPr>
              <a:defRPr/>
            </a:lvl1pPr>
          </a:lstStyle>
          <a:p>
            <a:fld id="{CFD8B9D3-6D8A-4A5D-B9F6-6F24ED15D550}" type="slidenum">
              <a:rPr lang="de-DE" altLang="de-DE"/>
              <a:pPr/>
              <a:t>‹Nr.›</a:t>
            </a:fld>
            <a:endParaRPr lang="de-DE" altLang="de-DE"/>
          </a:p>
        </p:txBody>
      </p:sp>
      <p:sp>
        <p:nvSpPr>
          <p:cNvPr id="3" name="Titelplatzhalter 1"/>
          <p:cNvSpPr txBox="1">
            <a:spLocks/>
          </p:cNvSpPr>
          <p:nvPr userDrawn="1"/>
        </p:nvSpPr>
        <p:spPr bwMode="auto">
          <a:xfrm>
            <a:off x="340787" y="229528"/>
            <a:ext cx="10076388" cy="75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kern="1200">
                <a:solidFill>
                  <a:srgbClr val="4A5C66"/>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de-DE" altLang="de-DE" dirty="0"/>
          </a:p>
        </p:txBody>
      </p:sp>
      <p:sp>
        <p:nvSpPr>
          <p:cNvPr id="4" name="Titelplatzhalter 1"/>
          <p:cNvSpPr>
            <a:spLocks noGrp="1"/>
          </p:cNvSpPr>
          <p:nvPr>
            <p:ph type="title"/>
          </p:nvPr>
        </p:nvSpPr>
        <p:spPr bwMode="auto">
          <a:xfrm>
            <a:off x="340787" y="229876"/>
            <a:ext cx="10076388" cy="75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lvl="0"/>
            <a:r>
              <a:rPr lang="de-DE" altLang="de-DE" dirty="0"/>
              <a:t>Titelmasterformat durch Klicken </a:t>
            </a:r>
          </a:p>
        </p:txBody>
      </p:sp>
    </p:spTree>
    <p:extLst>
      <p:ext uri="{BB962C8B-B14F-4D97-AF65-F5344CB8AC3E}">
        <p14:creationId xmlns:p14="http://schemas.microsoft.com/office/powerpoint/2010/main" val="3620787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340787" y="229528"/>
            <a:ext cx="10076388" cy="75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a:t>
            </a:r>
          </a:p>
        </p:txBody>
      </p:sp>
      <p:sp>
        <p:nvSpPr>
          <p:cNvPr id="1027" name="Textplatzhalter 2"/>
          <p:cNvSpPr>
            <a:spLocks noGrp="1"/>
          </p:cNvSpPr>
          <p:nvPr>
            <p:ph type="body" idx="1"/>
          </p:nvPr>
        </p:nvSpPr>
        <p:spPr bwMode="auto">
          <a:xfrm>
            <a:off x="334436" y="1268414"/>
            <a:ext cx="11522602" cy="496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 sieht normal aus</a:t>
            </a:r>
          </a:p>
        </p:txBody>
      </p:sp>
      <p:sp>
        <p:nvSpPr>
          <p:cNvPr id="6" name="Foliennummernplatzhalter 5"/>
          <p:cNvSpPr>
            <a:spLocks noGrp="1"/>
          </p:cNvSpPr>
          <p:nvPr>
            <p:ph type="sldNum" sz="quarter" idx="4"/>
          </p:nvPr>
        </p:nvSpPr>
        <p:spPr>
          <a:xfrm>
            <a:off x="11184468" y="6546850"/>
            <a:ext cx="637117" cy="266700"/>
          </a:xfrm>
          <a:prstGeom prst="rect">
            <a:avLst/>
          </a:prstGeom>
        </p:spPr>
        <p:txBody>
          <a:bodyPr vert="horz" wrap="square" lIns="91440" tIns="45720" rIns="91440" bIns="45720" numCol="1" anchor="ctr" anchorCtr="0" compatLnSpc="1">
            <a:prstTxWarp prst="textNoShape">
              <a:avLst/>
            </a:prstTxWarp>
          </a:bodyPr>
          <a:lstStyle>
            <a:lvl1pPr algn="r">
              <a:defRPr sz="1100">
                <a:solidFill>
                  <a:schemeClr val="bg1"/>
                </a:solidFill>
                <a:latin typeface="Arial" panose="020B0604020202020204" pitchFamily="34" charset="0"/>
              </a:defRPr>
            </a:lvl1pPr>
          </a:lstStyle>
          <a:p>
            <a:fld id="{D96960B0-671C-4D1B-BE66-C8468DA1F294}" type="slidenum">
              <a:rPr lang="de-DE" altLang="de-DE"/>
              <a:pPr/>
              <a:t>‹Nr.›</a:t>
            </a:fld>
            <a:endParaRPr lang="de-DE" altLang="de-DE"/>
          </a:p>
        </p:txBody>
      </p:sp>
      <p:sp>
        <p:nvSpPr>
          <p:cNvPr id="1032" name="Textfeld 2"/>
          <p:cNvSpPr txBox="1">
            <a:spLocks noChangeArrowheads="1"/>
          </p:cNvSpPr>
          <p:nvPr userDrawn="1"/>
        </p:nvSpPr>
        <p:spPr bwMode="auto">
          <a:xfrm>
            <a:off x="7727951" y="6548438"/>
            <a:ext cx="2882900" cy="26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100" dirty="0">
                <a:solidFill>
                  <a:schemeClr val="bg1"/>
                </a:solidFill>
                <a:latin typeface="Arial" charset="0"/>
                <a:ea typeface="+mn-ea"/>
              </a:rPr>
              <a:t>Prof. Dr. Julie Woletz</a:t>
            </a:r>
          </a:p>
        </p:txBody>
      </p:sp>
      <p:sp>
        <p:nvSpPr>
          <p:cNvPr id="3080" name="Textfeld 3"/>
          <p:cNvSpPr txBox="1">
            <a:spLocks noChangeArrowheads="1"/>
          </p:cNvSpPr>
          <p:nvPr userDrawn="1"/>
        </p:nvSpPr>
        <p:spPr bwMode="auto">
          <a:xfrm>
            <a:off x="10608739" y="6548438"/>
            <a:ext cx="768351" cy="26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100">
                <a:solidFill>
                  <a:schemeClr val="bg1"/>
                </a:solidFill>
                <a:latin typeface="Arial" charset="0"/>
                <a:ea typeface="+mn-ea"/>
              </a:rPr>
              <a:t>Seite</a:t>
            </a:r>
          </a:p>
        </p:txBody>
      </p:sp>
      <p:pic>
        <p:nvPicPr>
          <p:cNvPr id="13" name="Grafik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0363" y="6599238"/>
            <a:ext cx="144145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7574765"/>
      </p:ext>
    </p:extLst>
  </p:cSld>
  <p:clrMap bg1="lt1" tx1="dk1" bg2="lt2" tx2="dk2" accent1="accent1" accent2="accent2" accent3="accent3" accent4="accent4" accent5="accent5" accent6="accent6" hlink="hlink" folHlink="folHlink"/>
  <p:sldLayoutIdLst>
    <p:sldLayoutId id="2147483972" r:id="rId1"/>
  </p:sldLayoutIdLst>
  <p:hf hdr="0" dt="0"/>
  <p:txStyles>
    <p:titleStyle>
      <a:lvl1pPr algn="l" rtl="0" eaLnBrk="0" fontAlgn="base" hangingPunct="0">
        <a:spcBef>
          <a:spcPct val="0"/>
        </a:spcBef>
        <a:spcAft>
          <a:spcPct val="0"/>
        </a:spcAft>
        <a:defRPr sz="2400" b="1" kern="1200">
          <a:solidFill>
            <a:srgbClr val="4A5C66"/>
          </a:solidFill>
          <a:latin typeface="Arial" pitchFamily="34" charset="0"/>
          <a:ea typeface="MS PGothic" panose="020B0600070205080204" pitchFamily="34" charset="-128"/>
          <a:cs typeface="Arial" pitchFamily="34" charset="0"/>
        </a:defRPr>
      </a:lvl1pPr>
      <a:lvl2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2pPr>
      <a:lvl3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3pPr>
      <a:lvl4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4pPr>
      <a:lvl5pPr algn="l" rtl="0" eaLnBrk="0" fontAlgn="base" hangingPunct="0">
        <a:spcBef>
          <a:spcPct val="0"/>
        </a:spcBef>
        <a:spcAft>
          <a:spcPct val="0"/>
        </a:spcAft>
        <a:defRPr sz="2400" b="1">
          <a:solidFill>
            <a:srgbClr val="4A5C66"/>
          </a:solidFill>
          <a:latin typeface="Arial" charset="0"/>
          <a:ea typeface="MS PGothic" panose="020B0600070205080204" pitchFamily="34" charset="-128"/>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0" indent="0" algn="l" rtl="0" eaLnBrk="0" fontAlgn="base" hangingPunct="0">
        <a:spcBef>
          <a:spcPct val="20000"/>
        </a:spcBef>
        <a:spcAft>
          <a:spcPct val="0"/>
        </a:spcAft>
        <a:buClr>
          <a:srgbClr val="80BA24"/>
        </a:buClr>
        <a:buSzPct val="106000"/>
        <a:buFontTx/>
        <a:buNone/>
        <a:defRPr kern="1200" baseline="0">
          <a:solidFill>
            <a:srgbClr val="4A5C66"/>
          </a:solidFill>
          <a:latin typeface="Arial" pitchFamily="34" charset="0"/>
          <a:ea typeface="MS PGothic" panose="020B0600070205080204" pitchFamily="34" charset="-128"/>
          <a:cs typeface="Arial" pitchFamily="34" charset="0"/>
        </a:defRPr>
      </a:lvl1pPr>
      <a:lvl2pPr marL="266700" indent="0" algn="l" rtl="0" eaLnBrk="0" fontAlgn="base" hangingPunct="0">
        <a:spcBef>
          <a:spcPct val="20000"/>
        </a:spcBef>
        <a:spcAft>
          <a:spcPct val="0"/>
        </a:spcAft>
        <a:buClr>
          <a:srgbClr val="80BA24"/>
        </a:buClr>
        <a:buSzPct val="90000"/>
        <a:buFontTx/>
        <a:buNone/>
        <a:defRPr kern="1200">
          <a:solidFill>
            <a:srgbClr val="4A5C66"/>
          </a:solidFill>
          <a:latin typeface="Arial" pitchFamily="34" charset="0"/>
          <a:ea typeface="Arial" charset="0"/>
          <a:cs typeface="Arial" pitchFamily="34" charset="0"/>
        </a:defRPr>
      </a:lvl2pPr>
      <a:lvl3pPr marL="542925" indent="0" algn="l" rtl="0" eaLnBrk="0" fontAlgn="base" hangingPunct="0">
        <a:spcBef>
          <a:spcPct val="20000"/>
        </a:spcBef>
        <a:spcAft>
          <a:spcPct val="0"/>
        </a:spcAft>
        <a:buClr>
          <a:srgbClr val="80BA24"/>
        </a:buClr>
        <a:buSzPct val="80000"/>
        <a:buFontTx/>
        <a:buNone/>
        <a:defRPr kern="1200">
          <a:solidFill>
            <a:srgbClr val="4A5C66"/>
          </a:solidFill>
          <a:latin typeface="Arial" pitchFamily="34" charset="0"/>
          <a:ea typeface="Arial" charset="0"/>
          <a:cs typeface="Arial" pitchFamily="34" charset="0"/>
        </a:defRPr>
      </a:lvl3pPr>
      <a:lvl4pPr marL="809625" indent="0" algn="l" rtl="0" eaLnBrk="0" fontAlgn="base" hangingPunct="0">
        <a:spcBef>
          <a:spcPct val="20000"/>
        </a:spcBef>
        <a:spcAft>
          <a:spcPct val="0"/>
        </a:spcAft>
        <a:buClr>
          <a:srgbClr val="80BA24"/>
        </a:buClr>
        <a:buSzPct val="80000"/>
        <a:buFontTx/>
        <a:buNone/>
        <a:defRPr kern="1200">
          <a:solidFill>
            <a:srgbClr val="4A5C66"/>
          </a:solidFill>
          <a:latin typeface="Arial" pitchFamily="34" charset="0"/>
          <a:ea typeface="Arial" charset="0"/>
          <a:cs typeface="Arial" pitchFamily="34" charset="0"/>
        </a:defRPr>
      </a:lvl4pPr>
      <a:lvl5pPr marL="1076325" indent="0" algn="l" rtl="0" eaLnBrk="0" fontAlgn="base" hangingPunct="0">
        <a:spcBef>
          <a:spcPct val="20000"/>
        </a:spcBef>
        <a:spcAft>
          <a:spcPct val="0"/>
        </a:spcAft>
        <a:buClr>
          <a:srgbClr val="80BA24"/>
        </a:buClr>
        <a:buSzPct val="80000"/>
        <a:buFontTx/>
        <a:buNone/>
        <a:defRPr kern="1200">
          <a:solidFill>
            <a:srgbClr val="4A5C66"/>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110" userDrawn="1">
          <p15:clr>
            <a:srgbClr val="F26B43"/>
          </p15:clr>
        </p15:guide>
        <p15:guide id="3" orient="horz" pos="799" userDrawn="1">
          <p15:clr>
            <a:srgbClr val="F26B43"/>
          </p15:clr>
        </p15:guide>
        <p15:guide id="4" pos="211" userDrawn="1">
          <p15:clr>
            <a:srgbClr val="F26B43"/>
          </p15:clr>
        </p15:guide>
        <p15:guide id="5" pos="7469" userDrawn="1">
          <p15:clr>
            <a:srgbClr val="F26B43"/>
          </p15:clr>
        </p15:guide>
        <p15:guide id="6" pos="6562" userDrawn="1">
          <p15:clr>
            <a:srgbClr val="F26B43"/>
          </p15:clr>
        </p15:guide>
        <p15:guide id="7"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0" y="0"/>
            <a:ext cx="12192000" cy="981075"/>
          </a:xfrm>
          <a:prstGeom prst="rect">
            <a:avLst/>
          </a:prstGeom>
          <a:solidFill>
            <a:srgbClr val="80BA24"/>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2" name="Foliennummernplatzhalter 1"/>
          <p:cNvSpPr>
            <a:spLocks noGrp="1"/>
          </p:cNvSpPr>
          <p:nvPr>
            <p:ph type="sldNum" sz="quarter" idx="10"/>
          </p:nvPr>
        </p:nvSpPr>
        <p:spPr/>
        <p:txBody>
          <a:bodyPr/>
          <a:lstStyle/>
          <a:p>
            <a:fld id="{CFD8B9D3-6D8A-4A5D-B9F6-6F24ED15D550}" type="slidenum">
              <a:rPr lang="de-DE" altLang="de-DE" smtClean="0"/>
              <a:pPr/>
              <a:t>1</a:t>
            </a:fld>
            <a:endParaRPr lang="de-DE" altLang="de-DE"/>
          </a:p>
        </p:txBody>
      </p:sp>
      <p:sp>
        <p:nvSpPr>
          <p:cNvPr id="3" name="Titel 2"/>
          <p:cNvSpPr>
            <a:spLocks noGrp="1"/>
          </p:cNvSpPr>
          <p:nvPr>
            <p:ph type="title"/>
          </p:nvPr>
        </p:nvSpPr>
        <p:spPr/>
        <p:txBody>
          <a:bodyPr/>
          <a:lstStyle/>
          <a:p>
            <a:r>
              <a:rPr lang="de-DE" sz="2800" dirty="0"/>
              <a:t>Laura Bergmann</a:t>
            </a:r>
            <a:endParaRPr lang="de-DE" sz="3600" dirty="0"/>
          </a:p>
        </p:txBody>
      </p:sp>
      <p:sp>
        <p:nvSpPr>
          <p:cNvPr id="4" name="Rectangle 7"/>
          <p:cNvSpPr/>
          <p:nvPr/>
        </p:nvSpPr>
        <p:spPr bwMode="auto">
          <a:xfrm>
            <a:off x="335359" y="1270248"/>
            <a:ext cx="2880000" cy="2592000"/>
          </a:xfrm>
          <a:prstGeom prst="rect">
            <a:avLst/>
          </a:prstGeom>
          <a:solidFill>
            <a:schemeClr val="bg1">
              <a:lumMod val="75000"/>
            </a:schemeClr>
          </a:solidFill>
          <a:ln>
            <a:no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eaLnBrk="1" hangingPunct="1">
              <a:spcBef>
                <a:spcPct val="20000"/>
              </a:spcBef>
              <a:defRPr/>
            </a:pPr>
            <a:endParaRPr lang="en-AU" sz="2000" dirty="0">
              <a:solidFill>
                <a:schemeClr val="bg1"/>
              </a:solidFill>
              <a:latin typeface="Arial Narrow" pitchFamily="34" charset="0"/>
            </a:endParaRPr>
          </a:p>
        </p:txBody>
      </p:sp>
      <p:sp>
        <p:nvSpPr>
          <p:cNvPr id="7" name="Rechteck 6"/>
          <p:cNvSpPr/>
          <p:nvPr/>
        </p:nvSpPr>
        <p:spPr>
          <a:xfrm>
            <a:off x="324473" y="3861048"/>
            <a:ext cx="2880000" cy="720080"/>
          </a:xfrm>
          <a:prstGeom prst="rect">
            <a:avLst/>
          </a:prstGeom>
          <a:solidFill>
            <a:srgbClr val="80BA24"/>
          </a:solidFill>
          <a:ln>
            <a:solidFill>
              <a:srgbClr val="80BA24"/>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8" name="Textfeld 7"/>
          <p:cNvSpPr txBox="1"/>
          <p:nvPr/>
        </p:nvSpPr>
        <p:spPr>
          <a:xfrm>
            <a:off x="432325" y="3897922"/>
            <a:ext cx="2664296" cy="646331"/>
          </a:xfrm>
          <a:prstGeom prst="rect">
            <a:avLst/>
          </a:prstGeom>
          <a:noFill/>
        </p:spPr>
        <p:txBody>
          <a:bodyPr wrap="square" rtlCol="0">
            <a:spAutoFit/>
          </a:bodyPr>
          <a:lstStyle/>
          <a:p>
            <a:pPr>
              <a:spcAft>
                <a:spcPts val="600"/>
              </a:spcAft>
            </a:pPr>
            <a:r>
              <a:rPr lang="de-DE" sz="1200" dirty="0">
                <a:solidFill>
                  <a:schemeClr val="bg1"/>
                </a:solidFill>
                <a:latin typeface="Arial" panose="020B0604020202020204" pitchFamily="34" charset="0"/>
                <a:cs typeface="Arial" panose="020B0604020202020204" pitchFamily="34" charset="0"/>
              </a:rPr>
              <a:t>„Nach einem langen Arbeitstag brauche ich etwas, das mich fordert – aber auch entspannt.“</a:t>
            </a:r>
          </a:p>
        </p:txBody>
      </p:sp>
      <p:sp>
        <p:nvSpPr>
          <p:cNvPr id="9" name="Textfeld 8"/>
          <p:cNvSpPr txBox="1"/>
          <p:nvPr/>
        </p:nvSpPr>
        <p:spPr>
          <a:xfrm>
            <a:off x="335360" y="4913873"/>
            <a:ext cx="3528392" cy="1323439"/>
          </a:xfrm>
          <a:prstGeom prst="rect">
            <a:avLst/>
          </a:prstGeom>
          <a:noFill/>
        </p:spPr>
        <p:txBody>
          <a:bodyPr wrap="square" rtlCol="0">
            <a:spAutoFit/>
          </a:bodyPr>
          <a:lstStyle/>
          <a:p>
            <a:pPr>
              <a:spcAft>
                <a:spcPts val="0"/>
              </a:spcAft>
            </a:pPr>
            <a:r>
              <a:rPr lang="de-DE" sz="1600" b="1" dirty="0">
                <a:solidFill>
                  <a:srgbClr val="4A5C66"/>
                </a:solidFill>
                <a:latin typeface="Arial" panose="020B0604020202020204" pitchFamily="34" charset="0"/>
                <a:cs typeface="Arial" panose="020B0604020202020204" pitchFamily="34" charset="0"/>
              </a:rPr>
              <a:t>Alter</a:t>
            </a:r>
            <a:r>
              <a:rPr lang="de-DE" sz="1600" dirty="0">
                <a:solidFill>
                  <a:srgbClr val="4A5C66"/>
                </a:solidFill>
                <a:latin typeface="Arial" panose="020B0604020202020204" pitchFamily="34" charset="0"/>
                <a:cs typeface="Arial" panose="020B0604020202020204" pitchFamily="34" charset="0"/>
              </a:rPr>
              <a:t>: 34</a:t>
            </a:r>
          </a:p>
          <a:p>
            <a:pPr>
              <a:spcAft>
                <a:spcPts val="0"/>
              </a:spcAft>
            </a:pPr>
            <a:r>
              <a:rPr lang="de-DE" sz="1600" b="1" dirty="0">
                <a:solidFill>
                  <a:srgbClr val="4A5C66"/>
                </a:solidFill>
                <a:latin typeface="Arial" panose="020B0604020202020204" pitchFamily="34" charset="0"/>
                <a:cs typeface="Arial" panose="020B0604020202020204" pitchFamily="34" charset="0"/>
              </a:rPr>
              <a:t>Beruf</a:t>
            </a:r>
            <a:r>
              <a:rPr lang="de-DE" sz="1600" dirty="0">
                <a:solidFill>
                  <a:srgbClr val="4A5C66"/>
                </a:solidFill>
                <a:latin typeface="Arial" panose="020B0604020202020204" pitchFamily="34" charset="0"/>
                <a:cs typeface="Arial" panose="020B0604020202020204" pitchFamily="34" charset="0"/>
              </a:rPr>
              <a:t>: Marketing Managerin</a:t>
            </a:r>
          </a:p>
          <a:p>
            <a:pPr>
              <a:spcAft>
                <a:spcPts val="0"/>
              </a:spcAft>
            </a:pPr>
            <a:r>
              <a:rPr lang="de-DE" sz="1600" b="1" dirty="0">
                <a:solidFill>
                  <a:srgbClr val="4A5C66"/>
                </a:solidFill>
                <a:latin typeface="Arial" panose="020B0604020202020204" pitchFamily="34" charset="0"/>
                <a:cs typeface="Arial" panose="020B0604020202020204" pitchFamily="34" charset="0"/>
              </a:rPr>
              <a:t>Familie</a:t>
            </a:r>
            <a:r>
              <a:rPr lang="de-DE" sz="1600" dirty="0">
                <a:solidFill>
                  <a:srgbClr val="4A5C66"/>
                </a:solidFill>
                <a:latin typeface="Arial" panose="020B0604020202020204" pitchFamily="34" charset="0"/>
                <a:cs typeface="Arial" panose="020B0604020202020204" pitchFamily="34" charset="0"/>
              </a:rPr>
              <a:t>: Verheiratet, kinderlos</a:t>
            </a:r>
          </a:p>
          <a:p>
            <a:pPr>
              <a:spcAft>
                <a:spcPts val="0"/>
              </a:spcAft>
            </a:pPr>
            <a:r>
              <a:rPr lang="de-DE" sz="1600" b="1" dirty="0">
                <a:solidFill>
                  <a:srgbClr val="4A5C66"/>
                </a:solidFill>
                <a:latin typeface="Arial" panose="020B0604020202020204" pitchFamily="34" charset="0"/>
                <a:cs typeface="Arial" panose="020B0604020202020204" pitchFamily="34" charset="0"/>
              </a:rPr>
              <a:t>Wohnort</a:t>
            </a:r>
            <a:r>
              <a:rPr lang="de-DE" sz="1600" dirty="0">
                <a:solidFill>
                  <a:srgbClr val="4A5C66"/>
                </a:solidFill>
                <a:latin typeface="Arial" panose="020B0604020202020204" pitchFamily="34" charset="0"/>
                <a:cs typeface="Arial" panose="020B0604020202020204" pitchFamily="34" charset="0"/>
              </a:rPr>
              <a:t>: Leipzig</a:t>
            </a:r>
          </a:p>
          <a:p>
            <a:pPr>
              <a:spcAft>
                <a:spcPts val="0"/>
              </a:spcAft>
            </a:pPr>
            <a:r>
              <a:rPr lang="de-DE" sz="1600" b="1" dirty="0">
                <a:solidFill>
                  <a:srgbClr val="4A5C66"/>
                </a:solidFill>
                <a:latin typeface="Arial" panose="020B0604020202020204" pitchFamily="34" charset="0"/>
                <a:cs typeface="Arial" panose="020B0604020202020204" pitchFamily="34" charset="0"/>
              </a:rPr>
              <a:t>Typ</a:t>
            </a:r>
            <a:r>
              <a:rPr lang="de-DE" sz="1600" dirty="0">
                <a:solidFill>
                  <a:srgbClr val="4A5C66"/>
                </a:solidFill>
                <a:latin typeface="Arial" panose="020B0604020202020204" pitchFamily="34" charset="0"/>
                <a:cs typeface="Arial" panose="020B0604020202020204" pitchFamily="34" charset="0"/>
              </a:rPr>
              <a:t>: Genießerin</a:t>
            </a:r>
          </a:p>
        </p:txBody>
      </p:sp>
      <p:sp>
        <p:nvSpPr>
          <p:cNvPr id="10" name="Textfeld 9"/>
          <p:cNvSpPr txBox="1"/>
          <p:nvPr/>
        </p:nvSpPr>
        <p:spPr>
          <a:xfrm>
            <a:off x="3575720" y="980728"/>
            <a:ext cx="4248472" cy="1923604"/>
          </a:xfrm>
          <a:prstGeom prst="rect">
            <a:avLst/>
          </a:prstGeom>
          <a:noFill/>
        </p:spPr>
        <p:txBody>
          <a:bodyPr wrap="square" rtlCol="0">
            <a:spAutoFit/>
          </a:bodyPr>
          <a:lstStyle/>
          <a:p>
            <a:pPr>
              <a:spcAft>
                <a:spcPts val="600"/>
              </a:spcAft>
            </a:pPr>
            <a:r>
              <a:rPr lang="de-DE" b="1" dirty="0">
                <a:solidFill>
                  <a:srgbClr val="4A5C66"/>
                </a:solidFill>
                <a:latin typeface="Arial" panose="020B0604020202020204" pitchFamily="34" charset="0"/>
                <a:cs typeface="Arial" panose="020B0604020202020204" pitchFamily="34" charset="0"/>
              </a:rPr>
              <a:t>Ziele </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Wichtige Infos (Ressourcen, Fortschritt, Ziele) sofort sichtbar.</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Stetige Steigerung der Komplexität, ohne Überforderung am Anfang.</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Schnelles Gefühl von Fortschritt ohne große Hürden.</a:t>
            </a:r>
            <a:endParaRPr lang="de-DE" sz="1600" dirty="0">
              <a:solidFill>
                <a:srgbClr val="4A5C66"/>
              </a:solidFill>
              <a:latin typeface="Arial" panose="020B0604020202020204" pitchFamily="34" charset="0"/>
              <a:cs typeface="Arial" panose="020B0604020202020204" pitchFamily="34" charset="0"/>
            </a:endParaRPr>
          </a:p>
        </p:txBody>
      </p:sp>
      <p:sp>
        <p:nvSpPr>
          <p:cNvPr id="11" name="Textfeld 10"/>
          <p:cNvSpPr txBox="1"/>
          <p:nvPr/>
        </p:nvSpPr>
        <p:spPr>
          <a:xfrm>
            <a:off x="3575720" y="2820124"/>
            <a:ext cx="4248472" cy="1677382"/>
          </a:xfrm>
          <a:prstGeom prst="rect">
            <a:avLst/>
          </a:prstGeom>
          <a:noFill/>
        </p:spPr>
        <p:txBody>
          <a:bodyPr wrap="square" rtlCol="0">
            <a:spAutoFit/>
          </a:bodyPr>
          <a:lstStyle/>
          <a:p>
            <a:pPr>
              <a:spcAft>
                <a:spcPts val="600"/>
              </a:spcAft>
            </a:pPr>
            <a:r>
              <a:rPr lang="de-DE" b="1" dirty="0">
                <a:solidFill>
                  <a:srgbClr val="4A5C66"/>
                </a:solidFill>
                <a:latin typeface="Arial" panose="020B0604020202020204" pitchFamily="34" charset="0"/>
                <a:cs typeface="Arial" panose="020B0604020202020204" pitchFamily="34" charset="0"/>
              </a:rPr>
              <a:t>Frustrationen</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Schwer verständliche Steuerung oder verwirrende HUDs.</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Keine klare Anleitung, was zu tun ist.</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Lange, langweilige Einführungen oder </a:t>
            </a:r>
            <a:r>
              <a:rPr lang="de-DE" sz="1600" dirty="0" err="1">
                <a:latin typeface="Arial" panose="020B0604020202020204" pitchFamily="34" charset="0"/>
                <a:cs typeface="Arial" panose="020B0604020202020204" pitchFamily="34" charset="0"/>
              </a:rPr>
              <a:t>Cutscenes</a:t>
            </a:r>
            <a:r>
              <a:rPr lang="de-DE" sz="1600" dirty="0">
                <a:latin typeface="Arial" panose="020B0604020202020204" pitchFamily="34" charset="0"/>
                <a:cs typeface="Arial" panose="020B0604020202020204" pitchFamily="34" charset="0"/>
              </a:rPr>
              <a:t>.</a:t>
            </a:r>
            <a:endParaRPr lang="de-DE" sz="1600" dirty="0">
              <a:solidFill>
                <a:srgbClr val="4A5C66"/>
              </a:solidFill>
              <a:latin typeface="Arial" panose="020B0604020202020204" pitchFamily="34" charset="0"/>
              <a:cs typeface="Arial" panose="020B0604020202020204" pitchFamily="34" charset="0"/>
            </a:endParaRPr>
          </a:p>
        </p:txBody>
      </p:sp>
      <p:sp>
        <p:nvSpPr>
          <p:cNvPr id="12" name="Textfeld 11"/>
          <p:cNvSpPr txBox="1"/>
          <p:nvPr/>
        </p:nvSpPr>
        <p:spPr>
          <a:xfrm>
            <a:off x="3575720" y="4653136"/>
            <a:ext cx="5105196" cy="1461939"/>
          </a:xfrm>
          <a:prstGeom prst="rect">
            <a:avLst/>
          </a:prstGeom>
          <a:solidFill>
            <a:schemeClr val="bg1">
              <a:lumMod val="85000"/>
            </a:schemeClr>
          </a:solid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Bio / Story</a:t>
            </a:r>
          </a:p>
          <a:p>
            <a:pPr>
              <a:spcAft>
                <a:spcPts val="600"/>
              </a:spcAft>
            </a:pPr>
            <a:r>
              <a:rPr lang="de-DE" sz="1400" dirty="0"/>
              <a:t>Laura ist im Berufsleben hoch engagiert und schätzt in ihrer Freizeit gezielt Aktivitäten, die sie mental auflockern, aber nicht unterfordern. Spiele dienen ihr als angenehme Möglichkeit, einen produktiven Ausgleich zum Arbeitsalltag zu finden, bei dem sie sich gleichzeitig entspannen und geistig beschäftigen kann.</a:t>
            </a:r>
            <a:endParaRPr lang="de-DE" sz="1400" dirty="0">
              <a:solidFill>
                <a:srgbClr val="4A5C66"/>
              </a:solidFill>
              <a:latin typeface="Arial" panose="020B0604020202020204" pitchFamily="34" charset="0"/>
              <a:cs typeface="Arial" panose="020B0604020202020204" pitchFamily="34" charset="0"/>
            </a:endParaRPr>
          </a:p>
        </p:txBody>
      </p:sp>
      <p:sp>
        <p:nvSpPr>
          <p:cNvPr id="13" name="Rechteck 12"/>
          <p:cNvSpPr/>
          <p:nvPr/>
        </p:nvSpPr>
        <p:spPr>
          <a:xfrm>
            <a:off x="8976640" y="2033479"/>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19" name="Textfeld 18"/>
          <p:cNvSpPr txBox="1"/>
          <p:nvPr/>
        </p:nvSpPr>
        <p:spPr>
          <a:xfrm>
            <a:off x="8890168" y="1258117"/>
            <a:ext cx="2972604" cy="307777"/>
          </a:xfrm>
          <a:prstGeom prst="rect">
            <a:avLst/>
          </a:prstGeom>
          <a:no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Motivation / Nutzungsverfassung</a:t>
            </a:r>
          </a:p>
        </p:txBody>
      </p:sp>
      <p:sp>
        <p:nvSpPr>
          <p:cNvPr id="23" name="Rechteck 22"/>
          <p:cNvSpPr/>
          <p:nvPr/>
        </p:nvSpPr>
        <p:spPr>
          <a:xfrm>
            <a:off x="8975725" y="2033479"/>
            <a:ext cx="1224730" cy="210504"/>
          </a:xfrm>
          <a:prstGeom prst="rect">
            <a:avLst/>
          </a:prstGeom>
          <a:solidFill>
            <a:srgbClr val="80BA24"/>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22" name="Textfeld 21"/>
          <p:cNvSpPr txBox="1"/>
          <p:nvPr/>
        </p:nvSpPr>
        <p:spPr>
          <a:xfrm>
            <a:off x="9032487" y="2039374"/>
            <a:ext cx="951945" cy="222097"/>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Reflektiert</a:t>
            </a:r>
          </a:p>
        </p:txBody>
      </p:sp>
      <p:sp>
        <p:nvSpPr>
          <p:cNvPr id="24" name="Rechteck 23"/>
          <p:cNvSpPr/>
          <p:nvPr/>
        </p:nvSpPr>
        <p:spPr>
          <a:xfrm>
            <a:off x="8977235" y="2366717"/>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25" name="Rechteck 24"/>
          <p:cNvSpPr/>
          <p:nvPr/>
        </p:nvSpPr>
        <p:spPr>
          <a:xfrm>
            <a:off x="8976319" y="2366717"/>
            <a:ext cx="2268000" cy="216000"/>
          </a:xfrm>
          <a:prstGeom prst="rect">
            <a:avLst/>
          </a:prstGeom>
          <a:solidFill>
            <a:srgbClr val="80BA24"/>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26" name="Textfeld 25"/>
          <p:cNvSpPr txBox="1"/>
          <p:nvPr/>
        </p:nvSpPr>
        <p:spPr>
          <a:xfrm>
            <a:off x="9033082" y="2372613"/>
            <a:ext cx="1167373" cy="215444"/>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Zielorientiert</a:t>
            </a:r>
          </a:p>
        </p:txBody>
      </p:sp>
      <p:sp>
        <p:nvSpPr>
          <p:cNvPr id="27" name="Rechteck 26"/>
          <p:cNvSpPr/>
          <p:nvPr/>
        </p:nvSpPr>
        <p:spPr>
          <a:xfrm>
            <a:off x="8977235" y="2704444"/>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28" name="Rechteck 27"/>
          <p:cNvSpPr/>
          <p:nvPr/>
        </p:nvSpPr>
        <p:spPr>
          <a:xfrm>
            <a:off x="8976318" y="2704444"/>
            <a:ext cx="2094989" cy="215444"/>
          </a:xfrm>
          <a:prstGeom prst="rect">
            <a:avLst/>
          </a:prstGeom>
          <a:solidFill>
            <a:srgbClr val="80BA24"/>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29" name="Textfeld 28"/>
          <p:cNvSpPr txBox="1"/>
          <p:nvPr/>
        </p:nvSpPr>
        <p:spPr>
          <a:xfrm>
            <a:off x="9033082" y="2710340"/>
            <a:ext cx="1023357" cy="215444"/>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Strukturiert</a:t>
            </a:r>
          </a:p>
        </p:txBody>
      </p:sp>
      <p:sp>
        <p:nvSpPr>
          <p:cNvPr id="33" name="Rechteck 32"/>
          <p:cNvSpPr/>
          <p:nvPr/>
        </p:nvSpPr>
        <p:spPr>
          <a:xfrm>
            <a:off x="8977175" y="4869184"/>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34" name="Textfeld 33"/>
          <p:cNvSpPr txBox="1"/>
          <p:nvPr/>
        </p:nvSpPr>
        <p:spPr>
          <a:xfrm>
            <a:off x="8884434" y="4284365"/>
            <a:ext cx="2983093" cy="307777"/>
          </a:xfrm>
          <a:prstGeom prst="rect">
            <a:avLst/>
          </a:prstGeom>
          <a:no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Typischer Nutzungskontext</a:t>
            </a:r>
          </a:p>
        </p:txBody>
      </p:sp>
      <p:sp>
        <p:nvSpPr>
          <p:cNvPr id="35" name="Rechteck 34"/>
          <p:cNvSpPr/>
          <p:nvPr/>
        </p:nvSpPr>
        <p:spPr>
          <a:xfrm>
            <a:off x="8976260" y="4869184"/>
            <a:ext cx="2592348" cy="216000"/>
          </a:xfrm>
          <a:prstGeom prst="rect">
            <a:avLst/>
          </a:prstGeom>
          <a:solidFill>
            <a:srgbClr val="80BA24"/>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36" name="Textfeld 35"/>
          <p:cNvSpPr txBox="1"/>
          <p:nvPr/>
        </p:nvSpPr>
        <p:spPr>
          <a:xfrm>
            <a:off x="9033023" y="4684518"/>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Zuhause </a:t>
            </a:r>
          </a:p>
        </p:txBody>
      </p:sp>
      <p:sp>
        <p:nvSpPr>
          <p:cNvPr id="37" name="Rechteck 36"/>
          <p:cNvSpPr/>
          <p:nvPr/>
        </p:nvSpPr>
        <p:spPr>
          <a:xfrm>
            <a:off x="8977770" y="5373240"/>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38" name="Rechteck 37"/>
          <p:cNvSpPr/>
          <p:nvPr/>
        </p:nvSpPr>
        <p:spPr>
          <a:xfrm>
            <a:off x="8976854" y="5373240"/>
            <a:ext cx="1583642" cy="216000"/>
          </a:xfrm>
          <a:prstGeom prst="rect">
            <a:avLst/>
          </a:prstGeom>
          <a:solidFill>
            <a:srgbClr val="80BA24"/>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39" name="Textfeld 38"/>
          <p:cNvSpPr txBox="1"/>
          <p:nvPr/>
        </p:nvSpPr>
        <p:spPr>
          <a:xfrm>
            <a:off x="9033617" y="5196325"/>
            <a:ext cx="2037691"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Unterwegs / Mobil</a:t>
            </a:r>
          </a:p>
        </p:txBody>
      </p:sp>
      <p:sp>
        <p:nvSpPr>
          <p:cNvPr id="40" name="Rechteck 39"/>
          <p:cNvSpPr/>
          <p:nvPr/>
        </p:nvSpPr>
        <p:spPr>
          <a:xfrm>
            <a:off x="8977770" y="5857418"/>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42" name="Textfeld 41"/>
          <p:cNvSpPr txBox="1"/>
          <p:nvPr/>
        </p:nvSpPr>
        <p:spPr>
          <a:xfrm>
            <a:off x="9033618" y="5668129"/>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Berufliche Nutzung</a:t>
            </a:r>
          </a:p>
        </p:txBody>
      </p:sp>
      <p:sp>
        <p:nvSpPr>
          <p:cNvPr id="43" name="Rechteck 42"/>
          <p:cNvSpPr/>
          <p:nvPr/>
        </p:nvSpPr>
        <p:spPr>
          <a:xfrm>
            <a:off x="8977175" y="6293549"/>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44" name="Rechteck 43"/>
          <p:cNvSpPr/>
          <p:nvPr/>
        </p:nvSpPr>
        <p:spPr>
          <a:xfrm>
            <a:off x="8976260" y="6293549"/>
            <a:ext cx="1944276" cy="216000"/>
          </a:xfrm>
          <a:prstGeom prst="rect">
            <a:avLst/>
          </a:prstGeom>
          <a:solidFill>
            <a:srgbClr val="80BA24"/>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45" name="Textfeld 44"/>
          <p:cNvSpPr txBox="1"/>
          <p:nvPr/>
        </p:nvSpPr>
        <p:spPr>
          <a:xfrm>
            <a:off x="9033023" y="6104776"/>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In einer Gruppe</a:t>
            </a:r>
          </a:p>
        </p:txBody>
      </p:sp>
      <p:cxnSp>
        <p:nvCxnSpPr>
          <p:cNvPr id="15" name="Gerade Verbindung 14">
            <a:extLst>
              <a:ext uri="{FF2B5EF4-FFF2-40B4-BE49-F238E27FC236}">
                <a16:creationId xmlns:a16="http://schemas.microsoft.com/office/drawing/2014/main" id="{676B5114-7894-8040-820F-65E1ECE8E682}"/>
              </a:ext>
            </a:extLst>
          </p:cNvPr>
          <p:cNvCxnSpPr/>
          <p:nvPr/>
        </p:nvCxnSpPr>
        <p:spPr>
          <a:xfrm>
            <a:off x="8975725" y="1629640"/>
            <a:ext cx="2880915"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43853BFB-0922-BE49-9913-B0B3AA7B17A4}"/>
              </a:ext>
            </a:extLst>
          </p:cNvPr>
          <p:cNvSpPr txBox="1"/>
          <p:nvPr/>
        </p:nvSpPr>
        <p:spPr>
          <a:xfrm>
            <a:off x="8884434" y="1659163"/>
            <a:ext cx="1296144" cy="276999"/>
          </a:xfrm>
          <a:prstGeom prst="rect">
            <a:avLst/>
          </a:prstGeom>
          <a:noFill/>
        </p:spPr>
        <p:txBody>
          <a:bodyPr wrap="square"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konzentriert</a:t>
            </a:r>
          </a:p>
        </p:txBody>
      </p:sp>
      <p:sp>
        <p:nvSpPr>
          <p:cNvPr id="47" name="Textfeld 46">
            <a:extLst>
              <a:ext uri="{FF2B5EF4-FFF2-40B4-BE49-F238E27FC236}">
                <a16:creationId xmlns:a16="http://schemas.microsoft.com/office/drawing/2014/main" id="{CB070653-B6A3-C74B-8B5B-004BF2D8AD39}"/>
              </a:ext>
            </a:extLst>
          </p:cNvPr>
          <p:cNvSpPr txBox="1"/>
          <p:nvPr/>
        </p:nvSpPr>
        <p:spPr>
          <a:xfrm>
            <a:off x="10560496" y="1663987"/>
            <a:ext cx="1296144" cy="276999"/>
          </a:xfrm>
          <a:prstGeom prst="rect">
            <a:avLst/>
          </a:prstGeom>
          <a:noFill/>
        </p:spPr>
        <p:txBody>
          <a:bodyPr wrap="square" rtlCol="0">
            <a:spAutoFit/>
          </a:bodyPr>
          <a:lstStyle/>
          <a:p>
            <a:pPr algn="r">
              <a:spcAft>
                <a:spcPts val="600"/>
              </a:spcAft>
            </a:pPr>
            <a:r>
              <a:rPr lang="de-DE" sz="1200" dirty="0">
                <a:solidFill>
                  <a:srgbClr val="4A5C66"/>
                </a:solidFill>
                <a:latin typeface="Arial" panose="020B0604020202020204" pitchFamily="34" charset="0"/>
                <a:cs typeface="Arial" panose="020B0604020202020204" pitchFamily="34" charset="0"/>
              </a:rPr>
              <a:t>nebenbei</a:t>
            </a:r>
          </a:p>
        </p:txBody>
      </p:sp>
      <p:sp>
        <p:nvSpPr>
          <p:cNvPr id="17" name="Oval 16">
            <a:extLst>
              <a:ext uri="{FF2B5EF4-FFF2-40B4-BE49-F238E27FC236}">
                <a16:creationId xmlns:a16="http://schemas.microsoft.com/office/drawing/2014/main" id="{03F92CB8-FE79-E940-8CDE-7C9E50171466}"/>
              </a:ext>
            </a:extLst>
          </p:cNvPr>
          <p:cNvSpPr/>
          <p:nvPr/>
        </p:nvSpPr>
        <p:spPr>
          <a:xfrm>
            <a:off x="9984432" y="1556792"/>
            <a:ext cx="144000" cy="144000"/>
          </a:xfrm>
          <a:prstGeom prst="ellipse">
            <a:avLst/>
          </a:prstGeom>
          <a:solidFill>
            <a:srgbClr val="80BA24"/>
          </a:solidFill>
          <a:ln>
            <a:solidFill>
              <a:srgbClr val="80BA24"/>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pic>
        <p:nvPicPr>
          <p:cNvPr id="18" name="Grafik 17" descr="Ein Bild, das Menschliches Gesicht, Person, Lächeln, Augenbraue enthält.&#10;&#10;KI-generierte Inhalte können fehlerhaft sein.">
            <a:extLst>
              <a:ext uri="{FF2B5EF4-FFF2-40B4-BE49-F238E27FC236}">
                <a16:creationId xmlns:a16="http://schemas.microsoft.com/office/drawing/2014/main" id="{3F8C2F4A-08BB-D02C-A02E-908CB9F93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59" y="1264783"/>
            <a:ext cx="2602930" cy="2602930"/>
          </a:xfrm>
          <a:prstGeom prst="rect">
            <a:avLst/>
          </a:prstGeom>
        </p:spPr>
      </p:pic>
    </p:spTree>
    <p:extLst>
      <p:ext uri="{BB962C8B-B14F-4D97-AF65-F5344CB8AC3E}">
        <p14:creationId xmlns:p14="http://schemas.microsoft.com/office/powerpoint/2010/main" val="409880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a:xfrm>
            <a:off x="0" y="0"/>
            <a:ext cx="12192000" cy="981075"/>
          </a:xfrm>
          <a:prstGeom prst="rect">
            <a:avLst/>
          </a:prstGeom>
          <a:solidFill>
            <a:srgbClr val="B80040"/>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4" name="Rectangle 7"/>
          <p:cNvSpPr/>
          <p:nvPr/>
        </p:nvSpPr>
        <p:spPr bwMode="auto">
          <a:xfrm>
            <a:off x="335359" y="1270248"/>
            <a:ext cx="2880000" cy="2592000"/>
          </a:xfrm>
          <a:prstGeom prst="rect">
            <a:avLst/>
          </a:prstGeom>
          <a:solidFill>
            <a:schemeClr val="bg1">
              <a:lumMod val="75000"/>
            </a:schemeClr>
          </a:solidFill>
          <a:ln>
            <a:no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eaLnBrk="1" hangingPunct="1">
              <a:spcBef>
                <a:spcPct val="20000"/>
              </a:spcBef>
              <a:defRPr/>
            </a:pPr>
            <a:endParaRPr lang="en-AU" sz="2000" dirty="0">
              <a:solidFill>
                <a:schemeClr val="bg1"/>
              </a:solidFill>
              <a:latin typeface="Arial Narrow" pitchFamily="34" charset="0"/>
            </a:endParaRPr>
          </a:p>
        </p:txBody>
      </p:sp>
      <p:sp>
        <p:nvSpPr>
          <p:cNvPr id="7" name="Rechteck 6"/>
          <p:cNvSpPr/>
          <p:nvPr/>
        </p:nvSpPr>
        <p:spPr>
          <a:xfrm>
            <a:off x="324473" y="3861048"/>
            <a:ext cx="2880000" cy="72008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8" name="Textfeld 7"/>
          <p:cNvSpPr txBox="1"/>
          <p:nvPr/>
        </p:nvSpPr>
        <p:spPr>
          <a:xfrm>
            <a:off x="407368" y="4005064"/>
            <a:ext cx="2664296" cy="461665"/>
          </a:xfrm>
          <a:prstGeom prst="rect">
            <a:avLst/>
          </a:prstGeom>
          <a:solidFill>
            <a:srgbClr val="B80040"/>
          </a:solidFill>
          <a:ln>
            <a:solidFill>
              <a:srgbClr val="B80040"/>
            </a:solidFill>
          </a:ln>
        </p:spPr>
        <p:txBody>
          <a:bodyPr wrap="square" rtlCol="0">
            <a:spAutoFit/>
          </a:bodyPr>
          <a:lstStyle/>
          <a:p>
            <a:pPr>
              <a:spcAft>
                <a:spcPts val="600"/>
              </a:spcAft>
            </a:pPr>
            <a:r>
              <a:rPr lang="de-DE" sz="1200" dirty="0">
                <a:solidFill>
                  <a:schemeClr val="bg1"/>
                </a:solidFill>
                <a:latin typeface="Arial" panose="020B0604020202020204" pitchFamily="34" charset="0"/>
                <a:cs typeface="Arial" panose="020B0604020202020204" pitchFamily="34" charset="0"/>
              </a:rPr>
              <a:t>„Ich liebe Spiele, die mich fordern, ohne mich zu überfordern.“</a:t>
            </a:r>
          </a:p>
        </p:txBody>
      </p:sp>
      <p:sp>
        <p:nvSpPr>
          <p:cNvPr id="9" name="Textfeld 8"/>
          <p:cNvSpPr txBox="1"/>
          <p:nvPr/>
        </p:nvSpPr>
        <p:spPr>
          <a:xfrm>
            <a:off x="335360" y="4913873"/>
            <a:ext cx="3528392" cy="1323439"/>
          </a:xfrm>
          <a:prstGeom prst="rect">
            <a:avLst/>
          </a:prstGeom>
          <a:noFill/>
        </p:spPr>
        <p:txBody>
          <a:bodyPr wrap="square" rtlCol="0">
            <a:spAutoFit/>
          </a:bodyPr>
          <a:lstStyle/>
          <a:p>
            <a:pPr>
              <a:spcAft>
                <a:spcPts val="0"/>
              </a:spcAft>
            </a:pPr>
            <a:r>
              <a:rPr lang="de-DE" sz="1600" b="1" dirty="0">
                <a:solidFill>
                  <a:srgbClr val="4A5C66"/>
                </a:solidFill>
                <a:latin typeface="Arial" panose="020B0604020202020204" pitchFamily="34" charset="0"/>
                <a:cs typeface="Arial" panose="020B0604020202020204" pitchFamily="34" charset="0"/>
              </a:rPr>
              <a:t>Alter</a:t>
            </a:r>
            <a:r>
              <a:rPr lang="de-DE" sz="1600" dirty="0">
                <a:solidFill>
                  <a:srgbClr val="4A5C66"/>
                </a:solidFill>
                <a:latin typeface="Arial" panose="020B0604020202020204" pitchFamily="34" charset="0"/>
                <a:cs typeface="Arial" panose="020B0604020202020204" pitchFamily="34" charset="0"/>
              </a:rPr>
              <a:t>: 37</a:t>
            </a:r>
          </a:p>
          <a:p>
            <a:pPr>
              <a:spcAft>
                <a:spcPts val="0"/>
              </a:spcAft>
            </a:pPr>
            <a:r>
              <a:rPr lang="de-DE" sz="1600" b="1" dirty="0">
                <a:solidFill>
                  <a:srgbClr val="4A5C66"/>
                </a:solidFill>
                <a:latin typeface="Arial" panose="020B0604020202020204" pitchFamily="34" charset="0"/>
                <a:cs typeface="Arial" panose="020B0604020202020204" pitchFamily="34" charset="0"/>
              </a:rPr>
              <a:t>Beruf</a:t>
            </a:r>
            <a:r>
              <a:rPr lang="de-DE" sz="1600" dirty="0">
                <a:solidFill>
                  <a:srgbClr val="4A5C66"/>
                </a:solidFill>
                <a:latin typeface="Arial" panose="020B0604020202020204" pitchFamily="34" charset="0"/>
                <a:cs typeface="Arial" panose="020B0604020202020204" pitchFamily="34" charset="0"/>
              </a:rPr>
              <a:t>: Softwareentwickler</a:t>
            </a:r>
          </a:p>
          <a:p>
            <a:pPr>
              <a:spcAft>
                <a:spcPts val="0"/>
              </a:spcAft>
            </a:pPr>
            <a:r>
              <a:rPr lang="de-DE" sz="1600" b="1" dirty="0">
                <a:solidFill>
                  <a:srgbClr val="4A5C66"/>
                </a:solidFill>
                <a:latin typeface="Arial" panose="020B0604020202020204" pitchFamily="34" charset="0"/>
                <a:cs typeface="Arial" panose="020B0604020202020204" pitchFamily="34" charset="0"/>
              </a:rPr>
              <a:t>Familie</a:t>
            </a:r>
            <a:r>
              <a:rPr lang="de-DE" sz="1600" dirty="0">
                <a:solidFill>
                  <a:srgbClr val="4A5C66"/>
                </a:solidFill>
                <a:latin typeface="Arial" panose="020B0604020202020204" pitchFamily="34" charset="0"/>
                <a:cs typeface="Arial" panose="020B0604020202020204" pitchFamily="34" charset="0"/>
              </a:rPr>
              <a:t>: Verheiratet, ein Kind</a:t>
            </a:r>
          </a:p>
          <a:p>
            <a:pPr>
              <a:spcAft>
                <a:spcPts val="0"/>
              </a:spcAft>
            </a:pPr>
            <a:r>
              <a:rPr lang="de-DE" sz="1600" b="1" dirty="0">
                <a:solidFill>
                  <a:srgbClr val="4A5C66"/>
                </a:solidFill>
                <a:latin typeface="Arial" panose="020B0604020202020204" pitchFamily="34" charset="0"/>
                <a:cs typeface="Arial" panose="020B0604020202020204" pitchFamily="34" charset="0"/>
              </a:rPr>
              <a:t>Wohnort</a:t>
            </a:r>
            <a:r>
              <a:rPr lang="de-DE" sz="1600" dirty="0">
                <a:solidFill>
                  <a:srgbClr val="4A5C66"/>
                </a:solidFill>
                <a:latin typeface="Arial" panose="020B0604020202020204" pitchFamily="34" charset="0"/>
                <a:cs typeface="Arial" panose="020B0604020202020204" pitchFamily="34" charset="0"/>
              </a:rPr>
              <a:t>: Nürnberg</a:t>
            </a:r>
          </a:p>
          <a:p>
            <a:pPr>
              <a:spcAft>
                <a:spcPts val="0"/>
              </a:spcAft>
            </a:pPr>
            <a:r>
              <a:rPr lang="de-DE" sz="1600" b="1" dirty="0">
                <a:solidFill>
                  <a:srgbClr val="4A5C66"/>
                </a:solidFill>
                <a:latin typeface="Arial" panose="020B0604020202020204" pitchFamily="34" charset="0"/>
                <a:cs typeface="Arial" panose="020B0604020202020204" pitchFamily="34" charset="0"/>
              </a:rPr>
              <a:t>Typ</a:t>
            </a:r>
            <a:r>
              <a:rPr lang="de-DE" sz="1600" dirty="0">
                <a:solidFill>
                  <a:srgbClr val="4A5C66"/>
                </a:solidFill>
                <a:latin typeface="Arial" panose="020B0604020202020204" pitchFamily="34" charset="0"/>
                <a:cs typeface="Arial" panose="020B0604020202020204" pitchFamily="34" charset="0"/>
              </a:rPr>
              <a:t>: Taktiker</a:t>
            </a:r>
          </a:p>
        </p:txBody>
      </p:sp>
      <p:sp>
        <p:nvSpPr>
          <p:cNvPr id="48" name="Titel 2">
            <a:extLst>
              <a:ext uri="{FF2B5EF4-FFF2-40B4-BE49-F238E27FC236}">
                <a16:creationId xmlns:a16="http://schemas.microsoft.com/office/drawing/2014/main" id="{A83D80A1-409B-1B47-AC1B-D86866CECD69}"/>
              </a:ext>
            </a:extLst>
          </p:cNvPr>
          <p:cNvSpPr>
            <a:spLocks noGrp="1"/>
          </p:cNvSpPr>
          <p:nvPr>
            <p:ph type="title"/>
          </p:nvPr>
        </p:nvSpPr>
        <p:spPr>
          <a:xfrm>
            <a:off x="340787" y="229876"/>
            <a:ext cx="10076388" cy="751199"/>
          </a:xfrm>
        </p:spPr>
        <p:txBody>
          <a:bodyPr/>
          <a:lstStyle/>
          <a:p>
            <a:r>
              <a:rPr lang="de-DE" sz="2800" dirty="0"/>
              <a:t>Daniel Schreiber</a:t>
            </a:r>
            <a:endParaRPr lang="de-DE" sz="3600" dirty="0"/>
          </a:p>
        </p:txBody>
      </p:sp>
      <p:sp>
        <p:nvSpPr>
          <p:cNvPr id="49" name="Textfeld 48">
            <a:extLst>
              <a:ext uri="{FF2B5EF4-FFF2-40B4-BE49-F238E27FC236}">
                <a16:creationId xmlns:a16="http://schemas.microsoft.com/office/drawing/2014/main" id="{918C8495-AD4D-8049-A11D-51E21843C555}"/>
              </a:ext>
            </a:extLst>
          </p:cNvPr>
          <p:cNvSpPr txBox="1"/>
          <p:nvPr/>
        </p:nvSpPr>
        <p:spPr>
          <a:xfrm>
            <a:off x="3575720" y="4653136"/>
            <a:ext cx="5105196" cy="1461939"/>
          </a:xfrm>
          <a:prstGeom prst="rect">
            <a:avLst/>
          </a:prstGeom>
          <a:solidFill>
            <a:schemeClr val="bg1">
              <a:lumMod val="85000"/>
            </a:schemeClr>
          </a:solid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Bio / Story</a:t>
            </a:r>
          </a:p>
          <a:p>
            <a:pPr>
              <a:spcAft>
                <a:spcPts val="600"/>
              </a:spcAft>
            </a:pPr>
            <a:r>
              <a:rPr lang="de-DE" sz="1400" dirty="0"/>
              <a:t>Daniel liebt es, Strukturen zu optimieren – im Job und im Spiel. In seiner Freizeit taucht er gerne in Spiele ein, die ihm eine Kombination aus Ruhe und Herausforderung bieten. Anspruchsvolle Aufgaben, bei denen er seine analytischen Stärken einsetzen kann, machen für ihn den besonderen Reiz an einem Spiel aus.</a:t>
            </a:r>
            <a:endParaRPr lang="de-DE" sz="1400" dirty="0">
              <a:solidFill>
                <a:srgbClr val="4A5C66"/>
              </a:solidFill>
              <a:latin typeface="Arial" panose="020B0604020202020204" pitchFamily="34" charset="0"/>
              <a:cs typeface="Arial" panose="020B0604020202020204" pitchFamily="34" charset="0"/>
            </a:endParaRPr>
          </a:p>
        </p:txBody>
      </p:sp>
      <p:sp>
        <p:nvSpPr>
          <p:cNvPr id="50" name="Foliennummernplatzhalter 1">
            <a:extLst>
              <a:ext uri="{FF2B5EF4-FFF2-40B4-BE49-F238E27FC236}">
                <a16:creationId xmlns:a16="http://schemas.microsoft.com/office/drawing/2014/main" id="{49C899F0-A908-9646-AC07-1B23B4B67CD9}"/>
              </a:ext>
            </a:extLst>
          </p:cNvPr>
          <p:cNvSpPr>
            <a:spLocks noGrp="1"/>
          </p:cNvSpPr>
          <p:nvPr>
            <p:ph type="sldNum" sz="quarter" idx="10"/>
          </p:nvPr>
        </p:nvSpPr>
        <p:spPr>
          <a:xfrm>
            <a:off x="11184468" y="6546850"/>
            <a:ext cx="637117" cy="266700"/>
          </a:xfrm>
        </p:spPr>
        <p:txBody>
          <a:bodyPr/>
          <a:lstStyle/>
          <a:p>
            <a:fld id="{CFD8B9D3-6D8A-4A5D-B9F6-6F24ED15D550}" type="slidenum">
              <a:rPr lang="de-DE" altLang="de-DE" smtClean="0"/>
              <a:pPr/>
              <a:t>2</a:t>
            </a:fld>
            <a:endParaRPr lang="de-DE" altLang="de-DE"/>
          </a:p>
        </p:txBody>
      </p:sp>
      <p:sp>
        <p:nvSpPr>
          <p:cNvPr id="51" name="Textfeld 50">
            <a:extLst>
              <a:ext uri="{FF2B5EF4-FFF2-40B4-BE49-F238E27FC236}">
                <a16:creationId xmlns:a16="http://schemas.microsoft.com/office/drawing/2014/main" id="{2E1C81DA-33B2-9342-B904-056BB1E868FD}"/>
              </a:ext>
            </a:extLst>
          </p:cNvPr>
          <p:cNvSpPr txBox="1"/>
          <p:nvPr/>
        </p:nvSpPr>
        <p:spPr>
          <a:xfrm>
            <a:off x="3575720" y="980728"/>
            <a:ext cx="4248472" cy="1677382"/>
          </a:xfrm>
          <a:prstGeom prst="rect">
            <a:avLst/>
          </a:prstGeom>
          <a:noFill/>
        </p:spPr>
        <p:txBody>
          <a:bodyPr wrap="square" rtlCol="0">
            <a:spAutoFit/>
          </a:bodyPr>
          <a:lstStyle/>
          <a:p>
            <a:pPr>
              <a:spcAft>
                <a:spcPts val="600"/>
              </a:spcAft>
            </a:pPr>
            <a:r>
              <a:rPr lang="de-DE" b="1" dirty="0">
                <a:solidFill>
                  <a:srgbClr val="4A5C66"/>
                </a:solidFill>
                <a:latin typeface="Arial" panose="020B0604020202020204" pitchFamily="34" charset="0"/>
                <a:cs typeface="Arial" panose="020B0604020202020204" pitchFamily="34" charset="0"/>
              </a:rPr>
              <a:t>Ziele </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Klar verständliche Rückmeldungen zu Handlungen im Spiel.</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Ein klare Anzeige von Ressourcen</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Kontinuierliche Verbesserung und erkennbare Fortschritte</a:t>
            </a:r>
          </a:p>
        </p:txBody>
      </p:sp>
      <p:sp>
        <p:nvSpPr>
          <p:cNvPr id="52" name="Textfeld 51">
            <a:extLst>
              <a:ext uri="{FF2B5EF4-FFF2-40B4-BE49-F238E27FC236}">
                <a16:creationId xmlns:a16="http://schemas.microsoft.com/office/drawing/2014/main" id="{BB12E3E6-AB6C-8941-A716-9367A1DE1F2B}"/>
              </a:ext>
            </a:extLst>
          </p:cNvPr>
          <p:cNvSpPr txBox="1"/>
          <p:nvPr/>
        </p:nvSpPr>
        <p:spPr>
          <a:xfrm>
            <a:off x="3575720" y="2817405"/>
            <a:ext cx="4248472" cy="1677382"/>
          </a:xfrm>
          <a:prstGeom prst="rect">
            <a:avLst/>
          </a:prstGeom>
          <a:noFill/>
        </p:spPr>
        <p:txBody>
          <a:bodyPr wrap="square" rtlCol="0">
            <a:spAutoFit/>
          </a:bodyPr>
          <a:lstStyle/>
          <a:p>
            <a:pPr>
              <a:spcAft>
                <a:spcPts val="600"/>
              </a:spcAft>
            </a:pPr>
            <a:r>
              <a:rPr lang="de-DE" b="1" dirty="0">
                <a:solidFill>
                  <a:srgbClr val="4A5C66"/>
                </a:solidFill>
                <a:latin typeface="Arial" panose="020B0604020202020204" pitchFamily="34" charset="0"/>
                <a:cs typeface="Arial" panose="020B0604020202020204" pitchFamily="34" charset="0"/>
              </a:rPr>
              <a:t>Frustrationen</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Zu leichter Schwierigkeitsgrad</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Unklare Auswirkungen von Entscheidungen</a:t>
            </a:r>
          </a:p>
          <a:p>
            <a:pPr marL="285750" indent="-285750">
              <a:spcAft>
                <a:spcPts val="0"/>
              </a:spcAft>
              <a:buFont typeface="Wingdings" panose="05000000000000000000" pitchFamily="2" charset="2"/>
              <a:buChar char="§"/>
            </a:pPr>
            <a:r>
              <a:rPr lang="de-DE" sz="1600" dirty="0">
                <a:latin typeface="Arial" panose="020B0604020202020204" pitchFamily="34" charset="0"/>
                <a:cs typeface="Arial" panose="020B0604020202020204" pitchFamily="34" charset="0"/>
              </a:rPr>
              <a:t>Fehlende Anpassungsmöglichkeiten für Spielstil </a:t>
            </a:r>
            <a:endParaRPr lang="de-DE" sz="1600" dirty="0">
              <a:solidFill>
                <a:srgbClr val="4A5C66"/>
              </a:solidFill>
              <a:latin typeface="Arial" panose="020B0604020202020204" pitchFamily="34" charset="0"/>
              <a:cs typeface="Arial" panose="020B0604020202020204" pitchFamily="34" charset="0"/>
            </a:endParaRPr>
          </a:p>
        </p:txBody>
      </p:sp>
      <p:sp>
        <p:nvSpPr>
          <p:cNvPr id="53" name="Rechteck 52">
            <a:extLst>
              <a:ext uri="{FF2B5EF4-FFF2-40B4-BE49-F238E27FC236}">
                <a16:creationId xmlns:a16="http://schemas.microsoft.com/office/drawing/2014/main" id="{BA43FC59-5495-CD40-A307-F71E5A08A0E8}"/>
              </a:ext>
            </a:extLst>
          </p:cNvPr>
          <p:cNvSpPr/>
          <p:nvPr/>
        </p:nvSpPr>
        <p:spPr>
          <a:xfrm>
            <a:off x="8976640" y="2033479"/>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54" name="Textfeld 53">
            <a:extLst>
              <a:ext uri="{FF2B5EF4-FFF2-40B4-BE49-F238E27FC236}">
                <a16:creationId xmlns:a16="http://schemas.microsoft.com/office/drawing/2014/main" id="{0A051294-7AE4-A041-A84C-26F6934C84FF}"/>
              </a:ext>
            </a:extLst>
          </p:cNvPr>
          <p:cNvSpPr txBox="1"/>
          <p:nvPr/>
        </p:nvSpPr>
        <p:spPr>
          <a:xfrm>
            <a:off x="8890168" y="1258117"/>
            <a:ext cx="2972604" cy="307777"/>
          </a:xfrm>
          <a:prstGeom prst="rect">
            <a:avLst/>
          </a:prstGeom>
          <a:no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Motivation / Nutzungsverfassung</a:t>
            </a:r>
          </a:p>
        </p:txBody>
      </p:sp>
      <p:sp>
        <p:nvSpPr>
          <p:cNvPr id="55" name="Rechteck 54">
            <a:extLst>
              <a:ext uri="{FF2B5EF4-FFF2-40B4-BE49-F238E27FC236}">
                <a16:creationId xmlns:a16="http://schemas.microsoft.com/office/drawing/2014/main" id="{66ECCE1A-1D96-D040-9506-36056A017BFD}"/>
              </a:ext>
            </a:extLst>
          </p:cNvPr>
          <p:cNvSpPr/>
          <p:nvPr/>
        </p:nvSpPr>
        <p:spPr>
          <a:xfrm>
            <a:off x="8975725" y="2033479"/>
            <a:ext cx="1837129"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56" name="Textfeld 55">
            <a:extLst>
              <a:ext uri="{FF2B5EF4-FFF2-40B4-BE49-F238E27FC236}">
                <a16:creationId xmlns:a16="http://schemas.microsoft.com/office/drawing/2014/main" id="{8F5C60CF-169F-E848-8D7C-D1CFD582E470}"/>
              </a:ext>
            </a:extLst>
          </p:cNvPr>
          <p:cNvSpPr txBox="1"/>
          <p:nvPr/>
        </p:nvSpPr>
        <p:spPr>
          <a:xfrm>
            <a:off x="9032488" y="2028139"/>
            <a:ext cx="1023951" cy="215444"/>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Analytisch</a:t>
            </a:r>
          </a:p>
        </p:txBody>
      </p:sp>
      <p:sp>
        <p:nvSpPr>
          <p:cNvPr id="57" name="Rechteck 56">
            <a:extLst>
              <a:ext uri="{FF2B5EF4-FFF2-40B4-BE49-F238E27FC236}">
                <a16:creationId xmlns:a16="http://schemas.microsoft.com/office/drawing/2014/main" id="{529073A5-0687-024F-BC00-903F00AB076C}"/>
              </a:ext>
            </a:extLst>
          </p:cNvPr>
          <p:cNvSpPr/>
          <p:nvPr/>
        </p:nvSpPr>
        <p:spPr>
          <a:xfrm>
            <a:off x="8977235" y="2366717"/>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58" name="Rechteck 57">
            <a:extLst>
              <a:ext uri="{FF2B5EF4-FFF2-40B4-BE49-F238E27FC236}">
                <a16:creationId xmlns:a16="http://schemas.microsoft.com/office/drawing/2014/main" id="{7F0A20E1-946F-5249-A9E8-60CF657DE30A}"/>
              </a:ext>
            </a:extLst>
          </p:cNvPr>
          <p:cNvSpPr/>
          <p:nvPr/>
        </p:nvSpPr>
        <p:spPr>
          <a:xfrm>
            <a:off x="8976319" y="2366717"/>
            <a:ext cx="2268000"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59" name="Textfeld 58">
            <a:extLst>
              <a:ext uri="{FF2B5EF4-FFF2-40B4-BE49-F238E27FC236}">
                <a16:creationId xmlns:a16="http://schemas.microsoft.com/office/drawing/2014/main" id="{84E3F06A-F24A-594A-B51A-74A1840075A0}"/>
              </a:ext>
            </a:extLst>
          </p:cNvPr>
          <p:cNvSpPr txBox="1"/>
          <p:nvPr/>
        </p:nvSpPr>
        <p:spPr>
          <a:xfrm>
            <a:off x="9033083" y="2372613"/>
            <a:ext cx="900000" cy="215444"/>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Strategisch</a:t>
            </a:r>
          </a:p>
        </p:txBody>
      </p:sp>
      <p:sp>
        <p:nvSpPr>
          <p:cNvPr id="60" name="Rechteck 59">
            <a:extLst>
              <a:ext uri="{FF2B5EF4-FFF2-40B4-BE49-F238E27FC236}">
                <a16:creationId xmlns:a16="http://schemas.microsoft.com/office/drawing/2014/main" id="{8CCB4971-6D0E-4B47-BE85-D92B52646D94}"/>
              </a:ext>
            </a:extLst>
          </p:cNvPr>
          <p:cNvSpPr/>
          <p:nvPr/>
        </p:nvSpPr>
        <p:spPr>
          <a:xfrm>
            <a:off x="8977235" y="2704444"/>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61" name="Rechteck 60">
            <a:extLst>
              <a:ext uri="{FF2B5EF4-FFF2-40B4-BE49-F238E27FC236}">
                <a16:creationId xmlns:a16="http://schemas.microsoft.com/office/drawing/2014/main" id="{5748ADA1-5934-0641-A3E1-76D551C03222}"/>
              </a:ext>
            </a:extLst>
          </p:cNvPr>
          <p:cNvSpPr/>
          <p:nvPr/>
        </p:nvSpPr>
        <p:spPr>
          <a:xfrm>
            <a:off x="8976319" y="2704444"/>
            <a:ext cx="1656185"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solidFill>
                <a:schemeClr val="bg1"/>
              </a:solidFill>
              <a:latin typeface="Arial" panose="020B0604020202020204" pitchFamily="34" charset="0"/>
              <a:cs typeface="Arial" panose="020B0604020202020204" pitchFamily="34" charset="0"/>
            </a:endParaRPr>
          </a:p>
        </p:txBody>
      </p:sp>
      <p:sp>
        <p:nvSpPr>
          <p:cNvPr id="62" name="Textfeld 61">
            <a:extLst>
              <a:ext uri="{FF2B5EF4-FFF2-40B4-BE49-F238E27FC236}">
                <a16:creationId xmlns:a16="http://schemas.microsoft.com/office/drawing/2014/main" id="{D2ADED03-6649-FF41-8673-0B11447C3495}"/>
              </a:ext>
            </a:extLst>
          </p:cNvPr>
          <p:cNvSpPr txBox="1"/>
          <p:nvPr/>
        </p:nvSpPr>
        <p:spPr>
          <a:xfrm>
            <a:off x="9033082" y="2710340"/>
            <a:ext cx="1023357" cy="215444"/>
          </a:xfrm>
          <a:prstGeom prst="rect">
            <a:avLst/>
          </a:prstGeom>
          <a:noFill/>
        </p:spPr>
        <p:txBody>
          <a:bodyPr wrap="square" lIns="0" tIns="0" rIns="0" bIns="0" rtlCol="0">
            <a:spAutoFit/>
          </a:bodyPr>
          <a:lstStyle/>
          <a:p>
            <a:pPr>
              <a:spcAft>
                <a:spcPts val="600"/>
              </a:spcAft>
            </a:pPr>
            <a:r>
              <a:rPr lang="de-DE" sz="1400" dirty="0">
                <a:solidFill>
                  <a:schemeClr val="bg1"/>
                </a:solidFill>
                <a:latin typeface="Arial" panose="020B0604020202020204" pitchFamily="34" charset="0"/>
                <a:cs typeface="Arial" panose="020B0604020202020204" pitchFamily="34" charset="0"/>
              </a:rPr>
              <a:t>Rational</a:t>
            </a:r>
          </a:p>
        </p:txBody>
      </p:sp>
      <p:sp>
        <p:nvSpPr>
          <p:cNvPr id="63" name="Rechteck 62">
            <a:extLst>
              <a:ext uri="{FF2B5EF4-FFF2-40B4-BE49-F238E27FC236}">
                <a16:creationId xmlns:a16="http://schemas.microsoft.com/office/drawing/2014/main" id="{BFF7594C-1F0F-BB48-A169-52184BF4E2D5}"/>
              </a:ext>
            </a:extLst>
          </p:cNvPr>
          <p:cNvSpPr/>
          <p:nvPr/>
        </p:nvSpPr>
        <p:spPr>
          <a:xfrm>
            <a:off x="8977175" y="4869184"/>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64" name="Textfeld 63">
            <a:extLst>
              <a:ext uri="{FF2B5EF4-FFF2-40B4-BE49-F238E27FC236}">
                <a16:creationId xmlns:a16="http://schemas.microsoft.com/office/drawing/2014/main" id="{6F28E121-0588-A146-8B8B-4FE4705009CD}"/>
              </a:ext>
            </a:extLst>
          </p:cNvPr>
          <p:cNvSpPr txBox="1"/>
          <p:nvPr/>
        </p:nvSpPr>
        <p:spPr>
          <a:xfrm>
            <a:off x="8884434" y="4284365"/>
            <a:ext cx="2983093" cy="307777"/>
          </a:xfrm>
          <a:prstGeom prst="rect">
            <a:avLst/>
          </a:prstGeom>
          <a:noFill/>
        </p:spPr>
        <p:txBody>
          <a:bodyPr wrap="square" rtlCol="0">
            <a:spAutoFit/>
          </a:bodyPr>
          <a:lstStyle/>
          <a:p>
            <a:pPr>
              <a:spcAft>
                <a:spcPts val="600"/>
              </a:spcAft>
            </a:pPr>
            <a:r>
              <a:rPr lang="de-DE" sz="1400" b="1" dirty="0">
                <a:solidFill>
                  <a:srgbClr val="4A5C66"/>
                </a:solidFill>
                <a:latin typeface="Arial" panose="020B0604020202020204" pitchFamily="34" charset="0"/>
                <a:cs typeface="Arial" panose="020B0604020202020204" pitchFamily="34" charset="0"/>
              </a:rPr>
              <a:t>Typischer Nutzungskontext</a:t>
            </a:r>
          </a:p>
        </p:txBody>
      </p:sp>
      <p:sp>
        <p:nvSpPr>
          <p:cNvPr id="65" name="Rechteck 64">
            <a:extLst>
              <a:ext uri="{FF2B5EF4-FFF2-40B4-BE49-F238E27FC236}">
                <a16:creationId xmlns:a16="http://schemas.microsoft.com/office/drawing/2014/main" id="{64A6060B-7CA4-D746-A943-3AEB495C4E02}"/>
              </a:ext>
            </a:extLst>
          </p:cNvPr>
          <p:cNvSpPr/>
          <p:nvPr/>
        </p:nvSpPr>
        <p:spPr>
          <a:xfrm>
            <a:off x="8976260" y="4869184"/>
            <a:ext cx="2736364"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66" name="Textfeld 65">
            <a:extLst>
              <a:ext uri="{FF2B5EF4-FFF2-40B4-BE49-F238E27FC236}">
                <a16:creationId xmlns:a16="http://schemas.microsoft.com/office/drawing/2014/main" id="{000770AF-A4EF-B04F-99E6-89908BCD9AF8}"/>
              </a:ext>
            </a:extLst>
          </p:cNvPr>
          <p:cNvSpPr txBox="1"/>
          <p:nvPr/>
        </p:nvSpPr>
        <p:spPr>
          <a:xfrm>
            <a:off x="9033023" y="4684518"/>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Zuhause </a:t>
            </a:r>
          </a:p>
        </p:txBody>
      </p:sp>
      <p:sp>
        <p:nvSpPr>
          <p:cNvPr id="67" name="Rechteck 66">
            <a:extLst>
              <a:ext uri="{FF2B5EF4-FFF2-40B4-BE49-F238E27FC236}">
                <a16:creationId xmlns:a16="http://schemas.microsoft.com/office/drawing/2014/main" id="{8A3EFB41-6AB7-174A-B747-416E01985DB1}"/>
              </a:ext>
            </a:extLst>
          </p:cNvPr>
          <p:cNvSpPr/>
          <p:nvPr/>
        </p:nvSpPr>
        <p:spPr>
          <a:xfrm>
            <a:off x="8977770" y="5373240"/>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68" name="Rechteck 67">
            <a:extLst>
              <a:ext uri="{FF2B5EF4-FFF2-40B4-BE49-F238E27FC236}">
                <a16:creationId xmlns:a16="http://schemas.microsoft.com/office/drawing/2014/main" id="{1A1D0965-2A89-3B45-ADBC-E52E42F9431D}"/>
              </a:ext>
            </a:extLst>
          </p:cNvPr>
          <p:cNvSpPr/>
          <p:nvPr/>
        </p:nvSpPr>
        <p:spPr>
          <a:xfrm>
            <a:off x="8976854" y="5373240"/>
            <a:ext cx="503522"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69" name="Textfeld 68">
            <a:extLst>
              <a:ext uri="{FF2B5EF4-FFF2-40B4-BE49-F238E27FC236}">
                <a16:creationId xmlns:a16="http://schemas.microsoft.com/office/drawing/2014/main" id="{D09CB0B4-D3F1-C847-96CD-39B794AD9E9A}"/>
              </a:ext>
            </a:extLst>
          </p:cNvPr>
          <p:cNvSpPr txBox="1"/>
          <p:nvPr/>
        </p:nvSpPr>
        <p:spPr>
          <a:xfrm>
            <a:off x="9033617" y="5196325"/>
            <a:ext cx="2037691"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Unterwegs / Mobil</a:t>
            </a:r>
          </a:p>
        </p:txBody>
      </p:sp>
      <p:sp>
        <p:nvSpPr>
          <p:cNvPr id="70" name="Rechteck 69">
            <a:extLst>
              <a:ext uri="{FF2B5EF4-FFF2-40B4-BE49-F238E27FC236}">
                <a16:creationId xmlns:a16="http://schemas.microsoft.com/office/drawing/2014/main" id="{857212E9-30FA-9C4C-A00D-AC0955598765}"/>
              </a:ext>
            </a:extLst>
          </p:cNvPr>
          <p:cNvSpPr/>
          <p:nvPr/>
        </p:nvSpPr>
        <p:spPr>
          <a:xfrm>
            <a:off x="8977770" y="5857418"/>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71" name="Rechteck 70">
            <a:extLst>
              <a:ext uri="{FF2B5EF4-FFF2-40B4-BE49-F238E27FC236}">
                <a16:creationId xmlns:a16="http://schemas.microsoft.com/office/drawing/2014/main" id="{68AB6D42-D679-4B47-88CA-9937B08F9929}"/>
              </a:ext>
            </a:extLst>
          </p:cNvPr>
          <p:cNvSpPr/>
          <p:nvPr/>
        </p:nvSpPr>
        <p:spPr>
          <a:xfrm>
            <a:off x="8976854" y="5857418"/>
            <a:ext cx="215490"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72" name="Textfeld 71">
            <a:extLst>
              <a:ext uri="{FF2B5EF4-FFF2-40B4-BE49-F238E27FC236}">
                <a16:creationId xmlns:a16="http://schemas.microsoft.com/office/drawing/2014/main" id="{147E920D-3FC8-F842-AD17-B723EF6E9D94}"/>
              </a:ext>
            </a:extLst>
          </p:cNvPr>
          <p:cNvSpPr txBox="1"/>
          <p:nvPr/>
        </p:nvSpPr>
        <p:spPr>
          <a:xfrm>
            <a:off x="9033618" y="5668129"/>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Berufliche Nutzung</a:t>
            </a:r>
          </a:p>
        </p:txBody>
      </p:sp>
      <p:sp>
        <p:nvSpPr>
          <p:cNvPr id="73" name="Rechteck 72">
            <a:extLst>
              <a:ext uri="{FF2B5EF4-FFF2-40B4-BE49-F238E27FC236}">
                <a16:creationId xmlns:a16="http://schemas.microsoft.com/office/drawing/2014/main" id="{8470D1AB-2688-4849-8628-72A24BE8F9D5}"/>
              </a:ext>
            </a:extLst>
          </p:cNvPr>
          <p:cNvSpPr/>
          <p:nvPr/>
        </p:nvSpPr>
        <p:spPr>
          <a:xfrm>
            <a:off x="8977175" y="6293549"/>
            <a:ext cx="2880000" cy="216000"/>
          </a:xfrm>
          <a:prstGeom prst="rect">
            <a:avLst/>
          </a:prstGeom>
          <a:solidFill>
            <a:schemeClr val="bg1">
              <a:lumMod val="95000"/>
            </a:schemeClr>
          </a:solidFill>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74" name="Rechteck 73">
            <a:extLst>
              <a:ext uri="{FF2B5EF4-FFF2-40B4-BE49-F238E27FC236}">
                <a16:creationId xmlns:a16="http://schemas.microsoft.com/office/drawing/2014/main" id="{D0CD1C68-106A-0F42-9FE1-475130785A67}"/>
              </a:ext>
            </a:extLst>
          </p:cNvPr>
          <p:cNvSpPr/>
          <p:nvPr/>
        </p:nvSpPr>
        <p:spPr>
          <a:xfrm>
            <a:off x="8976260" y="6293549"/>
            <a:ext cx="1944276" cy="216000"/>
          </a:xfrm>
          <a:prstGeom prst="rect">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sp>
        <p:nvSpPr>
          <p:cNvPr id="75" name="Textfeld 74">
            <a:extLst>
              <a:ext uri="{FF2B5EF4-FFF2-40B4-BE49-F238E27FC236}">
                <a16:creationId xmlns:a16="http://schemas.microsoft.com/office/drawing/2014/main" id="{6D343611-2E56-D54E-99EC-809D8368023D}"/>
              </a:ext>
            </a:extLst>
          </p:cNvPr>
          <p:cNvSpPr txBox="1"/>
          <p:nvPr/>
        </p:nvSpPr>
        <p:spPr>
          <a:xfrm>
            <a:off x="9033023" y="6104776"/>
            <a:ext cx="1383992" cy="184666"/>
          </a:xfrm>
          <a:prstGeom prst="rect">
            <a:avLst/>
          </a:prstGeom>
          <a:noFill/>
        </p:spPr>
        <p:txBody>
          <a:bodyPr wrap="square" lIns="0" tIns="0" rIns="0" bIns="0"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In einer Gruppe</a:t>
            </a:r>
          </a:p>
        </p:txBody>
      </p:sp>
      <p:cxnSp>
        <p:nvCxnSpPr>
          <p:cNvPr id="76" name="Gerade Verbindung 75">
            <a:extLst>
              <a:ext uri="{FF2B5EF4-FFF2-40B4-BE49-F238E27FC236}">
                <a16:creationId xmlns:a16="http://schemas.microsoft.com/office/drawing/2014/main" id="{09980298-3100-F445-B256-C4A045E77043}"/>
              </a:ext>
            </a:extLst>
          </p:cNvPr>
          <p:cNvCxnSpPr/>
          <p:nvPr/>
        </p:nvCxnSpPr>
        <p:spPr>
          <a:xfrm>
            <a:off x="8975725" y="1629640"/>
            <a:ext cx="2880915"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104C2DCB-7D07-4D42-A868-E8BE2332A5D4}"/>
              </a:ext>
            </a:extLst>
          </p:cNvPr>
          <p:cNvSpPr txBox="1"/>
          <p:nvPr/>
        </p:nvSpPr>
        <p:spPr>
          <a:xfrm>
            <a:off x="8884434" y="1659163"/>
            <a:ext cx="1296144" cy="276999"/>
          </a:xfrm>
          <a:prstGeom prst="rect">
            <a:avLst/>
          </a:prstGeom>
          <a:noFill/>
        </p:spPr>
        <p:txBody>
          <a:bodyPr wrap="square" rtlCol="0">
            <a:spAutoFit/>
          </a:bodyPr>
          <a:lstStyle/>
          <a:p>
            <a:pPr>
              <a:spcAft>
                <a:spcPts val="600"/>
              </a:spcAft>
            </a:pPr>
            <a:r>
              <a:rPr lang="de-DE" sz="1200" dirty="0">
                <a:solidFill>
                  <a:srgbClr val="4A5C66"/>
                </a:solidFill>
                <a:latin typeface="Arial" panose="020B0604020202020204" pitchFamily="34" charset="0"/>
                <a:cs typeface="Arial" panose="020B0604020202020204" pitchFamily="34" charset="0"/>
              </a:rPr>
              <a:t>konzentriert</a:t>
            </a:r>
          </a:p>
        </p:txBody>
      </p:sp>
      <p:sp>
        <p:nvSpPr>
          <p:cNvPr id="78" name="Textfeld 77">
            <a:extLst>
              <a:ext uri="{FF2B5EF4-FFF2-40B4-BE49-F238E27FC236}">
                <a16:creationId xmlns:a16="http://schemas.microsoft.com/office/drawing/2014/main" id="{B06B2BAB-3CF3-8047-9F94-E6A295F0AA97}"/>
              </a:ext>
            </a:extLst>
          </p:cNvPr>
          <p:cNvSpPr txBox="1"/>
          <p:nvPr/>
        </p:nvSpPr>
        <p:spPr>
          <a:xfrm>
            <a:off x="10560496" y="1663987"/>
            <a:ext cx="1296144" cy="276999"/>
          </a:xfrm>
          <a:prstGeom prst="rect">
            <a:avLst/>
          </a:prstGeom>
          <a:noFill/>
        </p:spPr>
        <p:txBody>
          <a:bodyPr wrap="square" rtlCol="0">
            <a:spAutoFit/>
          </a:bodyPr>
          <a:lstStyle/>
          <a:p>
            <a:pPr algn="r">
              <a:spcAft>
                <a:spcPts val="600"/>
              </a:spcAft>
            </a:pPr>
            <a:r>
              <a:rPr lang="de-DE" sz="1200" dirty="0">
                <a:solidFill>
                  <a:srgbClr val="4A5C66"/>
                </a:solidFill>
                <a:latin typeface="Arial" panose="020B0604020202020204" pitchFamily="34" charset="0"/>
                <a:cs typeface="Arial" panose="020B0604020202020204" pitchFamily="34" charset="0"/>
              </a:rPr>
              <a:t>nebenbei</a:t>
            </a:r>
          </a:p>
        </p:txBody>
      </p:sp>
      <p:sp>
        <p:nvSpPr>
          <p:cNvPr id="79" name="Oval 78">
            <a:extLst>
              <a:ext uri="{FF2B5EF4-FFF2-40B4-BE49-F238E27FC236}">
                <a16:creationId xmlns:a16="http://schemas.microsoft.com/office/drawing/2014/main" id="{86F02AC1-0A7A-5D48-8465-C2ED057D69A4}"/>
              </a:ext>
            </a:extLst>
          </p:cNvPr>
          <p:cNvSpPr/>
          <p:nvPr/>
        </p:nvSpPr>
        <p:spPr>
          <a:xfrm>
            <a:off x="9768408" y="1556792"/>
            <a:ext cx="144000" cy="144000"/>
          </a:xfrm>
          <a:prstGeom prst="ellipse">
            <a:avLst/>
          </a:prstGeom>
          <a:solidFill>
            <a:srgbClr val="B80040"/>
          </a:solidFill>
          <a:ln>
            <a:solidFill>
              <a:srgbClr val="B80040"/>
            </a:solidFill>
          </a:ln>
        </p:spPr>
        <p:txBody>
          <a:bodyPr wrap="square" rtlCol="0" anchor="ctr">
            <a:noAutofit/>
          </a:bodyPr>
          <a:lstStyle/>
          <a:p>
            <a:pPr algn="ctr">
              <a:spcAft>
                <a:spcPts val="600"/>
              </a:spcAft>
            </a:pPr>
            <a:endParaRPr lang="de-DE" dirty="0">
              <a:latin typeface="Arial" panose="020B0604020202020204" pitchFamily="34" charset="0"/>
              <a:cs typeface="Arial" panose="020B0604020202020204" pitchFamily="34" charset="0"/>
            </a:endParaRPr>
          </a:p>
        </p:txBody>
      </p:sp>
      <p:pic>
        <p:nvPicPr>
          <p:cNvPr id="3" name="Grafik 2" descr="Ein Bild, das Menschliches Gesicht, Person, Augenbraue, Vorderkopf enthält.&#10;&#10;KI-generierte Inhalte können fehlerhaft sein.">
            <a:extLst>
              <a:ext uri="{FF2B5EF4-FFF2-40B4-BE49-F238E27FC236}">
                <a16:creationId xmlns:a16="http://schemas.microsoft.com/office/drawing/2014/main" id="{C840B54E-865E-B70C-241F-F3C1FE7D2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59" y="1259919"/>
            <a:ext cx="2601129" cy="2601129"/>
          </a:xfrm>
          <a:prstGeom prst="rect">
            <a:avLst/>
          </a:prstGeom>
        </p:spPr>
      </p:pic>
    </p:spTree>
    <p:extLst>
      <p:ext uri="{BB962C8B-B14F-4D97-AF65-F5344CB8AC3E}">
        <p14:creationId xmlns:p14="http://schemas.microsoft.com/office/powerpoint/2010/main" val="3131965841"/>
      </p:ext>
    </p:extLst>
  </p:cSld>
  <p:clrMapOvr>
    <a:masterClrMapping/>
  </p:clrMapOvr>
</p:sld>
</file>

<file path=ppt/theme/theme1.xml><?xml version="1.0" encoding="utf-8"?>
<a:theme xmlns:a="http://schemas.openxmlformats.org/drawingml/2006/main" name="1_Folienmaster für Fachbereich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spPr>
      <a:bodyPr wrap="square" rtlCol="0" anchor="ctr">
        <a:noAutofit/>
      </a:bodyPr>
      <a:lstStyle>
        <a:defPPr algn="ctr">
          <a:spcAft>
            <a:spcPts val="600"/>
          </a:spcAft>
          <a:defRPr dirty="0" smtClean="0">
            <a:latin typeface="Arial" panose="020B0604020202020204" pitchFamily="34" charset="0"/>
            <a:cs typeface="Arial" panose="020B0604020202020204" pitchFamily="34" charset="0"/>
          </a:defRPr>
        </a:defPPr>
      </a:lstStyle>
    </a:spDef>
    <a:lnDef>
      <a:spPr>
        <a:ln w="28575">
          <a:solidFill>
            <a:srgbClr val="FF000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Aft>
            <a:spcPts val="600"/>
          </a:spcAft>
          <a:defRPr dirty="0">
            <a:solidFill>
              <a:srgbClr val="4A5C66"/>
            </a:solidFill>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309</Words>
  <Application>Microsoft Office PowerPoint</Application>
  <PresentationFormat>Breitbild</PresentationFormat>
  <Paragraphs>58</Paragraphs>
  <Slides>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Arial</vt:lpstr>
      <vt:lpstr>Arial Narrow</vt:lpstr>
      <vt:lpstr>Calibri</vt:lpstr>
      <vt:lpstr>Wingdings</vt:lpstr>
      <vt:lpstr>1_Folienmaster für Fachbereiche</vt:lpstr>
      <vt:lpstr>Laura Bergmann</vt:lpstr>
      <vt:lpstr>Daniel Schreiber</vt:lpstr>
    </vt:vector>
  </TitlesOfParts>
  <Company>FB Wirtschaft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Paul Böhm</dc:creator>
  <cp:lastModifiedBy>Alexander Mutig</cp:lastModifiedBy>
  <cp:revision>1483</cp:revision>
  <dcterms:created xsi:type="dcterms:W3CDTF">2011-03-02T08:09:49Z</dcterms:created>
  <dcterms:modified xsi:type="dcterms:W3CDTF">2025-04-28T17:28:13Z</dcterms:modified>
</cp:coreProperties>
</file>