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3" autoAdjust="0"/>
    <p:restoredTop sz="92418" autoAdjust="0"/>
  </p:normalViewPr>
  <p:slideViewPr>
    <p:cSldViewPr>
      <p:cViewPr varScale="1">
        <p:scale>
          <a:sx n="34" d="100"/>
          <a:sy n="34" d="100"/>
        </p:scale>
        <p:origin x="3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ip dk" userId="f46ae9d21ab8c5d3" providerId="LiveId" clId="{EF3FFC29-DB03-4AE0-8769-80F711D79D8B}"/>
    <pc:docChg chg="delSld modSld">
      <pc:chgData name="Dilip dk" userId="f46ae9d21ab8c5d3" providerId="LiveId" clId="{EF3FFC29-DB03-4AE0-8769-80F711D79D8B}" dt="2024-05-29T14:21:41.730" v="23" actId="20577"/>
      <pc:docMkLst>
        <pc:docMk/>
      </pc:docMkLst>
      <pc:sldChg chg="modSp mod">
        <pc:chgData name="Dilip dk" userId="f46ae9d21ab8c5d3" providerId="LiveId" clId="{EF3FFC29-DB03-4AE0-8769-80F711D79D8B}" dt="2024-05-29T14:21:41.730" v="23" actId="20577"/>
        <pc:sldMkLst>
          <pc:docMk/>
          <pc:sldMk cId="0" sldId="257"/>
        </pc:sldMkLst>
        <pc:spChg chg="mod">
          <ac:chgData name="Dilip dk" userId="f46ae9d21ab8c5d3" providerId="LiveId" clId="{EF3FFC29-DB03-4AE0-8769-80F711D79D8B}" dt="2024-05-29T14:21:41.730" v="23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Dilip dk" userId="f46ae9d21ab8c5d3" providerId="LiveId" clId="{EF3FFC29-DB03-4AE0-8769-80F711D79D8B}" dt="2024-05-29T09:43:49.189" v="0" actId="1076"/>
        <pc:sldMkLst>
          <pc:docMk/>
          <pc:sldMk cId="0" sldId="258"/>
        </pc:sldMkLst>
        <pc:picChg chg="mod">
          <ac:chgData name="Dilip dk" userId="f46ae9d21ab8c5d3" providerId="LiveId" clId="{EF3FFC29-DB03-4AE0-8769-80F711D79D8B}" dt="2024-05-29T09:43:49.189" v="0" actId="1076"/>
          <ac:picMkLst>
            <pc:docMk/>
            <pc:sldMk cId="0" sldId="258"/>
            <ac:picMk id="32" creationId="{00000000-0000-0000-0000-000000000000}"/>
          </ac:picMkLst>
        </pc:picChg>
      </pc:sldChg>
      <pc:sldChg chg="del">
        <pc:chgData name="Dilip dk" userId="f46ae9d21ab8c5d3" providerId="LiveId" clId="{EF3FFC29-DB03-4AE0-8769-80F711D79D8B}" dt="2024-05-29T14:21:24.391" v="1" actId="47"/>
        <pc:sldMkLst>
          <pc:docMk/>
          <pc:sldMk cId="0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Cleaned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Cleaned%20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/>
              <a:t>TOP 5 CATEGORY</a:t>
            </a:r>
            <a:r>
              <a:rPr lang="en-IN" sz="4000" b="1" baseline="0"/>
              <a:t> BY POPULARITY SCORE</a:t>
            </a:r>
            <a:endParaRPr lang="en-IN" sz="4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Visualization!$B$2:$B$6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1-4533-8852-762FA51FD3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88724968"/>
        <c:axId val="488722088"/>
      </c:barChart>
      <c:catAx>
        <c:axId val="488724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600" b="1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22088"/>
        <c:crosses val="autoZero"/>
        <c:auto val="1"/>
        <c:lblAlgn val="ctr"/>
        <c:lblOffset val="100"/>
        <c:noMultiLvlLbl val="0"/>
      </c:catAx>
      <c:valAx>
        <c:axId val="488722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600" b="1" dirty="0"/>
                  <a:t>TOTAL</a:t>
                </a:r>
                <a:r>
                  <a:rPr lang="en-IN" sz="3600" b="1" baseline="0" dirty="0"/>
                  <a:t> SCORE</a:t>
                </a:r>
                <a:endParaRPr lang="en-IN" sz="3600" b="1" dirty="0"/>
              </a:p>
            </c:rich>
          </c:tx>
          <c:layout>
            <c:manualLayout>
              <c:xMode val="edge"/>
              <c:yMode val="edge"/>
              <c:x val="0.41214029762263704"/>
              <c:y val="0.929842497812179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24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Popularity</a:t>
            </a:r>
            <a:r>
              <a:rPr lang="en-IN" sz="4000" baseline="0"/>
              <a:t> % share from Top 5 categories</a:t>
            </a:r>
            <a:endParaRPr lang="en-IN" sz="4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31-4C13-9C44-0D04CE6809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31-4C13-9C44-0D04CE6809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31-4C13-9C44-0D04CE6809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31-4C13-9C44-0D04CE6809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931-4C13-9C44-0D04CE68095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931-4C13-9C44-0D04CE68095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931-4C13-9C44-0D04CE680958}"/>
                </c:ext>
              </c:extLst>
            </c:dLbl>
            <c:dLbl>
              <c:idx val="2"/>
              <c:layout>
                <c:manualLayout>
                  <c:x val="-8.762541243412158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31-4C13-9C44-0D04CE68095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931-4C13-9C44-0D04CE68095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931-4C13-9C44-0D04CE6809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Visualization!$A$2:$A$6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Visualization!$B$2:$B$6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31-4C13-9C44-0D04CE6809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5551" y="620766"/>
            <a:ext cx="11554519" cy="6750510"/>
            <a:chOff x="0" y="0"/>
            <a:chExt cx="11580978" cy="408594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6387" y="1138785"/>
              <a:ext cx="11564591" cy="2947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36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3600" b="1" spc="-19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36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36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3600" b="1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3600" b="1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101548" y="1909667"/>
            <a:ext cx="10014581" cy="704383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IN" sz="3200" dirty="0"/>
              <a:t> </a:t>
            </a:r>
          </a:p>
          <a:p>
            <a:pPr algn="ctr"/>
            <a:endParaRPr lang="en-IN" sz="3200" dirty="0"/>
          </a:p>
          <a:p>
            <a:pPr algn="ctr"/>
            <a:r>
              <a:rPr lang="en-US" sz="3200" b="1" dirty="0"/>
              <a:t>Social Buzz </a:t>
            </a:r>
            <a:r>
              <a:rPr lang="en-US" sz="3200" dirty="0"/>
              <a:t>is a fast-growing technology unicorn that must adapt quickly to its global scale. Accenture has begun a 3-month POC focusing on these tasks:</a:t>
            </a:r>
          </a:p>
          <a:p>
            <a:pPr algn="ctr"/>
            <a:endParaRPr lang="en-US" sz="32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An audit of Social Buzz's big data practice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 Analysis to find Social Buzz's top 5 most popular categories of content</a:t>
            </a:r>
            <a:endParaRPr lang="en-IN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115308" y="208458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72044" y="8601849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93735" y="348567"/>
            <a:ext cx="3161424" cy="3191492"/>
            <a:chOff x="0" y="295473"/>
            <a:chExt cx="4215231" cy="4255324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16680" y="291322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948140" y="1115550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1EF23-8653-7753-8BC8-C3C3791F7427}"/>
              </a:ext>
            </a:extLst>
          </p:cNvPr>
          <p:cNvSpPr txBox="1"/>
          <p:nvPr/>
        </p:nvSpPr>
        <p:spPr>
          <a:xfrm>
            <a:off x="2993657" y="3325206"/>
            <a:ext cx="75228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recent years, customer engagement has grown significantly, outstripping the available internal resources to manage it effectively.</a:t>
            </a:r>
          </a:p>
          <a:p>
            <a:endParaRPr lang="en-US" sz="2800" b="1" dirty="0"/>
          </a:p>
          <a:p>
            <a:r>
              <a:rPr lang="en-US" sz="2800" b="1" dirty="0"/>
              <a:t>Every day, Social Buzz receives over </a:t>
            </a:r>
            <a:r>
              <a:rPr lang="en-US" sz="2800" b="1" dirty="0">
                <a:solidFill>
                  <a:srgbClr val="A100FF"/>
                </a:solidFill>
              </a:rPr>
              <a:t>100,000</a:t>
            </a:r>
            <a:r>
              <a:rPr lang="en-US" sz="2800" b="1" dirty="0"/>
              <a:t> posts, amounting to approximately </a:t>
            </a:r>
            <a:r>
              <a:rPr lang="en-US" sz="2800" b="1" dirty="0">
                <a:solidFill>
                  <a:srgbClr val="A100FF"/>
                </a:solidFill>
              </a:rPr>
              <a:t>36,500,000</a:t>
            </a:r>
            <a:r>
              <a:rPr lang="en-US" sz="2800" b="1" dirty="0"/>
              <a:t> posts annually. Given that all this content is unstructured, making sense of it presents a considerable challenge.</a:t>
            </a:r>
          </a:p>
          <a:p>
            <a:endParaRPr lang="en-US" sz="2800" b="1" dirty="0"/>
          </a:p>
          <a:p>
            <a:r>
              <a:rPr lang="en-US" sz="2800" b="1" dirty="0"/>
              <a:t>This project aims to determine the specifications necessary to manage this content effectively, specifically analyzing content categories to identify the top five with the highest total popularity.</a:t>
            </a:r>
            <a:endParaRPr lang="en-I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14600" y="1372359"/>
            <a:ext cx="913115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A2EA78-67AD-8454-260B-FB1EF69AFDFC}"/>
              </a:ext>
            </a:extLst>
          </p:cNvPr>
          <p:cNvSpPr txBox="1"/>
          <p:nvPr/>
        </p:nvSpPr>
        <p:spPr>
          <a:xfrm>
            <a:off x="3832331" y="1230575"/>
            <a:ext cx="88362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5400" dirty="0"/>
              <a:t> Understanding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A3A122-E123-55CD-05B7-02AAFAAA572F}"/>
              </a:ext>
            </a:extLst>
          </p:cNvPr>
          <p:cNvSpPr txBox="1"/>
          <p:nvPr/>
        </p:nvSpPr>
        <p:spPr>
          <a:xfrm>
            <a:off x="5629464" y="2915769"/>
            <a:ext cx="812389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800" dirty="0"/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4DE8DC-907E-D875-10F0-0F215B4796F8}"/>
              </a:ext>
            </a:extLst>
          </p:cNvPr>
          <p:cNvSpPr txBox="1"/>
          <p:nvPr/>
        </p:nvSpPr>
        <p:spPr>
          <a:xfrm>
            <a:off x="7457218" y="4453157"/>
            <a:ext cx="7161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5400" dirty="0"/>
              <a:t> 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46FF3-B5C7-F890-5D00-C4FEF5E99513}"/>
              </a:ext>
            </a:extLst>
          </p:cNvPr>
          <p:cNvSpPr txBox="1"/>
          <p:nvPr/>
        </p:nvSpPr>
        <p:spPr>
          <a:xfrm>
            <a:off x="9296060" y="6171985"/>
            <a:ext cx="621370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5400" dirty="0"/>
              <a:t> 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3E3FF1-FECB-A0CB-48B0-951E595ED2BD}"/>
              </a:ext>
            </a:extLst>
          </p:cNvPr>
          <p:cNvSpPr txBox="1"/>
          <p:nvPr/>
        </p:nvSpPr>
        <p:spPr>
          <a:xfrm>
            <a:off x="11139016" y="7784814"/>
            <a:ext cx="67036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5400" dirty="0"/>
              <a:t> Undercover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C1DB7A-A37C-0279-59B1-408715690F64}"/>
              </a:ext>
            </a:extLst>
          </p:cNvPr>
          <p:cNvSpPr txBox="1"/>
          <p:nvPr/>
        </p:nvSpPr>
        <p:spPr>
          <a:xfrm>
            <a:off x="1945447" y="2966102"/>
            <a:ext cx="3371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Unique </a:t>
            </a:r>
          </a:p>
          <a:p>
            <a:pPr algn="ctr"/>
            <a:r>
              <a:rPr lang="en-IN" sz="4000" b="1" dirty="0"/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054A-6BB4-EC5D-5233-81276AB789A6}"/>
              </a:ext>
            </a:extLst>
          </p:cNvPr>
          <p:cNvSpPr txBox="1"/>
          <p:nvPr/>
        </p:nvSpPr>
        <p:spPr>
          <a:xfrm>
            <a:off x="6335572" y="2559241"/>
            <a:ext cx="422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Category with Highest Score</a:t>
            </a:r>
          </a:p>
          <a:p>
            <a:pPr algn="ctr"/>
            <a:r>
              <a:rPr lang="en-IN" sz="4400" dirty="0">
                <a:solidFill>
                  <a:srgbClr val="FF0000"/>
                </a:solidFill>
              </a:rPr>
              <a:t>Animals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CA4BE-5A8C-E2A9-4F2B-A2E9BCFF9270}"/>
              </a:ext>
            </a:extLst>
          </p:cNvPr>
          <p:cNvSpPr txBox="1"/>
          <p:nvPr/>
        </p:nvSpPr>
        <p:spPr>
          <a:xfrm>
            <a:off x="11084753" y="2904546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The Month with the Most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733D-14C5-D120-0B3A-CBE885502C88}"/>
              </a:ext>
            </a:extLst>
          </p:cNvPr>
          <p:cNvSpPr txBox="1"/>
          <p:nvPr/>
        </p:nvSpPr>
        <p:spPr>
          <a:xfrm>
            <a:off x="2127159" y="4951260"/>
            <a:ext cx="297221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    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30C3B-B8E7-B465-A6E1-E2F8C5E355B2}"/>
              </a:ext>
            </a:extLst>
          </p:cNvPr>
          <p:cNvSpPr txBox="1"/>
          <p:nvPr/>
        </p:nvSpPr>
        <p:spPr>
          <a:xfrm>
            <a:off x="6961763" y="4915788"/>
            <a:ext cx="297221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    75K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3F78B-A2E4-B3CD-B999-1FE06957E251}"/>
              </a:ext>
            </a:extLst>
          </p:cNvPr>
          <p:cNvSpPr txBox="1"/>
          <p:nvPr/>
        </p:nvSpPr>
        <p:spPr>
          <a:xfrm>
            <a:off x="12667735" y="4893529"/>
            <a:ext cx="297221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   MAY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B869ED4-A641-93AC-3F8F-7366B61E8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844975"/>
              </p:ext>
            </p:extLst>
          </p:nvPr>
        </p:nvGraphicFramePr>
        <p:xfrm>
          <a:off x="2869536" y="571500"/>
          <a:ext cx="14128764" cy="861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67AE590-146F-59CB-C00F-DD2DFBB37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37682"/>
              </p:ext>
            </p:extLst>
          </p:nvPr>
        </p:nvGraphicFramePr>
        <p:xfrm>
          <a:off x="2590800" y="1028700"/>
          <a:ext cx="15218188" cy="846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27032" y="735562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361767" y="8648700"/>
            <a:ext cx="15697200" cy="1393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Unsurprisingly, technology content ranks among the top categories, reflecting the widespread interest in advancements in this field. This indicates that users highly value your technology-related material. To capitalize on this interest and undoubtedly increase user engagement, I suggest collaborating with some of the world's leading digital companies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165D7-794F-496F-001C-31FBF5CE6576}"/>
              </a:ext>
            </a:extLst>
          </p:cNvPr>
          <p:cNvSpPr txBox="1"/>
          <p:nvPr/>
        </p:nvSpPr>
        <p:spPr>
          <a:xfrm>
            <a:off x="1349091" y="2250911"/>
            <a:ext cx="8222611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/>
              <a:t>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6DA28-42CB-5DFF-775B-492FEB93151C}"/>
              </a:ext>
            </a:extLst>
          </p:cNvPr>
          <p:cNvSpPr txBox="1"/>
          <p:nvPr/>
        </p:nvSpPr>
        <p:spPr>
          <a:xfrm>
            <a:off x="1398637" y="4789557"/>
            <a:ext cx="4209571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/>
              <a:t>INSIGHT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DA9E67-F3BF-CC63-7E89-4A889B07A254}"/>
              </a:ext>
            </a:extLst>
          </p:cNvPr>
          <p:cNvSpPr txBox="1"/>
          <p:nvPr/>
        </p:nvSpPr>
        <p:spPr>
          <a:xfrm>
            <a:off x="1255032" y="3185887"/>
            <a:ext cx="16469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Animals and science are among the most popular content categories, indicating a strong preference for "real-life" and "factual" content. Therefore, it is recommended to continue creating and curating content related to these two categories to meet audience preferences and sustain engagement.</a:t>
            </a:r>
            <a:endParaRPr lang="en-IN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999A84-8B13-873A-3558-C07D54F777CF}"/>
              </a:ext>
            </a:extLst>
          </p:cNvPr>
          <p:cNvSpPr txBox="1"/>
          <p:nvPr/>
        </p:nvSpPr>
        <p:spPr>
          <a:xfrm>
            <a:off x="1361767" y="5834227"/>
            <a:ext cx="16469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Food emerges as a common theme among the top five categories, with Healthy Eating ranking as one of the highest. This suggests a significant interest in healthy eating within your user base. Leveraging this insight, you could create a targeted campaign and collaborate with healthy eating brands to enhance user engagement.</a:t>
            </a:r>
            <a:endParaRPr lang="en-IN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A18B3-6CBE-393A-CCEF-A4385B2B4A81}"/>
              </a:ext>
            </a:extLst>
          </p:cNvPr>
          <p:cNvSpPr txBox="1"/>
          <p:nvPr/>
        </p:nvSpPr>
        <p:spPr>
          <a:xfrm>
            <a:off x="1363543" y="7503465"/>
            <a:ext cx="4207794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/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394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Wingdings</vt:lpstr>
      <vt:lpstr>Calibri</vt:lpstr>
      <vt:lpstr>Clear Sans Regular Bold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Dilip dk</cp:lastModifiedBy>
  <cp:revision>9</cp:revision>
  <dcterms:created xsi:type="dcterms:W3CDTF">2006-08-16T00:00:00Z</dcterms:created>
  <dcterms:modified xsi:type="dcterms:W3CDTF">2024-05-29T14:21:47Z</dcterms:modified>
  <dc:identifier>DAEhDyfaYKE</dc:identifier>
</cp:coreProperties>
</file>