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6" r:id="rId9"/>
    <p:sldId id="267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70643-A2A1-45F9-9F12-BB24198AB2F2}" v="870" dt="2024-03-31T21:36:37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86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129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698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96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63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20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19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7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09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42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7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companies/piter/articles/715860/" TargetMode="External"/><Relationship Id="rId7" Type="http://schemas.openxmlformats.org/officeDocument/2006/relationships/hyperlink" Target="https://yandex.ru/q/tech/10869770753/" TargetMode="External"/><Relationship Id="rId2" Type="http://schemas.openxmlformats.org/officeDocument/2006/relationships/hyperlink" Target="https://habr.com/ru/companies/habr_career/articles/453840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zen.ru/a/XYEC6rwlFACuNRv-" TargetMode="External"/><Relationship Id="rId5" Type="http://schemas.openxmlformats.org/officeDocument/2006/relationships/hyperlink" Target="https://ru.wikipedia.org/wiki/Python" TargetMode="External"/><Relationship Id="rId4" Type="http://schemas.openxmlformats.org/officeDocument/2006/relationships/hyperlink" Target="https://pythonru.com/baza-znanij/naskolko-slozhno-uchit-py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AA5DFF-F391-4D1C-B76E-4E130B8C9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8992" y="1064526"/>
            <a:ext cx="9601200" cy="3200400"/>
          </a:xfrm>
        </p:spPr>
        <p:txBody>
          <a:bodyPr anchor="b">
            <a:normAutofit/>
          </a:bodyPr>
          <a:lstStyle/>
          <a:p>
            <a:br>
              <a:rPr lang="ru-RU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br>
              <a:rPr lang="ru-RU">
                <a:solidFill>
                  <a:schemeClr val="bg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</a:br>
            <a:endParaRPr lang="ru-RU">
              <a:solidFill>
                <a:schemeClr val="bg1">
                  <a:lumMod val="85000"/>
                  <a:lumOff val="15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78992" y="4908392"/>
            <a:ext cx="9601200" cy="8066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8"/>
            <a:r>
              <a:rPr lang="ru-RU" dirty="0">
                <a:cs typeface="Calibri"/>
              </a:rPr>
              <a:t>Выполнил: Галушко Егор</a:t>
            </a:r>
          </a:p>
          <a:p>
            <a:pPr lvl="8"/>
            <a:endParaRPr lang="ru-RU" dirty="0">
              <a:cs typeface="Calibri"/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591326CA-698F-4F50-A3B5-4A709B6A1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034EC4-DA73-6F1A-BE27-4B0455DF89D3}"/>
              </a:ext>
            </a:extLst>
          </p:cNvPr>
          <p:cNvSpPr txBox="1"/>
          <p:nvPr/>
        </p:nvSpPr>
        <p:spPr>
          <a:xfrm>
            <a:off x="771407" y="310444"/>
            <a:ext cx="10743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 err="1"/>
              <a:t>Мммуя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570BDE2-3A2A-4B48-9B39-C9C6FBB0A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82E206-BEA1-6B38-FBCF-3BD8058754B0}"/>
              </a:ext>
            </a:extLst>
          </p:cNvPr>
          <p:cNvSpPr txBox="1"/>
          <p:nvPr/>
        </p:nvSpPr>
        <p:spPr>
          <a:xfrm>
            <a:off x="2481336" y="105700"/>
            <a:ext cx="60959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Муниципальное платное общеобразовательное учреждение </a:t>
            </a: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    "Академия топ"</a:t>
            </a: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                                 города Краснодара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E6C3C-AA36-DDCD-918A-C7E42EA525F9}"/>
              </a:ext>
            </a:extLst>
          </p:cNvPr>
          <p:cNvSpPr txBox="1"/>
          <p:nvPr/>
        </p:nvSpPr>
        <p:spPr>
          <a:xfrm>
            <a:off x="4565552" y="1264186"/>
            <a:ext cx="171500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3600" dirty="0">
                <a:solidFill>
                  <a:schemeClr val="bg1"/>
                </a:solidFill>
              </a:rPr>
              <a:t>Проект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26EFF4-DCCD-0589-4F58-021EBD0D84A8}"/>
              </a:ext>
            </a:extLst>
          </p:cNvPr>
          <p:cNvSpPr txBox="1"/>
          <p:nvPr/>
        </p:nvSpPr>
        <p:spPr>
          <a:xfrm>
            <a:off x="4167481" y="2107259"/>
            <a:ext cx="412340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По индивидуальный проект</a:t>
            </a: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               На тему:</a:t>
            </a:r>
          </a:p>
          <a:p>
            <a:r>
              <a:rPr lang="ru-RU" dirty="0">
                <a:solidFill>
                  <a:schemeClr val="bg1"/>
                </a:solidFill>
                <a:ea typeface="+mn-lt"/>
                <a:cs typeface="+mn-lt"/>
              </a:rPr>
              <a:t>"Почему Python самый легкий язык 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071550-84F4-0EC6-75D9-C60DE45CFF57}"/>
              </a:ext>
            </a:extLst>
          </p:cNvPr>
          <p:cNvSpPr txBox="1"/>
          <p:nvPr/>
        </p:nvSpPr>
        <p:spPr>
          <a:xfrm>
            <a:off x="4891851" y="6039555"/>
            <a:ext cx="23612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Краснодар 2024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9F0FF-64DE-8CB2-35EE-F363728F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9.Минусы языка Python: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C71AB-35FC-FE8F-C496-891446308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9510122" cy="394542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Производительность: Несмотря на то что Python является высокоуровневым и гибким языком, он не всегда оптимален с точки зрения производительности. В сравнении с некоторыми компилируемыми языками, такими как C++ или </a:t>
            </a:r>
            <a:r>
              <a:rPr lang="ru-RU" sz="2400" err="1">
                <a:latin typeface="Calibri"/>
                <a:cs typeface="Calibri"/>
              </a:rPr>
              <a:t>Rust</a:t>
            </a:r>
            <a:r>
              <a:rPr lang="ru-RU" sz="2400">
                <a:latin typeface="Calibri"/>
                <a:cs typeface="Calibri"/>
              </a:rPr>
              <a:t>, Python может быть медленнее при выполнении некоторых вычислительно сложных задач. </a:t>
            </a:r>
            <a:endParaRPr lang="ru-RU" sz="2400"/>
          </a:p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Меньшая поддержка для мобильных приложений: Несмотря на то что Python используется в разработке мобильных приложений, его популярность в этой области не так велика, как у Java или Swift. </a:t>
            </a:r>
          </a:p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Объем памяти: Python, особенно при работе с большими объемами данных, может потреблять больше оперативной памяти по сравнению с некоторыми другими языками программирования.</a:t>
            </a:r>
          </a:p>
          <a:p>
            <a:endParaRPr lang="ru-RU" sz="18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6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0F2F9-42FA-5B53-88D9-25ED4D1A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10. Плюсы: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46C83A-2473-6D6F-5D11-6D8E2531F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67" y="2399089"/>
            <a:ext cx="10580551" cy="41722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dirty="0" err="1">
                <a:latin typeface="Calibri"/>
                <a:cs typeface="Calibri"/>
              </a:rPr>
              <a:t>Многоплатформенность</a:t>
            </a:r>
            <a:r>
              <a:rPr lang="ru-RU" dirty="0">
                <a:latin typeface="Calibri"/>
                <a:cs typeface="Calibri"/>
              </a:rPr>
              <a:t>: Python может работать на различных операционных системах без изменений в исходном коде. Это упрощает развертывание приложений и обеспечивает гибкость в выборе платформы.</a:t>
            </a:r>
            <a:endParaRPr lang="ru-RU"/>
          </a:p>
          <a:p>
            <a:pPr marL="0" indent="0">
              <a:buNone/>
            </a:pPr>
            <a:r>
              <a:rPr lang="ru-RU" dirty="0">
                <a:latin typeface="Calibri"/>
                <a:cs typeface="Calibri"/>
              </a:rPr>
              <a:t>Богатый набор инструментов: Библиотеки и фреймворки, такие как </a:t>
            </a:r>
            <a:r>
              <a:rPr lang="ru-RU" dirty="0" err="1">
                <a:latin typeface="Calibri"/>
                <a:cs typeface="Calibri"/>
              </a:rPr>
              <a:t>Django</a:t>
            </a:r>
            <a:r>
              <a:rPr lang="ru-RU" dirty="0">
                <a:latin typeface="Calibri"/>
                <a:cs typeface="Calibri"/>
              </a:rPr>
              <a:t>, </a:t>
            </a:r>
            <a:r>
              <a:rPr lang="ru-RU" dirty="0" err="1">
                <a:latin typeface="Calibri"/>
                <a:cs typeface="Calibri"/>
              </a:rPr>
              <a:t>Flask</a:t>
            </a:r>
            <a:r>
              <a:rPr lang="ru-RU" dirty="0">
                <a:latin typeface="Calibri"/>
                <a:cs typeface="Calibri"/>
              </a:rPr>
              <a:t>, делают Python мощным инструментом для веб-разработки, научных исследований, обработки данных и многих других областей. Интеграция с другими языками: Python легко интегрируется с кодом, написанным на C, C++ или других языках, что позволяет использовать высокопроизводительные библиотеки или оптимизировать узкие места в приложениях.</a:t>
            </a:r>
          </a:p>
          <a:p>
            <a:pPr>
              <a:buNone/>
            </a:pPr>
            <a:r>
              <a:rPr lang="ru-RU" dirty="0">
                <a:latin typeface="Calibri"/>
                <a:cs typeface="Calibri"/>
              </a:rPr>
              <a:t>Широкое применение: Python применяется в различных областях, включая веб-разработку, машинное обучение, научные исследования, анализ данных, автоматизацию и многие другие. Это делает его универсальным языком программирования.</a:t>
            </a:r>
          </a:p>
          <a:p>
            <a:pPr marL="0" indent="0">
              <a:buNone/>
            </a:pPr>
            <a:endParaRPr lang="ru-RU" sz="1600" dirty="0">
              <a:latin typeface="Calibri"/>
              <a:cs typeface="Calibri"/>
            </a:endParaRPr>
          </a:p>
          <a:p>
            <a:endParaRPr lang="ru-RU" sz="180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6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6075DD-6D52-CE62-F829-4E3595A74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Заключение: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4C68E3-17C7-2F69-B95F-39F17DE7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действительно представляет собой уникальный и мощный инструмент. Его сочетание простоты, гибкости и функциональности делает его идеальным выбором для разнообразных задач. Независимо от уровня опыта, Python предоставляет инструменты и ресурсы для успешной разработки проектов. Так же у языка есть минусы.</a:t>
            </a:r>
            <a:endParaRPr lang="ru-RU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4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D6978-B44A-3B77-8DB4-05FC187F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Ссылки на источники откуда брал информацию: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F79D21-250F-945A-E3B2-CB2E59EAE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2"/>
              </a:rPr>
              <a:t>https://habr.com/ru/companies/habr_career/articles/453840/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3"/>
              </a:rPr>
              <a:t>https://habr.com/ru/companies/piter/articles/715860/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4"/>
              </a:rPr>
              <a:t>https://pythonru.com/baza-znanij/naskolko-slozhno-uchit-python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5"/>
              </a:rPr>
              <a:t>https://ru.wikipedia.org/wiki/Python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6"/>
              </a:rPr>
              <a:t>https://dzen.ru/a/XYEC6rwlFACuNRv-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ru-RU" sz="1800" u="sng" dirty="0">
                <a:latin typeface="Calibri"/>
                <a:cs typeface="Calibri"/>
                <a:hlinkClick r:id="rId7"/>
              </a:rPr>
              <a:t>https://yandex.ru/q/tech/10869770753/</a:t>
            </a:r>
            <a:endParaRPr lang="ru-RU" sz="1100">
              <a:latin typeface="Calibri"/>
              <a:cs typeface="Calibri"/>
            </a:endParaRPr>
          </a:p>
          <a:p>
            <a:pPr marL="0" indent="0">
              <a:buNone/>
            </a:pPr>
            <a:endParaRPr lang="ru-RU" sz="18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ru-RU" sz="2600" dirty="0">
              <a:latin typeface="Calibri"/>
              <a:cs typeface="Calibri"/>
            </a:endParaRP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1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B4852-B5E2-4196-4DA6-6921FADC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1. Введение: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7A91-7317-3054-2D7C-3155322F4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Цель - Выяснить легкость изучения языка Python, по сравнению с другими языками программирования.</a:t>
            </a:r>
          </a:p>
          <a:p>
            <a:pPr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Объект - Язык программирования Python.</a:t>
            </a:r>
          </a:p>
          <a:p>
            <a:pPr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Задачи - Понять, подходит ли язык программирования Python, для изучения первым языком, для ознакомления с миром программирования.</a:t>
            </a:r>
          </a:p>
          <a:p>
            <a:pPr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Актуальность - Актуальность этого вопроса очень высока потому что сейчас набирает популярность сфера IT, и всем интересно с чего начинать</a:t>
            </a:r>
            <a:endParaRPr lang="ru-RU" sz="2400" dirty="0"/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15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FCDB9-0BE1-D942-45EA-150F154FD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2. Простота синтаксиса: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51C5C3-DEC5-EC04-3CF8-77AB6EFD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предлагает понятный синтаксис, что делает его привлекательным для новичков. Отсутствие необходимости объявлять типы переменных явно упрощает процесс написания кода. Это позволяет программистам быстрее перейти к созданию реальных проектов. Кроме того, читаемость кода в Python способствует быстрому анализу и отладке ошибок.</a:t>
            </a:r>
            <a:endParaRPr lang="ru-RU" sz="24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87319F-0901-F210-67E3-D892531C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3. Быстрота разработки: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9DF195-08C5-AE9E-5138-99BBBC51E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Python известен своей способностью ускорять процесс разработки благодаря высокому уровню абстракции. Программисты могут сосредоточиться на решении проблемы, минимизируя необходимость ручного управления памятью. Это делает Python отличным выбором для многих проектов.</a:t>
            </a:r>
            <a:endParaRPr lang="ru-RU" sz="28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D85820-B46A-3565-B2BF-23B5F51B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4. Популярность: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022000-0A38-40B0-7578-69D40EC35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Python интерпретируемый язык программирования,</a:t>
            </a:r>
            <a:endParaRPr lang="ru-RU" sz="2400"/>
          </a:p>
          <a:p>
            <a:pPr marL="0" indent="0">
              <a:buNone/>
            </a:pPr>
            <a:r>
              <a:rPr lang="ru-RU" sz="2400">
                <a:latin typeface="Calibri"/>
                <a:cs typeface="Calibri"/>
              </a:rPr>
              <a:t>который не требует компиляции программы перед запуском, с помощью этого можно легко запускать маленькие блоки кода, и проверять их, на работа-способность. Так как Python простой в своем синтаксисе, как я говорил ранее, это делает его привлекательным для новичков.</a:t>
            </a: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33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81F787-C6C2-DEC3-9D56-2D0CF720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cs typeface="Calibri"/>
              </a:rPr>
              <a:t>5. Активное сообщество: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622B13-A3AC-B615-90E8-ED517513C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31743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latin typeface="Calibri"/>
                <a:cs typeface="Calibri"/>
              </a:rPr>
              <a:t>Благодаря большому и активному сообществу разработчиков, любой пользователь может быстро найти ответы на свои вопросы. Форумы, сайты, вики и видео делают обмен знаниями и опытом легким и доступным. Активное сообщество способствует развитию языка и обеспечивает его актуальность в долгосрочной перспективе.</a:t>
            </a:r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2C7AC-7776-4F36-1786-D51484FB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74" y="362352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6. Зарплаты Junior программистов: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8774D-FFAC-C2EF-901F-F26D71018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13" y="2564923"/>
            <a:ext cx="11135131" cy="397060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dirty="0">
                <a:ea typeface="+mn-lt"/>
                <a:cs typeface="+mn-lt"/>
              </a:rPr>
              <a:t>Обучение:</a:t>
            </a:r>
            <a:r>
              <a:rPr lang="ru-RU" sz="1600" dirty="0">
                <a:ea typeface="+mn-lt"/>
                <a:cs typeface="+mn-lt"/>
              </a:rPr>
              <a:t> Множество онлайн-курсов делает Python доступным для новичков.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Проекты с открытым кодом: Участие в них помогает начать путь в Python и получить опыт.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Интернатуры и стажировки: Многие компании предлагают такие программы для новичков.</a:t>
            </a:r>
          </a:p>
          <a:p>
            <a:r>
              <a:rPr lang="ru-RU" dirty="0">
                <a:ea typeface="+mn-lt"/>
                <a:cs typeface="+mn-lt"/>
              </a:rPr>
              <a:t>Требования работодателей: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Знание Python и его библиотек: Ожидаются знания языка и ключевых библиотек.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Опыт с базами данных: Знание SQL может быть важно.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Понимание алгоритмов и командная работа: Ценятся навыки работы в команде и понимание основных алгоритмов.</a:t>
            </a:r>
          </a:p>
          <a:p>
            <a:r>
              <a:rPr lang="ru-RU" dirty="0">
                <a:ea typeface="+mn-lt"/>
                <a:cs typeface="+mn-lt"/>
              </a:rPr>
              <a:t>Конкуренция: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Высокая, но спрос превышает предложение, особенно в специализированных областях.</a:t>
            </a:r>
            <a:endParaRPr lang="ru-RU" dirty="0"/>
          </a:p>
          <a:p>
            <a:r>
              <a:rPr lang="ru-RU" dirty="0">
                <a:ea typeface="+mn-lt"/>
                <a:cs typeface="+mn-lt"/>
              </a:rPr>
              <a:t>Количество вакансий: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Начальный уровень: Много вакансий, особенно в крупных городах.</a:t>
            </a:r>
            <a:endParaRPr lang="ru-RU" dirty="0"/>
          </a:p>
          <a:p>
            <a:r>
              <a:rPr lang="ru-RU" sz="1600" dirty="0">
                <a:ea typeface="+mn-lt"/>
                <a:cs typeface="+mn-lt"/>
              </a:rPr>
              <a:t>Средний и опытные уровни: Меньше вакансий, но они часто предлагают более высокие зарплаты и интересные проекты.</a:t>
            </a:r>
            <a:endParaRPr lang="ru-RU" dirty="0"/>
          </a:p>
          <a:p>
            <a:pPr marL="0" indent="0">
              <a:buNone/>
            </a:pPr>
            <a:endParaRPr lang="ru-RU" sz="1600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38582C-E8F3-3F87-4B3B-94AF6599B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01" y="405160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i="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7.Примеры языков C++ и Python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B45C-FC1B-4DEB-1D0F-127447672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4" y="2607732"/>
            <a:ext cx="8412480" cy="4124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Как </a:t>
            </a:r>
            <a:r>
              <a:rPr lang="ru-RU" dirty="0" err="1"/>
              <a:t>выгялдит</a:t>
            </a:r>
            <a:r>
              <a:rPr lang="ru-RU" dirty="0"/>
              <a:t> Hello </a:t>
            </a:r>
            <a:r>
              <a:rPr lang="ru-RU" dirty="0" err="1"/>
              <a:t>world</a:t>
            </a:r>
            <a:r>
              <a:rPr lang="ru-RU" dirty="0"/>
              <a:t> на C++</a:t>
            </a:r>
            <a:endParaRPr lang="ru-RU" sz="1200" dirty="0"/>
          </a:p>
          <a:p>
            <a:r>
              <a:rPr lang="ru-RU" sz="1600" dirty="0"/>
              <a:t>#</a:t>
            </a:r>
            <a:r>
              <a:rPr lang="ru-RU" sz="1600" dirty="0">
                <a:ea typeface="+mn-lt"/>
                <a:cs typeface="+mn-lt"/>
              </a:rPr>
              <a:t>include &lt;</a:t>
            </a:r>
            <a:r>
              <a:rPr lang="ru-RU" sz="1600" err="1">
                <a:ea typeface="+mn-lt"/>
                <a:cs typeface="+mn-lt"/>
              </a:rPr>
              <a:t>iostream</a:t>
            </a:r>
            <a:r>
              <a:rPr lang="ru-RU" sz="1600" dirty="0">
                <a:ea typeface="+mn-lt"/>
                <a:cs typeface="+mn-lt"/>
              </a:rPr>
              <a:t>&gt;</a:t>
            </a:r>
            <a:endParaRPr lang="ru-RU" sz="1600" dirty="0"/>
          </a:p>
          <a:p>
            <a:r>
              <a:rPr lang="ru-RU" sz="1600" err="1">
                <a:ea typeface="+mn-lt"/>
                <a:cs typeface="+mn-lt"/>
              </a:rPr>
              <a:t>int</a:t>
            </a:r>
            <a:r>
              <a:rPr lang="ru-RU" sz="1600" dirty="0">
                <a:ea typeface="+mn-lt"/>
                <a:cs typeface="+mn-lt"/>
              </a:rPr>
              <a:t> </a:t>
            </a:r>
            <a:r>
              <a:rPr lang="ru-RU" sz="1600" err="1">
                <a:ea typeface="+mn-lt"/>
                <a:cs typeface="+mn-lt"/>
              </a:rPr>
              <a:t>main</a:t>
            </a:r>
            <a:r>
              <a:rPr lang="ru-RU" sz="1600" dirty="0">
                <a:ea typeface="+mn-lt"/>
                <a:cs typeface="+mn-lt"/>
              </a:rPr>
              <a:t>() {</a:t>
            </a:r>
            <a:endParaRPr lang="ru-RU" sz="1600" dirty="0"/>
          </a:p>
          <a:p>
            <a:r>
              <a:rPr lang="ru-RU" sz="1600" dirty="0">
                <a:ea typeface="+mn-lt"/>
                <a:cs typeface="+mn-lt"/>
              </a:rPr>
              <a:t>    </a:t>
            </a:r>
            <a:r>
              <a:rPr lang="ru-RU" sz="1600" err="1">
                <a:ea typeface="+mn-lt"/>
                <a:cs typeface="+mn-lt"/>
              </a:rPr>
              <a:t>std</a:t>
            </a:r>
            <a:r>
              <a:rPr lang="ru-RU" sz="1600" dirty="0">
                <a:ea typeface="+mn-lt"/>
                <a:cs typeface="+mn-lt"/>
              </a:rPr>
              <a:t>::</a:t>
            </a:r>
            <a:r>
              <a:rPr lang="ru-RU" sz="1600" err="1">
                <a:ea typeface="+mn-lt"/>
                <a:cs typeface="+mn-lt"/>
              </a:rPr>
              <a:t>cout</a:t>
            </a:r>
            <a:r>
              <a:rPr lang="ru-RU" sz="1600" dirty="0">
                <a:ea typeface="+mn-lt"/>
                <a:cs typeface="+mn-lt"/>
              </a:rPr>
              <a:t> &lt;&lt; "Hello, </a:t>
            </a:r>
            <a:r>
              <a:rPr lang="ru-RU" sz="1600" err="1">
                <a:ea typeface="+mn-lt"/>
                <a:cs typeface="+mn-lt"/>
              </a:rPr>
              <a:t>world</a:t>
            </a:r>
            <a:r>
              <a:rPr lang="ru-RU" sz="1600" dirty="0">
                <a:ea typeface="+mn-lt"/>
                <a:cs typeface="+mn-lt"/>
              </a:rPr>
              <a:t>!" &lt;&lt; </a:t>
            </a:r>
            <a:r>
              <a:rPr lang="ru-RU" sz="1600" err="1">
                <a:ea typeface="+mn-lt"/>
                <a:cs typeface="+mn-lt"/>
              </a:rPr>
              <a:t>std</a:t>
            </a:r>
            <a:r>
              <a:rPr lang="ru-RU" sz="1600" dirty="0">
                <a:ea typeface="+mn-lt"/>
                <a:cs typeface="+mn-lt"/>
              </a:rPr>
              <a:t>::</a:t>
            </a:r>
            <a:r>
              <a:rPr lang="ru-RU" sz="1600" err="1">
                <a:ea typeface="+mn-lt"/>
                <a:cs typeface="+mn-lt"/>
              </a:rPr>
              <a:t>endl</a:t>
            </a:r>
            <a:r>
              <a:rPr lang="ru-RU" sz="1600" dirty="0">
                <a:ea typeface="+mn-lt"/>
                <a:cs typeface="+mn-lt"/>
              </a:rPr>
              <a:t>;</a:t>
            </a:r>
            <a:endParaRPr lang="ru-RU" sz="1600" dirty="0"/>
          </a:p>
          <a:p>
            <a:pPr marL="0" indent="0">
              <a:buNone/>
            </a:pPr>
            <a:r>
              <a:rPr lang="ru-RU" sz="1600" dirty="0">
                <a:ea typeface="+mn-lt"/>
                <a:cs typeface="+mn-lt"/>
              </a:rPr>
              <a:t>  </a:t>
            </a:r>
            <a:r>
              <a:rPr lang="ru-RU" sz="1600" err="1">
                <a:ea typeface="+mn-lt"/>
                <a:cs typeface="+mn-lt"/>
              </a:rPr>
              <a:t>return</a:t>
            </a:r>
            <a:r>
              <a:rPr lang="ru-RU" sz="1600" dirty="0">
                <a:ea typeface="+mn-lt"/>
                <a:cs typeface="+mn-lt"/>
              </a:rPr>
              <a:t> 0;</a:t>
            </a:r>
            <a:endParaRPr lang="ru-RU" sz="1600"/>
          </a:p>
          <a:p>
            <a:r>
              <a:rPr lang="ru-RU" sz="1200" dirty="0">
                <a:ea typeface="+mn-lt"/>
                <a:cs typeface="+mn-lt"/>
              </a:rPr>
              <a:t>}</a:t>
            </a:r>
            <a:endParaRPr lang="ru-RU" sz="1200" dirty="0"/>
          </a:p>
          <a:p>
            <a:r>
              <a:rPr lang="ru-RU" dirty="0"/>
              <a:t>И как на Python:</a:t>
            </a:r>
          </a:p>
          <a:p>
            <a:r>
              <a:rPr lang="ru-RU" sz="1600" err="1">
                <a:ea typeface="+mn-lt"/>
                <a:cs typeface="+mn-lt"/>
              </a:rPr>
              <a:t>print</a:t>
            </a:r>
            <a:r>
              <a:rPr lang="ru-RU" sz="1600" dirty="0">
                <a:ea typeface="+mn-lt"/>
                <a:cs typeface="+mn-lt"/>
              </a:rPr>
              <a:t>("Hello, </a:t>
            </a:r>
            <a:r>
              <a:rPr lang="ru-RU" sz="1600" err="1">
                <a:ea typeface="+mn-lt"/>
                <a:cs typeface="+mn-lt"/>
              </a:rPr>
              <a:t>world</a:t>
            </a:r>
            <a:r>
              <a:rPr lang="ru-RU" sz="1600" dirty="0">
                <a:ea typeface="+mn-lt"/>
                <a:cs typeface="+mn-lt"/>
              </a:rPr>
              <a:t>!")</a:t>
            </a:r>
          </a:p>
          <a:p>
            <a:endParaRPr lang="ru-RU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26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F70CB-5F8F-1C45-3A89-DC4099057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45" y="362351"/>
            <a:ext cx="10671048" cy="1554480"/>
          </a:xfrm>
        </p:spPr>
        <p:txBody>
          <a:bodyPr anchor="ctr"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8. Примеры задач: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2D5554-A2CE-9E1E-EDED-56587126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57" y="2282384"/>
            <a:ext cx="8412480" cy="45870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ru-RU" b="1" dirty="0">
                <a:solidFill>
                  <a:srgbClr val="333333"/>
                </a:solidFill>
              </a:rPr>
              <a:t>Задача с числами Фибоначчи: На Python и C++</a:t>
            </a:r>
            <a:endParaRPr lang="ru-RU" dirty="0"/>
          </a:p>
          <a:p>
            <a:r>
              <a:rPr lang="ru-RU" sz="1200" b="1" err="1">
                <a:solidFill>
                  <a:srgbClr val="333333"/>
                </a:solidFill>
                <a:ea typeface="+mn-lt"/>
                <a:cs typeface="+mn-lt"/>
              </a:rPr>
              <a:t>def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b="1" err="1">
                <a:solidFill>
                  <a:srgbClr val="990000"/>
                </a:solidFill>
                <a:ea typeface="+mn-lt"/>
                <a:cs typeface="+mn-lt"/>
              </a:rPr>
              <a:t>fibonacci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length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): </a:t>
            </a:r>
            <a:endParaRPr lang="ru-RU" sz="1200" b="1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lst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= [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0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] </a:t>
            </a:r>
            <a:endParaRPr lang="ru-RU" sz="1200" b="1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ru-RU" sz="1200" b="1" err="1">
                <a:solidFill>
                  <a:srgbClr val="333333"/>
                </a:solidFill>
                <a:ea typeface="+mn-lt"/>
                <a:cs typeface="+mn-lt"/>
              </a:rPr>
              <a:t>for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item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index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b="1" err="1">
                <a:solidFill>
                  <a:srgbClr val="333333"/>
                </a:solidFill>
                <a:ea typeface="+mn-lt"/>
                <a:cs typeface="+mn-lt"/>
              </a:rPr>
              <a:t>in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enumerate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range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2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length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)):</a:t>
            </a:r>
            <a:endParaRPr lang="ru-RU" sz="1200" b="1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 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lst.append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lst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[index-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2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] +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lst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[index-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]) </a:t>
            </a:r>
            <a:r>
              <a:rPr lang="ru-RU" sz="1200" b="1" err="1">
                <a:solidFill>
                  <a:srgbClr val="333333"/>
                </a:solidFill>
                <a:ea typeface="+mn-lt"/>
                <a:cs typeface="+mn-lt"/>
              </a:rPr>
              <a:t>return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lst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print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fibonacci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14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)) </a:t>
            </a:r>
            <a:endParaRPr lang="ru-RU" sz="1200" b="1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ru-RU" sz="1200" i="1" dirty="0">
                <a:solidFill>
                  <a:schemeClr val="tx1"/>
                </a:solidFill>
                <a:ea typeface="+mn-lt"/>
                <a:cs typeface="+mn-lt"/>
              </a:rPr>
              <a:t># Результат работы</a:t>
            </a:r>
            <a:r>
              <a:rPr lang="ru-RU" sz="1200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[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0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2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3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5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8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13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21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34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55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89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144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, </a:t>
            </a:r>
            <a:r>
              <a:rPr lang="ru-RU" sz="1200" dirty="0">
                <a:solidFill>
                  <a:srgbClr val="008080"/>
                </a:solidFill>
                <a:ea typeface="+mn-lt"/>
                <a:cs typeface="+mn-lt"/>
              </a:rPr>
              <a:t>233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]</a:t>
            </a:r>
            <a:endParaRPr lang="ru-RU" sz="1200">
              <a:solidFill>
                <a:srgbClr val="333333"/>
              </a:solidFill>
              <a:ea typeface="+mn-lt"/>
              <a:cs typeface="+mn-lt"/>
            </a:endParaRPr>
          </a:p>
          <a:p>
            <a:endParaRPr lang="ru-RU" sz="1200" dirty="0">
              <a:solidFill>
                <a:srgbClr val="333333"/>
              </a:solidFill>
              <a:ea typeface="+mn-lt"/>
              <a:cs typeface="+mn-lt"/>
            </a:endParaRPr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#include &lt;</a:t>
            </a:r>
            <a:r>
              <a:rPr lang="ru-RU" sz="1200" err="1">
                <a:solidFill>
                  <a:srgbClr val="333333"/>
                </a:solidFill>
                <a:ea typeface="+mn-lt"/>
                <a:cs typeface="+mn-lt"/>
              </a:rPr>
              <a:t>iostream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&gt;</a:t>
            </a:r>
            <a:endParaRPr lang="ru-RU" sz="1200">
              <a:solidFill>
                <a:srgbClr val="333333"/>
              </a:solidFill>
            </a:endParaRPr>
          </a:p>
          <a:p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using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namespace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std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;</a:t>
            </a:r>
            <a:endParaRPr lang="ru-RU" sz="1200"/>
          </a:p>
          <a:p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int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fibonacci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int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n) {</a:t>
            </a:r>
            <a:endParaRPr lang="ru-RU" sz="1200"/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   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if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(n &lt;= 1)</a:t>
            </a:r>
            <a:endParaRPr lang="ru-RU" sz="1200"/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       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return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n;</a:t>
            </a:r>
            <a:endParaRPr lang="ru-RU" sz="1200"/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   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else</a:t>
            </a:r>
            <a:endParaRPr lang="ru-RU" sz="1200"/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       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return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fibonacci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(n - 1) +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fibonacci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(n - 2);</a:t>
            </a:r>
            <a:endParaRPr lang="ru-RU" sz="1200"/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}</a:t>
            </a:r>
            <a:endParaRPr lang="ru-RU" sz="1200"/>
          </a:p>
          <a:p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int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main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() {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int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n; 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cout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&lt;&lt; "Введите порядковый номер числа Фибоначчи: ";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cin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&gt;&gt; n; 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cout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&lt;&lt; "Число Фибоначчи под номером " &lt;&lt; n &lt;&lt; " равно: " &lt;&lt;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fibonacci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(n) &lt;&lt; 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endl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; </a:t>
            </a:r>
            <a:r>
              <a:rPr lang="ru-RU" sz="1200" dirty="0" err="1">
                <a:solidFill>
                  <a:srgbClr val="333333"/>
                </a:solidFill>
                <a:ea typeface="+mn-lt"/>
                <a:cs typeface="+mn-lt"/>
              </a:rPr>
              <a:t>eturn</a:t>
            </a:r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 0;</a:t>
            </a:r>
            <a:endParaRPr lang="ru-RU" sz="1200" dirty="0"/>
          </a:p>
          <a:p>
            <a:r>
              <a:rPr lang="ru-RU" sz="1200" dirty="0">
                <a:solidFill>
                  <a:srgbClr val="333333"/>
                </a:solidFill>
                <a:ea typeface="+mn-lt"/>
                <a:cs typeface="+mn-lt"/>
              </a:rPr>
              <a:t>}</a:t>
            </a:r>
            <a:endParaRPr lang="ru-RU" sz="1200" dirty="0"/>
          </a:p>
          <a:p>
            <a:endParaRPr lang="ru-RU" sz="1100" dirty="0">
              <a:solidFill>
                <a:srgbClr val="333333"/>
              </a:solidFill>
            </a:endParaRPr>
          </a:p>
          <a:p>
            <a:endParaRPr lang="ru-RU" sz="1100" dirty="0">
              <a:solidFill>
                <a:srgbClr val="333333"/>
              </a:solidFill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847941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HeadlinesVTI</vt:lpstr>
      <vt:lpstr>  </vt:lpstr>
      <vt:lpstr>1. Введение:</vt:lpstr>
      <vt:lpstr>2. Простота синтаксиса:</vt:lpstr>
      <vt:lpstr>3. Быстрота разработки:</vt:lpstr>
      <vt:lpstr>4. Популярность:</vt:lpstr>
      <vt:lpstr>5. Активное сообщество:</vt:lpstr>
      <vt:lpstr>6. Зарплаты Junior программистов:</vt:lpstr>
      <vt:lpstr>7.Примеры языков C++ и Python</vt:lpstr>
      <vt:lpstr>8. Примеры задач:</vt:lpstr>
      <vt:lpstr>9.Минусы языка Python:</vt:lpstr>
      <vt:lpstr>10. Плюсы:</vt:lpstr>
      <vt:lpstr>Заключение:</vt:lpstr>
      <vt:lpstr>Ссылки на источники откуда брал информацию: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261</cp:revision>
  <dcterms:created xsi:type="dcterms:W3CDTF">2023-12-25T23:26:55Z</dcterms:created>
  <dcterms:modified xsi:type="dcterms:W3CDTF">2024-03-31T21:36:59Z</dcterms:modified>
</cp:coreProperties>
</file>