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380" r:id="rId4"/>
    <p:sldId id="266" r:id="rId5"/>
    <p:sldId id="356" r:id="rId6"/>
    <p:sldId id="377" r:id="rId7"/>
    <p:sldId id="379" r:id="rId8"/>
    <p:sldId id="383" r:id="rId9"/>
    <p:sldId id="382" r:id="rId10"/>
    <p:sldId id="384" r:id="rId11"/>
    <p:sldId id="381" r:id="rId12"/>
    <p:sldId id="376" r:id="rId13"/>
    <p:sldId id="378" r:id="rId14"/>
    <p:sldId id="269" r:id="rId15"/>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58" y="66"/>
      </p:cViewPr>
      <p:guideLst>
        <p:guide orient="horz" pos="2304"/>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arter komal" userId="7b011887d8fd2293" providerId="LiveId" clId="{873ACE8E-8C8B-4700-8F23-2A87CD4437FA}"/>
    <pc:docChg chg="undo custSel modSld">
      <pc:chgData name="smarter komal" userId="7b011887d8fd2293" providerId="LiveId" clId="{873ACE8E-8C8B-4700-8F23-2A87CD4437FA}" dt="2020-12-05T06:47:33.132" v="83" actId="20577"/>
      <pc:docMkLst>
        <pc:docMk/>
      </pc:docMkLst>
      <pc:sldChg chg="modSp mod">
        <pc:chgData name="smarter komal" userId="7b011887d8fd2293" providerId="LiveId" clId="{873ACE8E-8C8B-4700-8F23-2A87CD4437FA}" dt="2020-12-04T08:54:13.635" v="81" actId="21"/>
        <pc:sldMkLst>
          <pc:docMk/>
          <pc:sldMk cId="0" sldId="256"/>
        </pc:sldMkLst>
        <pc:spChg chg="mod">
          <ac:chgData name="smarter komal" userId="7b011887d8fd2293" providerId="LiveId" clId="{873ACE8E-8C8B-4700-8F23-2A87CD4437FA}" dt="2020-12-04T08:54:13.635" v="81" actId="21"/>
          <ac:spMkLst>
            <pc:docMk/>
            <pc:sldMk cId="0" sldId="256"/>
            <ac:spMk id="3" creationId="{00000000-0000-0000-0000-000000000000}"/>
          </ac:spMkLst>
        </pc:spChg>
      </pc:sldChg>
      <pc:sldChg chg="modSp mod">
        <pc:chgData name="smarter komal" userId="7b011887d8fd2293" providerId="LiveId" clId="{873ACE8E-8C8B-4700-8F23-2A87CD4437FA}" dt="2020-12-05T06:47:33.132" v="83" actId="20577"/>
        <pc:sldMkLst>
          <pc:docMk/>
          <pc:sldMk cId="978043233" sldId="369"/>
        </pc:sldMkLst>
        <pc:spChg chg="mod">
          <ac:chgData name="smarter komal" userId="7b011887d8fd2293" providerId="LiveId" clId="{873ACE8E-8C8B-4700-8F23-2A87CD4437FA}" dt="2020-12-05T06:47:33.132" v="83" actId="20577"/>
          <ac:spMkLst>
            <pc:docMk/>
            <pc:sldMk cId="978043233" sldId="369"/>
            <ac:spMk id="2" creationId="{A531EC67-6EB9-4A30-B3DF-C3913D7521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A03138-D2F7-4F9C-9DBF-E18EA2701226}" type="datetime3">
              <a:rPr lang="en-US" smtClean="0"/>
              <a:pPr/>
              <a:t>17 July 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89E2E4-F31D-4FF9-9879-7A50F00DBF6F}"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course code and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9F016-8C8E-48A0-99AF-FEE73D5D07EF}" type="datetime3">
              <a:rPr lang="en-US" smtClean="0"/>
              <a:pPr/>
              <a:t>17 July 2023</a:t>
            </a:fld>
            <a:endParaRPr lang="en-US" dirty="0"/>
          </a:p>
        </p:txBody>
      </p:sp>
      <p:sp>
        <p:nvSpPr>
          <p:cNvPr id="4" name="Slide Image Placeholder 3"/>
          <p:cNvSpPr>
            <a:spLocks noGrp="1" noRot="1" noChangeAspect="1"/>
          </p:cNvSpPr>
          <p:nvPr>
            <p:ph type="sldImg" idx="2"/>
          </p:nvPr>
        </p:nvSpPr>
        <p:spPr>
          <a:xfrm>
            <a:off x="214313" y="685800"/>
            <a:ext cx="64293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F061-D961-4825-B0AF-95AF9062A8C9}" type="slidenum">
              <a:rPr lang="en-US" smtClean="0"/>
              <a:pPr/>
              <a:t>‹#›</a:t>
            </a:fld>
            <a:endParaRPr lang="en-US" dirty="0"/>
          </a:p>
        </p:txBody>
      </p:sp>
    </p:spTree>
    <p:extLst>
      <p:ext uri="{BB962C8B-B14F-4D97-AF65-F5344CB8AC3E}">
        <p14:creationId xmlns:p14="http://schemas.microsoft.com/office/powerpoint/2010/main" val="10144924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dirty="0"/>
          </a:p>
        </p:txBody>
      </p:sp>
      <p:sp>
        <p:nvSpPr>
          <p:cNvPr id="5" name="Header Placeholder 4"/>
          <p:cNvSpPr>
            <a:spLocks noGrp="1"/>
          </p:cNvSpPr>
          <p:nvPr>
            <p:ph type="hdr" sz="quarter" idx="11"/>
          </p:nvPr>
        </p:nvSpPr>
        <p:spPr/>
        <p:txBody>
          <a:bodyPr/>
          <a:lstStyle/>
          <a:p>
            <a:r>
              <a:rPr lang="en-US" dirty="0"/>
              <a:t>course code and title</a:t>
            </a:r>
          </a:p>
        </p:txBody>
      </p:sp>
      <p:sp>
        <p:nvSpPr>
          <p:cNvPr id="6" name="Footer Placeholder 5"/>
          <p:cNvSpPr>
            <a:spLocks noGrp="1"/>
          </p:cNvSpPr>
          <p:nvPr>
            <p:ph type="ftr" sz="quarter" idx="12"/>
          </p:nvPr>
        </p:nvSpPr>
        <p:spPr/>
        <p:txBody>
          <a:bodyPr/>
          <a:lstStyle/>
          <a:p>
            <a:endParaRPr lang="en-US" dirty="0"/>
          </a:p>
        </p:txBody>
      </p:sp>
      <p:sp>
        <p:nvSpPr>
          <p:cNvPr id="7" name="Date Placeholder 6"/>
          <p:cNvSpPr>
            <a:spLocks noGrp="1"/>
          </p:cNvSpPr>
          <p:nvPr>
            <p:ph type="dt" idx="13"/>
          </p:nvPr>
        </p:nvSpPr>
        <p:spPr/>
        <p:txBody>
          <a:bodyPr/>
          <a:lstStyle/>
          <a:p>
            <a:fld id="{D7F13813-88CD-4D87-90A9-3603A8C0C5D8}" type="datetime3">
              <a:rPr lang="en-US" smtClean="0"/>
              <a:pPr/>
              <a:t>17 July 2023</a:t>
            </a:fld>
            <a:endParaRPr lang="en-US" dirty="0"/>
          </a:p>
        </p:txBody>
      </p:sp>
    </p:spTree>
    <p:extLst>
      <p:ext uri="{BB962C8B-B14F-4D97-AF65-F5344CB8AC3E}">
        <p14:creationId xmlns:p14="http://schemas.microsoft.com/office/powerpoint/2010/main" val="396289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5"/>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671ED9-3420-432D-916A-7D00727D168E}" type="datetime3">
              <a:rPr lang="en-US" smtClean="0"/>
              <a:pPr/>
              <a:t>17 July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55B369-D56D-4D96-837C-DCAF387ED368}" type="datetime3">
              <a:rPr lang="en-US" smtClean="0"/>
              <a:pPr/>
              <a:t>17 July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292949"/>
            <a:ext cx="462915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292949"/>
            <a:ext cx="1365885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0C200-281B-4950-84A0-DFEA586A7730}" type="datetime3">
              <a:rPr lang="en-US" smtClean="0"/>
              <a:pPr/>
              <a:t>17 July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FE0C3C-FD7C-4B20-8F50-16D7BA2098D3}" type="datetime3">
              <a:rPr lang="en-US" smtClean="0"/>
              <a:pPr/>
              <a:t>17 July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5"/>
            <a:ext cx="116586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83470" y="3100495"/>
            <a:ext cx="116586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24960-B1D0-4F73-8504-B0B75E01DF22}" type="datetime3">
              <a:rPr lang="en-US" smtClean="0"/>
              <a:pPr/>
              <a:t>17 July 2023</a:t>
            </a:fld>
            <a:endParaRPr lang="en-US" dirty="0"/>
          </a:p>
        </p:txBody>
      </p:sp>
      <p:sp>
        <p:nvSpPr>
          <p:cNvPr id="5" name="Footer Placeholder 4"/>
          <p:cNvSpPr>
            <a:spLocks noGrp="1"/>
          </p:cNvSpPr>
          <p:nvPr>
            <p:ph type="ftr" sz="quarter" idx="11"/>
          </p:nvPr>
        </p:nvSpPr>
        <p:spPr/>
        <p:txBody>
          <a:bodyPr/>
          <a:lstStyle/>
          <a:p>
            <a:r>
              <a:rPr lang="en-US" dirty="0"/>
              <a:t>Department of Biotechnology, GIT                            Course Code and Course Title:</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FD193B-D98F-4042-A927-DB71B29934ED}" type="datetime3">
              <a:rPr lang="en-US" smtClean="0"/>
              <a:pPr/>
              <a:t>17 July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4"/>
            <a:ext cx="6060282"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319867"/>
            <a:ext cx="6060282"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9" y="1637454"/>
            <a:ext cx="60626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67539" y="2319867"/>
            <a:ext cx="60626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73538C-080B-4AD0-AA0A-5EAD02140B1F}" type="datetime3">
              <a:rPr lang="en-US" smtClean="0"/>
              <a:pPr/>
              <a:t>17 July 2023</a:t>
            </a:fld>
            <a:endParaRPr lang="en-US" dirty="0"/>
          </a:p>
        </p:txBody>
      </p:sp>
      <p:sp>
        <p:nvSpPr>
          <p:cNvPr id="8" name="Footer Placeholder 7"/>
          <p:cNvSpPr>
            <a:spLocks noGrp="1"/>
          </p:cNvSpPr>
          <p:nvPr>
            <p:ph type="ftr" sz="quarter" idx="11"/>
          </p:nvPr>
        </p:nvSpPr>
        <p:spPr/>
        <p:txBody>
          <a:bodyPr/>
          <a:lstStyle/>
          <a:p>
            <a:r>
              <a:rPr lang="en-US" dirty="0"/>
              <a:t>Department of Biotechnology, GIT                            Course Code and Course Title:</a:t>
            </a:r>
          </a:p>
        </p:txBody>
      </p:sp>
      <p:sp>
        <p:nvSpPr>
          <p:cNvPr id="9" name="Slide Number Placeholder 8"/>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3C8952-3B03-4F47-B878-50EFF067D9FF}" type="datetime3">
              <a:rPr lang="en-US" smtClean="0"/>
              <a:pPr/>
              <a:t>17 July 2023</a:t>
            </a:fld>
            <a:endParaRPr lang="en-US" dirty="0"/>
          </a:p>
        </p:txBody>
      </p:sp>
      <p:sp>
        <p:nvSpPr>
          <p:cNvPr id="4" name="Footer Placeholder 3"/>
          <p:cNvSpPr>
            <a:spLocks noGrp="1"/>
          </p:cNvSpPr>
          <p:nvPr>
            <p:ph type="ftr" sz="quarter" idx="11"/>
          </p:nvPr>
        </p:nvSpPr>
        <p:spPr/>
        <p:txBody>
          <a:bodyPr/>
          <a:lstStyle/>
          <a:p>
            <a:r>
              <a:rPr lang="en-US" dirty="0"/>
              <a:t>Department of Biotechnology, GIT                            Course Code and Course Title:</a:t>
            </a:r>
          </a:p>
        </p:txBody>
      </p:sp>
      <p:sp>
        <p:nvSpPr>
          <p:cNvPr id="5" name="Slide Number Placeholder 4"/>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FE4D9-F708-4D85-BD61-4EF74574C410}" type="datetime3">
              <a:rPr lang="en-US" smtClean="0"/>
              <a:pPr/>
              <a:t>17 July 2023</a:t>
            </a:fld>
            <a:endParaRPr lang="en-US" dirty="0"/>
          </a:p>
        </p:txBody>
      </p:sp>
      <p:sp>
        <p:nvSpPr>
          <p:cNvPr id="3" name="Footer Placeholder 2"/>
          <p:cNvSpPr>
            <a:spLocks noGrp="1"/>
          </p:cNvSpPr>
          <p:nvPr>
            <p:ph type="ftr" sz="quarter" idx="11"/>
          </p:nvPr>
        </p:nvSpPr>
        <p:spPr/>
        <p:txBody>
          <a:bodyPr/>
          <a:lstStyle/>
          <a:p>
            <a:r>
              <a:rPr lang="en-US" dirty="0"/>
              <a:t>Department of Biotechnology, GIT                            Course Code and Course Title:</a:t>
            </a:r>
          </a:p>
        </p:txBody>
      </p:sp>
      <p:sp>
        <p:nvSpPr>
          <p:cNvPr id="4" name="Slide Number Placeholder 3"/>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362576" y="291255"/>
            <a:ext cx="7667625"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530775"/>
            <a:ext cx="4512470"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3DD24-22ED-4B54-A160-A7A1ED79013A}" type="datetime3">
              <a:rPr lang="en-US" smtClean="0"/>
              <a:pPr/>
              <a:t>17 July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0"/>
            <a:ext cx="822960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688432" y="5725161"/>
            <a:ext cx="822960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6A1ED-2C04-47E9-A745-2051B25E5AD0}" type="datetime3">
              <a:rPr lang="en-US" smtClean="0"/>
              <a:pPr/>
              <a:t>17 July 2023</a:t>
            </a:fld>
            <a:endParaRPr lang="en-US" dirty="0"/>
          </a:p>
        </p:txBody>
      </p:sp>
      <p:sp>
        <p:nvSpPr>
          <p:cNvPr id="6" name="Footer Placeholder 5"/>
          <p:cNvSpPr>
            <a:spLocks noGrp="1"/>
          </p:cNvSpPr>
          <p:nvPr>
            <p:ph type="ftr" sz="quarter" idx="11"/>
          </p:nvPr>
        </p:nvSpPr>
        <p:spPr/>
        <p:txBody>
          <a:bodyPr/>
          <a:lstStyle/>
          <a:p>
            <a:r>
              <a:rPr lang="en-US" dirty="0"/>
              <a:t>Department of Biotechnology, GIT                            Course Code and Course Title:</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706882"/>
            <a:ext cx="123444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08"/>
            <a:ext cx="32004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D8D8BE38-9E58-4576-9236-88D03F1AFB02}" type="datetime3">
              <a:rPr lang="en-US" smtClean="0"/>
              <a:pPr/>
              <a:t>17 July 2023</a:t>
            </a:fld>
            <a:endParaRPr lang="en-US" dirty="0"/>
          </a:p>
        </p:txBody>
      </p:sp>
      <p:sp>
        <p:nvSpPr>
          <p:cNvPr id="5" name="Footer Placeholder 4"/>
          <p:cNvSpPr>
            <a:spLocks noGrp="1"/>
          </p:cNvSpPr>
          <p:nvPr>
            <p:ph type="ftr" sz="quarter" idx="3"/>
          </p:nvPr>
        </p:nvSpPr>
        <p:spPr>
          <a:xfrm>
            <a:off x="4686300" y="6780108"/>
            <a:ext cx="43434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Biotechnology, GIT                            Course Code and Course Title:</a:t>
            </a:r>
          </a:p>
        </p:txBody>
      </p:sp>
      <p:sp>
        <p:nvSpPr>
          <p:cNvPr id="6" name="Slide Number Placeholder 5"/>
          <p:cNvSpPr>
            <a:spLocks noGrp="1"/>
          </p:cNvSpPr>
          <p:nvPr>
            <p:ph type="sldNum" sz="quarter" idx="4"/>
          </p:nvPr>
        </p:nvSpPr>
        <p:spPr>
          <a:xfrm>
            <a:off x="9829800" y="6780108"/>
            <a:ext cx="32004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98F4A237-58DC-4CB8-A92A-C7FDFBDB68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javatpoint.com/" TargetMode="External"/><Relationship Id="rId3" Type="http://schemas.openxmlformats.org/officeDocument/2006/relationships/hyperlink" Target="https://placement.iitm.ac.in/" TargetMode="External"/><Relationship Id="rId7" Type="http://schemas.openxmlformats.org/officeDocument/2006/relationships/hyperlink" Target="https://www.nitw.ac.in/path/?dept=/placement" TargetMode="External"/><Relationship Id="rId2" Type="http://schemas.openxmlformats.org/officeDocument/2006/relationships/hyperlink" Target="https://campus.placements.iitb.ac.in/" TargetMode="External"/><Relationship Id="rId1" Type="http://schemas.openxmlformats.org/officeDocument/2006/relationships/slideLayout" Target="../slideLayouts/slideLayout2.xml"/><Relationship Id="rId6" Type="http://schemas.openxmlformats.org/officeDocument/2006/relationships/hyperlink" Target="https://www.iitr.ac.in/Placements/pages/index.html" TargetMode="External"/><Relationship Id="rId5" Type="http://schemas.openxmlformats.org/officeDocument/2006/relationships/hyperlink" Target="https://www.iitg.ac.in/ccd/#/home" TargetMode="External"/><Relationship Id="rId10" Type="http://schemas.openxmlformats.org/officeDocument/2006/relationships/hyperlink" Target="https://www.geeksforgeeks.org/" TargetMode="External"/><Relationship Id="rId4" Type="http://schemas.openxmlformats.org/officeDocument/2006/relationships/hyperlink" Target="http://www.cdc.iitkgp.ac.in/p/placement" TargetMode="External"/><Relationship Id="rId9" Type="http://schemas.openxmlformats.org/officeDocument/2006/relationships/hyperlink" Target="https://www.w3school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9800"/>
            <a:ext cx="11658600" cy="1156545"/>
          </a:xfrm>
        </p:spPr>
        <p:txBody>
          <a:bodyPr>
            <a:noAutofit/>
          </a:bodyPr>
          <a:lstStyle/>
          <a:p>
            <a:pPr algn="l"/>
            <a:r>
              <a:rPr lang="en-US" sz="3200" dirty="0"/>
              <a:t/>
            </a:r>
            <a:br>
              <a:rPr lang="en-US" sz="3200" dirty="0"/>
            </a:br>
            <a:endParaRPr lang="en-US" sz="3200" dirty="0"/>
          </a:p>
        </p:txBody>
      </p:sp>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dirty="0"/>
          </a:p>
        </p:txBody>
      </p:sp>
      <p:sp>
        <p:nvSpPr>
          <p:cNvPr id="6" name="Footer Placeholder 5"/>
          <p:cNvSpPr>
            <a:spLocks noGrp="1"/>
          </p:cNvSpPr>
          <p:nvPr>
            <p:ph type="ftr" sz="quarter" idx="11"/>
          </p:nvPr>
        </p:nvSpPr>
        <p:spPr>
          <a:xfrm>
            <a:off x="3048000" y="6780108"/>
            <a:ext cx="9296400" cy="389467"/>
          </a:xfrm>
        </p:spPr>
        <p:txBody>
          <a:bodyPr/>
          <a:lstStyle/>
          <a:p>
            <a:endParaRPr lang="en-US" dirty="0"/>
          </a:p>
          <a:p>
            <a:endParaRPr lang="en-US" dirty="0"/>
          </a:p>
        </p:txBody>
      </p:sp>
      <p:sp>
        <p:nvSpPr>
          <p:cNvPr id="7" name="Title 1"/>
          <p:cNvSpPr txBox="1">
            <a:spLocks/>
          </p:cNvSpPr>
          <p:nvPr/>
        </p:nvSpPr>
        <p:spPr>
          <a:xfrm>
            <a:off x="1066800" y="2209800"/>
            <a:ext cx="11658600" cy="115654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a:t/>
            </a:r>
            <a:br>
              <a:rPr lang="en-US" sz="3200"/>
            </a:br>
            <a:endParaRPr lang="en-US" sz="3200" dirty="0"/>
          </a:p>
        </p:txBody>
      </p:sp>
      <p:sp>
        <p:nvSpPr>
          <p:cNvPr id="8" name="Subtitle 2"/>
          <p:cNvSpPr txBox="1">
            <a:spLocks/>
          </p:cNvSpPr>
          <p:nvPr/>
        </p:nvSpPr>
        <p:spPr>
          <a:xfrm>
            <a:off x="3048000" y="1828800"/>
            <a:ext cx="7620000" cy="4114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000" b="1" dirty="0">
              <a:solidFill>
                <a:schemeClr val="tx1"/>
              </a:solidFill>
              <a:latin typeface="Book Antiqua" panose="02040602050305030304" pitchFamily="18" charset="0"/>
            </a:endParaRPr>
          </a:p>
          <a:p>
            <a:r>
              <a:rPr lang="en-US" sz="2400" dirty="0">
                <a:solidFill>
                  <a:srgbClr val="222222"/>
                </a:solidFill>
                <a:latin typeface="Book Antiqua" panose="02040602050305030304" pitchFamily="18" charset="0"/>
              </a:rPr>
              <a:t>“Final Review of Mini Project” </a:t>
            </a:r>
          </a:p>
          <a:p>
            <a:r>
              <a:rPr lang="en-US" sz="2400" dirty="0">
                <a:solidFill>
                  <a:srgbClr val="222222"/>
                </a:solidFill>
                <a:latin typeface="Book Antiqua" panose="02040602050305030304" pitchFamily="18" charset="0"/>
              </a:rPr>
              <a:t>for E-3 </a:t>
            </a:r>
            <a:r>
              <a:rPr lang="en-US" sz="2400" dirty="0" smtClean="0">
                <a:solidFill>
                  <a:srgbClr val="222222"/>
                </a:solidFill>
                <a:latin typeface="Book Antiqua" panose="02040602050305030304" pitchFamily="18" charset="0"/>
              </a:rPr>
              <a:t>2018 A</a:t>
            </a:r>
            <a:endParaRPr lang="en-US" sz="2400" dirty="0">
              <a:solidFill>
                <a:srgbClr val="222222"/>
              </a:solidFill>
              <a:latin typeface="Book Antiqua" panose="02040602050305030304" pitchFamily="18" charset="0"/>
            </a:endParaRPr>
          </a:p>
          <a:p>
            <a:endParaRPr lang="en-US" sz="1200" i="1" u="sng" dirty="0">
              <a:solidFill>
                <a:srgbClr val="222222"/>
              </a:solidFill>
              <a:latin typeface="Book Antiqua" panose="02040602050305030304" pitchFamily="18" charset="0"/>
            </a:endParaRPr>
          </a:p>
          <a:p>
            <a:r>
              <a:rPr lang="en-US" sz="1800" b="1" i="1" dirty="0">
                <a:solidFill>
                  <a:schemeClr val="tx1"/>
                </a:solidFill>
                <a:latin typeface="Book Antiqua" panose="02040602050305030304" pitchFamily="18" charset="0"/>
              </a:rPr>
              <a:t>Submitted as part of Mini Project</a:t>
            </a:r>
            <a:r>
              <a:rPr lang="en-US" sz="1800" b="1" i="1" dirty="0" smtClean="0">
                <a:solidFill>
                  <a:schemeClr val="tx1"/>
                </a:solidFill>
                <a:latin typeface="Book Antiqua" panose="02040602050305030304" pitchFamily="18" charset="0"/>
              </a:rPr>
              <a:t>.</a:t>
            </a:r>
          </a:p>
          <a:p>
            <a:r>
              <a:rPr lang="en-US" sz="1800" b="1" i="1" dirty="0" smtClean="0">
                <a:solidFill>
                  <a:schemeClr val="tx1"/>
                </a:solidFill>
                <a:latin typeface="Book Antiqua" panose="02040602050305030304" pitchFamily="18" charset="0"/>
              </a:rPr>
              <a:t> </a:t>
            </a:r>
            <a:endParaRPr lang="en-US" sz="1800" b="1" i="1" dirty="0">
              <a:solidFill>
                <a:schemeClr val="tx1"/>
              </a:solidFill>
              <a:latin typeface="Book Antiqua" panose="02040602050305030304" pitchFamily="18" charset="0"/>
            </a:endParaRPr>
          </a:p>
          <a:p>
            <a:r>
              <a:rPr lang="en-US" sz="1600" b="1" dirty="0" smtClean="0">
                <a:solidFill>
                  <a:schemeClr val="tx1"/>
                </a:solidFill>
                <a:latin typeface="Book Antiqua" panose="02040602050305030304" pitchFamily="18" charset="0"/>
              </a:rPr>
              <a:t> M. DIVYA SREE            ( S180162)</a:t>
            </a:r>
          </a:p>
          <a:p>
            <a:r>
              <a:rPr lang="en-US" sz="1600" b="1" dirty="0" smtClean="0">
                <a:solidFill>
                  <a:schemeClr val="tx1"/>
                </a:solidFill>
                <a:latin typeface="Book Antiqua" panose="02040602050305030304" pitchFamily="18" charset="0"/>
              </a:rPr>
              <a:t>D.DILLISWARA RAO  (S180194) </a:t>
            </a:r>
          </a:p>
          <a:p>
            <a:r>
              <a:rPr lang="en-US" sz="1600" b="1" dirty="0" smtClean="0">
                <a:solidFill>
                  <a:schemeClr val="tx1"/>
                </a:solidFill>
                <a:latin typeface="Book Antiqua" panose="02040602050305030304" pitchFamily="18" charset="0"/>
              </a:rPr>
              <a:t>K. GANAPATHI RAO  (S180219)</a:t>
            </a:r>
            <a:endParaRPr lang="en-US" sz="1600" b="1" dirty="0">
              <a:solidFill>
                <a:schemeClr val="tx1"/>
              </a:solidFill>
              <a:latin typeface="Book Antiqua" panose="02040602050305030304" pitchFamily="18" charset="0"/>
            </a:endParaRPr>
          </a:p>
          <a:p>
            <a:endParaRPr lang="en-US" sz="1600" b="1" dirty="0">
              <a:solidFill>
                <a:schemeClr val="tx1"/>
              </a:solidFill>
              <a:latin typeface="Book Antiqua" panose="02040602050305030304" pitchFamily="18" charset="0"/>
            </a:endParaRPr>
          </a:p>
          <a:p>
            <a:r>
              <a:rPr lang="en-US" sz="1400" dirty="0">
                <a:solidFill>
                  <a:srgbClr val="202124"/>
                </a:solidFill>
                <a:latin typeface="Book Antiqua" panose="02040602050305030304" pitchFamily="18" charset="0"/>
              </a:rPr>
              <a:t>Under the Supervision of:</a:t>
            </a:r>
          </a:p>
          <a:p>
            <a:r>
              <a:rPr lang="en-US" sz="2000" b="1" dirty="0" smtClean="0">
                <a:solidFill>
                  <a:schemeClr val="tx1"/>
                </a:solidFill>
                <a:latin typeface="Book Antiqua" panose="02040602050305030304" pitchFamily="18" charset="0"/>
              </a:rPr>
              <a:t>Mr. N.SESHA KUMAR</a:t>
            </a:r>
          </a:p>
          <a:p>
            <a:r>
              <a:rPr lang="en-US" sz="2000" b="1" dirty="0" smtClean="0">
                <a:solidFill>
                  <a:schemeClr val="tx1"/>
                </a:solidFill>
                <a:latin typeface="Book Antiqua" panose="02040602050305030304" pitchFamily="18" charset="0"/>
              </a:rPr>
              <a:t>Assistant </a:t>
            </a:r>
            <a:r>
              <a:rPr lang="en-US" sz="2000" b="1" dirty="0">
                <a:solidFill>
                  <a:schemeClr val="tx1"/>
                </a:solidFill>
                <a:latin typeface="Book Antiqua" panose="02040602050305030304" pitchFamily="18" charset="0"/>
              </a:rPr>
              <a:t>professor</a:t>
            </a:r>
          </a:p>
          <a:p>
            <a:endParaRPr lang="en-US" sz="2000" b="1" dirty="0">
              <a:solidFill>
                <a:schemeClr val="tx1"/>
              </a:solidFill>
              <a:latin typeface="Book Antiqua" panose="02040602050305030304" pitchFamily="18" charset="0"/>
            </a:endParaRPr>
          </a:p>
          <a:p>
            <a:r>
              <a:rPr lang="en-US" sz="1200" dirty="0">
                <a:solidFill>
                  <a:schemeClr val="tx1"/>
                </a:solidFill>
                <a:latin typeface="Book Antiqua" panose="02040602050305030304" pitchFamily="18" charset="0"/>
              </a:rPr>
              <a:t>Department of Computer Science and Engineering</a:t>
            </a:r>
          </a:p>
          <a:p>
            <a:r>
              <a:rPr lang="en-US" sz="1200" dirty="0">
                <a:solidFill>
                  <a:schemeClr val="tx1"/>
                </a:solidFill>
                <a:latin typeface="Book Antiqua" panose="02040602050305030304" pitchFamily="18" charset="0"/>
              </a:rPr>
              <a:t>Rajiv Gandhi University of Knowledge Technologies</a:t>
            </a:r>
          </a:p>
          <a:p>
            <a:r>
              <a:rPr lang="en-US" sz="1200" dirty="0">
                <a:solidFill>
                  <a:schemeClr val="tx1"/>
                </a:solidFill>
                <a:latin typeface="Book Antiqua" panose="02040602050305030304" pitchFamily="18" charset="0"/>
              </a:rPr>
              <a:t>Srikakulam – 532402</a:t>
            </a:r>
          </a:p>
          <a:p>
            <a:endParaRPr lang="en-US" sz="1600" dirty="0">
              <a:solidFill>
                <a:schemeClr val="tx1"/>
              </a:solidFill>
              <a:latin typeface="Book Antiqua" panose="02040602050305030304" pitchFamily="18" charset="0"/>
            </a:endParaRPr>
          </a:p>
        </p:txBody>
      </p:sp>
      <p:sp>
        <p:nvSpPr>
          <p:cNvPr id="9" name="Slide Number Placeholder 4"/>
          <p:cNvSpPr txBox="1">
            <a:spLocks/>
          </p:cNvSpPr>
          <p:nvPr/>
        </p:nvSpPr>
        <p:spPr>
          <a:xfrm>
            <a:off x="9829800" y="6780108"/>
            <a:ext cx="3200400" cy="38946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8F4A237-58DC-4CB8-A92A-C7FDFBDB682E}" type="slidenum">
              <a:rPr lang="en-US" smtClean="0"/>
              <a:pPr/>
              <a:t>1</a:t>
            </a:fld>
            <a:endParaRPr lang="en-US" dirty="0"/>
          </a:p>
        </p:txBody>
      </p:sp>
      <p:sp>
        <p:nvSpPr>
          <p:cNvPr id="10" name="Footer Placeholder 5"/>
          <p:cNvSpPr txBox="1">
            <a:spLocks/>
          </p:cNvSpPr>
          <p:nvPr/>
        </p:nvSpPr>
        <p:spPr>
          <a:xfrm>
            <a:off x="3048000" y="6780108"/>
            <a:ext cx="9296400" cy="38946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a:p>
            <a:endParaRPr lang="en-US" dirty="0"/>
          </a:p>
        </p:txBody>
      </p:sp>
      <p:pic>
        <p:nvPicPr>
          <p:cNvPr id="11" name="Picture 2" descr="RGUK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1087" y="297299"/>
            <a:ext cx="1393825" cy="1722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BA4FED-126E-477B-2D1F-FC9C6F7A8DAA}"/>
              </a:ext>
            </a:extLst>
          </p:cNvPr>
          <p:cNvSpPr>
            <a:spLocks noGrp="1"/>
          </p:cNvSpPr>
          <p:nvPr>
            <p:ph type="title"/>
          </p:nvPr>
        </p:nvSpPr>
        <p:spPr/>
        <p:txBody>
          <a:bodyPr>
            <a:normAutofit/>
          </a:bodyPr>
          <a:lstStyle/>
          <a:p>
            <a:r>
              <a:rPr lang="en-IN" dirty="0"/>
              <a:t>Modification of dimensions and orientation</a:t>
            </a:r>
          </a:p>
        </p:txBody>
      </p:sp>
      <p:sp>
        <p:nvSpPr>
          <p:cNvPr id="6" name="Slide Number Placeholder 5">
            <a:extLst>
              <a:ext uri="{FF2B5EF4-FFF2-40B4-BE49-F238E27FC236}">
                <a16:creationId xmlns="" xmlns:a16="http://schemas.microsoft.com/office/drawing/2014/main" id="{F81E2DAF-9229-1832-136A-D585125EA11F}"/>
              </a:ext>
            </a:extLst>
          </p:cNvPr>
          <p:cNvSpPr>
            <a:spLocks noGrp="1"/>
          </p:cNvSpPr>
          <p:nvPr>
            <p:ph type="sldNum" sz="quarter" idx="12"/>
          </p:nvPr>
        </p:nvSpPr>
        <p:spPr/>
        <p:txBody>
          <a:bodyPr/>
          <a:lstStyle/>
          <a:p>
            <a:fld id="{98F4A237-58DC-4CB8-A92A-C7FDFBDB682E}" type="slidenum">
              <a:rPr lang="en-US" smtClean="0"/>
              <a:pPr/>
              <a:t>10</a:t>
            </a:fld>
            <a:endParaRPr lang="en-US" dirty="0"/>
          </a:p>
        </p:txBody>
      </p:sp>
      <p:pic>
        <p:nvPicPr>
          <p:cNvPr id="7" name="Content Placeholder 6">
            <a:extLst>
              <a:ext uri="{FF2B5EF4-FFF2-40B4-BE49-F238E27FC236}">
                <a16:creationId xmlns="" xmlns:a16="http://schemas.microsoft.com/office/drawing/2014/main" id="{3D48DCF9-C41F-3E75-3CDB-F7883EF78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535796"/>
            <a:ext cx="10591800" cy="4413449"/>
          </a:xfrm>
          <a:prstGeom prst="rect">
            <a:avLst/>
          </a:prstGeom>
        </p:spPr>
      </p:pic>
      <p:sp>
        <p:nvSpPr>
          <p:cNvPr id="9" name="TextBox 8">
            <a:extLst>
              <a:ext uri="{FF2B5EF4-FFF2-40B4-BE49-F238E27FC236}">
                <a16:creationId xmlns="" xmlns:a16="http://schemas.microsoft.com/office/drawing/2014/main" id="{0C218939-6A90-E5B9-CCA7-0BD1303E12A0}"/>
              </a:ext>
            </a:extLst>
          </p:cNvPr>
          <p:cNvSpPr txBox="1"/>
          <p:nvPr/>
        </p:nvSpPr>
        <p:spPr>
          <a:xfrm>
            <a:off x="4343400" y="5949245"/>
            <a:ext cx="624840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 Modification code using Matplotlib and OpenCV</a:t>
            </a:r>
            <a:endParaRPr lang="en-IN" dirty="0"/>
          </a:p>
        </p:txBody>
      </p:sp>
    </p:spTree>
    <p:extLst>
      <p:ext uri="{BB962C8B-B14F-4D97-AF65-F5344CB8AC3E}">
        <p14:creationId xmlns:p14="http://schemas.microsoft.com/office/powerpoint/2010/main" val="84683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Results &amp; Analysis</a:t>
            </a:r>
          </a:p>
        </p:txBody>
      </p:sp>
      <p:sp>
        <p:nvSpPr>
          <p:cNvPr id="3" name="Content Placeholder 2"/>
          <p:cNvSpPr>
            <a:spLocks noGrp="1"/>
          </p:cNvSpPr>
          <p:nvPr>
            <p:ph idx="1"/>
          </p:nvPr>
        </p:nvSpPr>
        <p:spPr>
          <a:xfrm>
            <a:off x="685800" y="1706882"/>
            <a:ext cx="11430000" cy="4827694"/>
          </a:xfrm>
        </p:spPr>
        <p:txBody>
          <a:bodyPr>
            <a:normAutofit/>
          </a:bodyPr>
          <a:lstStyle/>
          <a:p>
            <a:pPr algn="just"/>
            <a:r>
              <a:rPr lang="en-US" sz="2400" dirty="0">
                <a:effectLst/>
                <a:latin typeface="Calibri" panose="020F0502020204030204" pitchFamily="34" charset="0"/>
                <a:ea typeface="Calibri" panose="020F0502020204030204" pitchFamily="34" charset="0"/>
              </a:rPr>
              <a:t>In this paper, we first constructed a dataset for Telugu palm leaf manuscripts and then used</a:t>
            </a:r>
            <a:r>
              <a:rPr lang="en-US" sz="2400" spc="5" dirty="0">
                <a:effectLst/>
                <a:latin typeface="Calibri" panose="020F0502020204030204" pitchFamily="34" charset="0"/>
                <a:ea typeface="Calibri" panose="020F0502020204030204" pitchFamily="34" charset="0"/>
              </a:rPr>
              <a:t> the software called </a:t>
            </a:r>
            <a:r>
              <a:rPr lang="en-US" sz="2400" dirty="0">
                <a:effectLst/>
                <a:latin typeface="Calibri" panose="020F0502020204030204" pitchFamily="34" charset="0"/>
                <a:ea typeface="Calibri" panose="020F0502020204030204" pitchFamily="34" charset="0"/>
              </a:rPr>
              <a:t>“Aletheia”</a:t>
            </a:r>
            <a:r>
              <a:rPr lang="en-US" sz="2400" spc="2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to</a:t>
            </a:r>
            <a:r>
              <a:rPr lang="en-US" sz="2400" spc="2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binarize</a:t>
            </a:r>
            <a:r>
              <a:rPr lang="en-US" sz="2400" spc="2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them.</a:t>
            </a:r>
            <a:r>
              <a:rPr lang="en-US" sz="2400" spc="275" dirty="0">
                <a:effectLst/>
                <a:latin typeface="Calibri" panose="020F0502020204030204" pitchFamily="34" charset="0"/>
                <a:ea typeface="Calibri" panose="020F0502020204030204" pitchFamily="34" charset="0"/>
              </a:rPr>
              <a:t> </a:t>
            </a:r>
          </a:p>
          <a:p>
            <a:pPr algn="just"/>
            <a:r>
              <a:rPr lang="en-US" sz="2400" dirty="0">
                <a:effectLst/>
                <a:latin typeface="Calibri" panose="020F0502020204030204" pitchFamily="34" charset="0"/>
                <a:ea typeface="Calibri" panose="020F0502020204030204" pitchFamily="34" charset="0"/>
              </a:rPr>
              <a:t>To</a:t>
            </a:r>
            <a:r>
              <a:rPr lang="en-US" sz="2400" spc="2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a:t>
            </a:r>
            <a:r>
              <a:rPr lang="en-US" sz="2400" spc="2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best</a:t>
            </a:r>
            <a:r>
              <a:rPr lang="en-US" sz="2400" spc="2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2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our</a:t>
            </a:r>
            <a:r>
              <a:rPr lang="en-US" sz="2400" spc="2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knowledge,</a:t>
            </a:r>
            <a:r>
              <a:rPr lang="en-US" sz="2400" spc="2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 </a:t>
            </a:r>
            <a:r>
              <a:rPr lang="en-US" sz="2400" spc="-26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is the very first dataset created for Telugu palm leaf manuscripts. </a:t>
            </a:r>
          </a:p>
          <a:p>
            <a:pPr algn="just"/>
            <a:r>
              <a:rPr lang="en-US" sz="2400" dirty="0">
                <a:effectLst/>
                <a:latin typeface="Calibri" panose="020F0502020204030204" pitchFamily="34" charset="0"/>
                <a:ea typeface="Calibri" panose="020F0502020204030204" pitchFamily="34" charset="0"/>
              </a:rPr>
              <a:t>The proposed project converts the input image into black and white  image and then we binarized the image using Alethia tools.</a:t>
            </a:r>
          </a:p>
          <a:p>
            <a:pPr algn="just"/>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We</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evaluated the proposed method on the created Telugu palm leaf image dataset.</a:t>
            </a:r>
            <a:r>
              <a:rPr lang="en-US" sz="2400" spc="27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experimental results demonstrate that the proposed method outperforms traditional and state-of-the-art</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methods.</a:t>
            </a:r>
            <a:r>
              <a:rPr lang="en-US" sz="2400" spc="5" dirty="0">
                <a:effectLst/>
                <a:latin typeface="Calibri" panose="020F0502020204030204" pitchFamily="34" charset="0"/>
                <a:ea typeface="Calibri" panose="020F0502020204030204" pitchFamily="34" charset="0"/>
              </a:rPr>
              <a:t> </a:t>
            </a:r>
            <a:endParaRPr lang="en-US" sz="2400" dirty="0"/>
          </a:p>
        </p:txBody>
      </p:sp>
      <p:sp>
        <p:nvSpPr>
          <p:cNvPr id="6" name="Slide Number Placeholder 5"/>
          <p:cNvSpPr>
            <a:spLocks noGrp="1"/>
          </p:cNvSpPr>
          <p:nvPr>
            <p:ph type="sldNum" sz="quarter" idx="12"/>
          </p:nvPr>
        </p:nvSpPr>
        <p:spPr/>
        <p:txBody>
          <a:bodyPr/>
          <a:lstStyle/>
          <a:p>
            <a:fld id="{98F4A237-58DC-4CB8-A92A-C7FDFBDB682E}" type="slidenum">
              <a:rPr lang="en-US" smtClean="0"/>
              <a:pPr/>
              <a:t>11</a:t>
            </a:fld>
            <a:endParaRPr lang="en-US" dirty="0"/>
          </a:p>
        </p:txBody>
      </p:sp>
    </p:spTree>
    <p:extLst>
      <p:ext uri="{BB962C8B-B14F-4D97-AF65-F5344CB8AC3E}">
        <p14:creationId xmlns:p14="http://schemas.microsoft.com/office/powerpoint/2010/main" val="12627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DE7E5E-5A00-4AC7-9D42-11B39D39B7BB}"/>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Conclusion</a:t>
            </a: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A4DF5BD-D8EC-4978-8919-C016F856658E}"/>
              </a:ext>
            </a:extLst>
          </p:cNvPr>
          <p:cNvSpPr>
            <a:spLocks noGrp="1"/>
          </p:cNvSpPr>
          <p:nvPr>
            <p:ph idx="1"/>
          </p:nvPr>
        </p:nvSpPr>
        <p:spPr>
          <a:xfrm>
            <a:off x="685800" y="1706881"/>
            <a:ext cx="12573000" cy="5462693"/>
          </a:xfrm>
        </p:spPr>
        <p:txBody>
          <a:bodyPr>
            <a:normAutofit/>
          </a:bodyPr>
          <a:lstStyle/>
          <a:p>
            <a:pPr marL="0" indent="0" algn="just">
              <a:buNone/>
            </a:pPr>
            <a:r>
              <a:rPr lang="en-US" sz="2000" dirty="0">
                <a:cs typeface="Times New Roman" panose="02020603050405020304" pitchFamily="18" charset="0"/>
              </a:rPr>
              <a:t>In conclusion, Training and Placement Cell website serves as a crucial platform that bridges the gap between educational institutions and industries, facilitating the seamless transition of students from academia to the </a:t>
            </a:r>
            <a:r>
              <a:rPr lang="en-US" sz="2000" dirty="0" smtClean="0">
                <a:cs typeface="Times New Roman" panose="02020603050405020304" pitchFamily="18" charset="0"/>
              </a:rPr>
              <a:t>professional world</a:t>
            </a:r>
            <a:r>
              <a:rPr lang="en-US" sz="2000" dirty="0">
                <a:cs typeface="Times New Roman" panose="02020603050405020304" pitchFamily="18" charset="0"/>
              </a:rPr>
              <a:t>.</a:t>
            </a:r>
            <a:br>
              <a:rPr lang="en-US" sz="2000" dirty="0">
                <a:cs typeface="Times New Roman" panose="02020603050405020304" pitchFamily="18" charset="0"/>
              </a:rPr>
            </a:br>
            <a:r>
              <a:rPr lang="en-US" sz="2000" dirty="0">
                <a:cs typeface="Times New Roman" panose="02020603050405020304" pitchFamily="18" charset="0"/>
              </a:rPr>
              <a:t/>
            </a:r>
            <a:br>
              <a:rPr lang="en-US" sz="2000" dirty="0">
                <a:cs typeface="Times New Roman" panose="02020603050405020304" pitchFamily="18" charset="0"/>
              </a:rPr>
            </a:br>
            <a:r>
              <a:rPr lang="en-US" sz="2000" dirty="0">
                <a:cs typeface="Times New Roman" panose="02020603050405020304" pitchFamily="18" charset="0"/>
              </a:rPr>
              <a:t>The Training and Placement Cell website empowers students, enhances employability, simplifies recruitment processes, and strengthens the bond between academia and industry, ultimately paving the way for a successful transition from education to employment</a:t>
            </a:r>
            <a:r>
              <a:rPr lang="en-US" sz="2000" dirty="0">
                <a:cs typeface="Segoe UI" panose="020B0502040204020203" pitchFamily="34" charset="0"/>
              </a:rPr>
              <a:t>.</a:t>
            </a:r>
          </a:p>
          <a:p>
            <a:pPr marL="0" indent="0" algn="just">
              <a:buNone/>
            </a:pPr>
            <a:endParaRPr lang="en-US" sz="2000" spc="5" dirty="0" smtClean="0">
              <a:latin typeface="Calibri" panose="020F0502020204030204" pitchFamily="34" charset="0"/>
              <a:ea typeface="Calibri" panose="020F0502020204030204" pitchFamily="34" charset="0"/>
            </a:endParaRPr>
          </a:p>
          <a:p>
            <a:pPr marL="0" indent="0" algn="just">
              <a:buNone/>
            </a:pPr>
            <a:r>
              <a:rPr lang="en-US" sz="2400" b="1" spc="5" dirty="0" smtClean="0">
                <a:effectLst/>
                <a:latin typeface="Calibri" panose="020F0502020204030204" pitchFamily="34" charset="0"/>
                <a:ea typeface="Calibri" panose="020F0502020204030204" pitchFamily="34" charset="0"/>
              </a:rPr>
              <a:t>Future </a:t>
            </a:r>
            <a:r>
              <a:rPr lang="en-US" sz="2400" b="1" spc="5" dirty="0">
                <a:effectLst/>
                <a:latin typeface="Calibri" panose="020F0502020204030204" pitchFamily="34" charset="0"/>
                <a:ea typeface="Calibri" panose="020F0502020204030204" pitchFamily="34" charset="0"/>
              </a:rPr>
              <a:t>work:</a:t>
            </a:r>
          </a:p>
          <a:p>
            <a:pPr marL="0" indent="0" algn="just">
              <a:buNone/>
            </a:pPr>
            <a:r>
              <a:rPr lang="en-US" sz="2000" dirty="0">
                <a:effectLst/>
                <a:latin typeface="Calibri" panose="020F0502020204030204" pitchFamily="34" charset="0"/>
                <a:ea typeface="Calibri" panose="020F0502020204030204" pitchFamily="34" charset="0"/>
              </a:rPr>
              <a:t>In future work, </a:t>
            </a:r>
            <a:r>
              <a:rPr lang="en-US" sz="2000" dirty="0" smtClean="0"/>
              <a:t>placement </a:t>
            </a:r>
            <a:r>
              <a:rPr lang="en-US" sz="2000" dirty="0"/>
              <a:t>cells will revolve around building strong industry partnerships, providing comprehensive career support services, and equipping students with the necessary skills to succeed in the dynamic job market. They will adapt to the evolving needs of students and employers, embracing emerging technologies and industry trends to maximize students' employability and career success.</a:t>
            </a:r>
            <a:endParaRPr lang="en-US" sz="2000" dirty="0">
              <a:latin typeface="Bookman Old Style" panose="02050604050505020204" pitchFamily="18" charset="0"/>
            </a:endParaRPr>
          </a:p>
        </p:txBody>
      </p:sp>
      <p:sp>
        <p:nvSpPr>
          <p:cNvPr id="6" name="Slide Number Placeholder 5">
            <a:extLst>
              <a:ext uri="{FF2B5EF4-FFF2-40B4-BE49-F238E27FC236}">
                <a16:creationId xmlns="" xmlns:a16="http://schemas.microsoft.com/office/drawing/2014/main" id="{6E4F89A2-B285-4DA8-BB91-0CEE353A0BC5}"/>
              </a:ext>
            </a:extLst>
          </p:cNvPr>
          <p:cNvSpPr>
            <a:spLocks noGrp="1"/>
          </p:cNvSpPr>
          <p:nvPr>
            <p:ph type="sldNum" sz="quarter" idx="12"/>
          </p:nvPr>
        </p:nvSpPr>
        <p:spPr/>
        <p:txBody>
          <a:bodyPr/>
          <a:lstStyle/>
          <a:p>
            <a:fld id="{98F4A237-58DC-4CB8-A92A-C7FDFBDB682E}" type="slidenum">
              <a:rPr lang="en-US" smtClean="0"/>
              <a:pPr/>
              <a:t>12</a:t>
            </a:fld>
            <a:endParaRPr lang="en-US" dirty="0"/>
          </a:p>
        </p:txBody>
      </p:sp>
    </p:spTree>
    <p:extLst>
      <p:ext uri="{BB962C8B-B14F-4D97-AF65-F5344CB8AC3E}">
        <p14:creationId xmlns:p14="http://schemas.microsoft.com/office/powerpoint/2010/main" val="288227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5D8FF-75F4-487F-9CD0-D7EA194D1945}"/>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References </a:t>
            </a:r>
            <a:endParaRPr lang="en-IN" sz="30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314EA887-3F74-43AB-9B74-A106DC815136}"/>
              </a:ext>
            </a:extLst>
          </p:cNvPr>
          <p:cNvSpPr>
            <a:spLocks noGrp="1"/>
          </p:cNvSpPr>
          <p:nvPr>
            <p:ph type="sldNum" sz="quarter" idx="12"/>
          </p:nvPr>
        </p:nvSpPr>
        <p:spPr/>
        <p:txBody>
          <a:bodyPr/>
          <a:lstStyle/>
          <a:p>
            <a:fld id="{98F4A237-58DC-4CB8-A92A-C7FDFBDB682E}" type="slidenum">
              <a:rPr lang="en-US" smtClean="0"/>
              <a:pPr/>
              <a:t>13</a:t>
            </a:fld>
            <a:endParaRPr lang="en-US" dirty="0"/>
          </a:p>
        </p:txBody>
      </p:sp>
      <p:sp>
        <p:nvSpPr>
          <p:cNvPr id="5" name="Content Placeholder 4">
            <a:extLst>
              <a:ext uri="{FF2B5EF4-FFF2-40B4-BE49-F238E27FC236}">
                <a16:creationId xmlns="" xmlns:a16="http://schemas.microsoft.com/office/drawing/2014/main" id="{8A6C924B-D18B-97DA-C276-B45189953D09}"/>
              </a:ext>
            </a:extLst>
          </p:cNvPr>
          <p:cNvSpPr>
            <a:spLocks noGrp="1"/>
          </p:cNvSpPr>
          <p:nvPr>
            <p:ph idx="1"/>
          </p:nvPr>
        </p:nvSpPr>
        <p:spPr/>
        <p:txBody>
          <a:bodyPr/>
          <a:lstStyle/>
          <a:p>
            <a:r>
              <a:rPr lang="en-US" sz="1700" b="1" dirty="0" smtClean="0">
                <a:latin typeface="Calibri" panose="020F0502020204030204" pitchFamily="34" charset="0"/>
                <a:ea typeface="Calibri" panose="020F0502020204030204" pitchFamily="34" charset="0"/>
              </a:rPr>
              <a:t>PLACEMENT WEBSITES OF DIFFERENT UNIVERSITIES :</a:t>
            </a:r>
          </a:p>
          <a:p>
            <a:pPr marL="0" indent="0">
              <a:buNone/>
            </a:pPr>
            <a:endParaRPr lang="en-US" sz="1800" b="1" dirty="0">
              <a:latin typeface="Calibri" panose="020F0502020204030204" pitchFamily="34" charset="0"/>
              <a:ea typeface="Calibri" panose="020F0502020204030204" pitchFamily="34" charset="0"/>
            </a:endParaRPr>
          </a:p>
          <a:p>
            <a:pPr marL="0" indent="0">
              <a:buNone/>
            </a:pPr>
            <a:r>
              <a:rPr lang="en-US" sz="1800" b="1" dirty="0" smtClean="0">
                <a:latin typeface="Calibri" panose="020F0502020204030204" pitchFamily="34" charset="0"/>
                <a:ea typeface="Calibri" panose="020F0502020204030204" pitchFamily="34" charset="0"/>
              </a:rPr>
              <a:t>       </a:t>
            </a:r>
            <a:r>
              <a:rPr lang="en-US" sz="1800" b="1" dirty="0">
                <a:solidFill>
                  <a:srgbClr val="0070C0"/>
                </a:solidFill>
                <a:latin typeface="Calibri" panose="020F0502020204030204" pitchFamily="34" charset="0"/>
                <a:ea typeface="Calibri" panose="020F0502020204030204" pitchFamily="34" charset="0"/>
                <a:hlinkClick r:id="rId2"/>
              </a:rPr>
              <a:t>https://campus.placements.iitb.ac.in</a:t>
            </a:r>
            <a:r>
              <a:rPr lang="en-US" sz="1800" b="1" dirty="0" smtClean="0">
                <a:solidFill>
                  <a:srgbClr val="0070C0"/>
                </a:solidFill>
                <a:latin typeface="Calibri" panose="020F0502020204030204" pitchFamily="34" charset="0"/>
                <a:ea typeface="Calibri" panose="020F0502020204030204" pitchFamily="34" charset="0"/>
                <a:hlinkClick r:id="rId2"/>
              </a:rPr>
              <a:t>/</a:t>
            </a:r>
            <a:r>
              <a:rPr lang="en-US" sz="1800" b="1" dirty="0" smtClean="0">
                <a:solidFill>
                  <a:srgbClr val="0070C0"/>
                </a:solidFill>
                <a:latin typeface="Calibri" panose="020F0502020204030204" pitchFamily="34" charset="0"/>
                <a:ea typeface="Calibri" panose="020F0502020204030204" pitchFamily="34" charset="0"/>
              </a:rPr>
              <a:t>                            </a:t>
            </a:r>
            <a:r>
              <a:rPr lang="en-US" sz="1800" b="1" dirty="0" smtClean="0">
                <a:latin typeface="Calibri" panose="020F0502020204030204" pitchFamily="34" charset="0"/>
                <a:ea typeface="Calibri" panose="020F0502020204030204" pitchFamily="34" charset="0"/>
              </a:rPr>
              <a:t>-  IIT Bombay</a:t>
            </a:r>
          </a:p>
          <a:p>
            <a:pPr marL="0" indent="0">
              <a:buNone/>
            </a:pPr>
            <a:r>
              <a:rPr lang="en-US" sz="1800" b="1" dirty="0">
                <a:solidFill>
                  <a:srgbClr val="0070C0"/>
                </a:solidFill>
                <a:latin typeface="Calibri" panose="020F0502020204030204" pitchFamily="34" charset="0"/>
                <a:ea typeface="Calibri" panose="020F0502020204030204" pitchFamily="34" charset="0"/>
              </a:rPr>
              <a:t>       </a:t>
            </a:r>
            <a:r>
              <a:rPr lang="en-US" sz="1800" b="1" dirty="0">
                <a:solidFill>
                  <a:srgbClr val="0070C0"/>
                </a:solidFill>
                <a:latin typeface="Calibri" panose="020F0502020204030204" pitchFamily="34" charset="0"/>
                <a:ea typeface="Calibri" panose="020F0502020204030204" pitchFamily="34" charset="0"/>
                <a:hlinkClick r:id="rId3"/>
              </a:rPr>
              <a:t>https://placement.iitm.ac.in</a:t>
            </a:r>
            <a:r>
              <a:rPr lang="en-US" sz="1800" b="1" dirty="0" smtClean="0">
                <a:solidFill>
                  <a:srgbClr val="0070C0"/>
                </a:solidFill>
                <a:latin typeface="Calibri" panose="020F0502020204030204" pitchFamily="34" charset="0"/>
                <a:ea typeface="Calibri" panose="020F0502020204030204" pitchFamily="34" charset="0"/>
                <a:hlinkClick r:id="rId3"/>
              </a:rPr>
              <a:t>/</a:t>
            </a:r>
            <a:r>
              <a:rPr lang="en-US" sz="1800" b="1" dirty="0" smtClean="0">
                <a:solidFill>
                  <a:srgbClr val="0070C0"/>
                </a:solidFill>
                <a:latin typeface="Calibri" panose="020F0502020204030204" pitchFamily="34" charset="0"/>
                <a:ea typeface="Calibri" panose="020F0502020204030204" pitchFamily="34" charset="0"/>
              </a:rPr>
              <a:t>                                           </a:t>
            </a:r>
            <a:r>
              <a:rPr lang="en-US" sz="1800" b="1" dirty="0" smtClean="0">
                <a:latin typeface="Calibri" panose="020F0502020204030204" pitchFamily="34" charset="0"/>
                <a:ea typeface="Calibri" panose="020F0502020204030204" pitchFamily="34" charset="0"/>
              </a:rPr>
              <a:t>-   IIT Madras</a:t>
            </a:r>
          </a:p>
          <a:p>
            <a:pPr marL="0" indent="0">
              <a:buNone/>
            </a:pPr>
            <a:r>
              <a:rPr lang="en-US" sz="1800" b="1" dirty="0">
                <a:latin typeface="Calibri" panose="020F0502020204030204" pitchFamily="34" charset="0"/>
                <a:ea typeface="Calibri" panose="020F0502020204030204" pitchFamily="34" charset="0"/>
              </a:rPr>
              <a:t>      </a:t>
            </a:r>
            <a:r>
              <a:rPr lang="en-US" sz="1800" b="1" dirty="0">
                <a:solidFill>
                  <a:schemeClr val="tx2"/>
                </a:solidFill>
                <a:latin typeface="Calibri" panose="020F0502020204030204" pitchFamily="34" charset="0"/>
                <a:ea typeface="Calibri" panose="020F0502020204030204" pitchFamily="34" charset="0"/>
                <a:hlinkClick r:id="rId4"/>
              </a:rPr>
              <a:t>http://</a:t>
            </a:r>
            <a:r>
              <a:rPr lang="en-US" sz="1800" b="1" dirty="0" smtClean="0">
                <a:solidFill>
                  <a:schemeClr val="tx2"/>
                </a:solidFill>
                <a:latin typeface="Calibri" panose="020F0502020204030204" pitchFamily="34" charset="0"/>
                <a:ea typeface="Calibri" panose="020F0502020204030204" pitchFamily="34" charset="0"/>
                <a:hlinkClick r:id="rId4"/>
              </a:rPr>
              <a:t>www.cdc.iitkgp.ac.in/p/placement</a:t>
            </a:r>
            <a:r>
              <a:rPr lang="en-US" sz="1800" b="1" dirty="0" smtClean="0">
                <a:solidFill>
                  <a:schemeClr val="tx2"/>
                </a:solidFill>
                <a:latin typeface="Calibri" panose="020F0502020204030204" pitchFamily="34" charset="0"/>
                <a:ea typeface="Calibri" panose="020F0502020204030204" pitchFamily="34" charset="0"/>
              </a:rPr>
              <a:t>                      -   </a:t>
            </a:r>
            <a:r>
              <a:rPr lang="en-US" sz="1800" b="1" dirty="0">
                <a:latin typeface="Calibri" panose="020F0502020204030204" pitchFamily="34" charset="0"/>
                <a:ea typeface="Calibri" panose="020F0502020204030204" pitchFamily="34" charset="0"/>
              </a:rPr>
              <a:t>IIT Kharagpur</a:t>
            </a:r>
            <a:br>
              <a:rPr lang="en-US" sz="1800" b="1" dirty="0">
                <a:latin typeface="Calibri" panose="020F0502020204030204" pitchFamily="34" charset="0"/>
                <a:ea typeface="Calibri" panose="020F0502020204030204" pitchFamily="34" charset="0"/>
              </a:rPr>
            </a:br>
            <a:r>
              <a:rPr lang="en-US" sz="1800" b="1" dirty="0">
                <a:latin typeface="Calibri" panose="020F0502020204030204" pitchFamily="34" charset="0"/>
                <a:ea typeface="Calibri" panose="020F0502020204030204" pitchFamily="34" charset="0"/>
              </a:rPr>
              <a:t>     </a:t>
            </a:r>
            <a:r>
              <a:rPr lang="en-US" sz="1800" b="1" dirty="0" smtClean="0">
                <a:latin typeface="Calibri" panose="020F0502020204030204" pitchFamily="34" charset="0"/>
                <a:ea typeface="Calibri" panose="020F0502020204030204" pitchFamily="34" charset="0"/>
              </a:rPr>
              <a:t> </a:t>
            </a:r>
            <a:r>
              <a:rPr lang="en-US" sz="1800" b="1" dirty="0" smtClean="0">
                <a:solidFill>
                  <a:schemeClr val="tx2"/>
                </a:solidFill>
                <a:latin typeface="Calibri" panose="020F0502020204030204" pitchFamily="34" charset="0"/>
                <a:ea typeface="Calibri" panose="020F0502020204030204" pitchFamily="34" charset="0"/>
                <a:hlinkClick r:id="rId5"/>
              </a:rPr>
              <a:t>https</a:t>
            </a:r>
            <a:r>
              <a:rPr lang="en-US" sz="1800" b="1" dirty="0">
                <a:solidFill>
                  <a:schemeClr val="tx2"/>
                </a:solidFill>
                <a:latin typeface="Calibri" panose="020F0502020204030204" pitchFamily="34" charset="0"/>
                <a:ea typeface="Calibri" panose="020F0502020204030204" pitchFamily="34" charset="0"/>
                <a:hlinkClick r:id="rId5"/>
              </a:rPr>
              <a:t>://www.iitg.ac.in/ccd/#/</a:t>
            </a:r>
            <a:r>
              <a:rPr lang="en-US" sz="1800" b="1" dirty="0" smtClean="0">
                <a:solidFill>
                  <a:schemeClr val="tx2"/>
                </a:solidFill>
                <a:latin typeface="Calibri" panose="020F0502020204030204" pitchFamily="34" charset="0"/>
                <a:ea typeface="Calibri" panose="020F0502020204030204" pitchFamily="34" charset="0"/>
                <a:hlinkClick r:id="rId5"/>
              </a:rPr>
              <a:t>home</a:t>
            </a:r>
            <a:r>
              <a:rPr lang="en-US" sz="1800" b="1" dirty="0" smtClean="0">
                <a:solidFill>
                  <a:schemeClr val="tx2"/>
                </a:solidFill>
                <a:latin typeface="Calibri" panose="020F0502020204030204" pitchFamily="34" charset="0"/>
                <a:ea typeface="Calibri" panose="020F0502020204030204" pitchFamily="34" charset="0"/>
              </a:rPr>
              <a:t>                                 -   </a:t>
            </a:r>
            <a:r>
              <a:rPr lang="en-US" sz="1800" b="1" dirty="0" smtClean="0">
                <a:latin typeface="Calibri" panose="020F0502020204030204" pitchFamily="34" charset="0"/>
                <a:ea typeface="Calibri" panose="020F0502020204030204" pitchFamily="34" charset="0"/>
              </a:rPr>
              <a:t>IIT Guwahati</a:t>
            </a:r>
          </a:p>
          <a:p>
            <a:pPr marL="0" indent="0">
              <a:buNone/>
            </a:pPr>
            <a:r>
              <a:rPr lang="en-US" sz="1800" b="1" dirty="0">
                <a:latin typeface="Calibri" panose="020F0502020204030204" pitchFamily="34" charset="0"/>
                <a:ea typeface="Calibri" panose="020F0502020204030204" pitchFamily="34" charset="0"/>
              </a:rPr>
              <a:t>      </a:t>
            </a:r>
            <a:r>
              <a:rPr lang="en-US" sz="1800" b="1" dirty="0">
                <a:latin typeface="Calibri" panose="020F0502020204030204" pitchFamily="34" charset="0"/>
                <a:ea typeface="Calibri" panose="020F0502020204030204" pitchFamily="34" charset="0"/>
                <a:hlinkClick r:id="rId6"/>
              </a:rPr>
              <a:t>https://</a:t>
            </a:r>
            <a:r>
              <a:rPr lang="en-US" sz="1800" b="1" dirty="0" smtClean="0">
                <a:latin typeface="Calibri" panose="020F0502020204030204" pitchFamily="34" charset="0"/>
                <a:ea typeface="Calibri" panose="020F0502020204030204" pitchFamily="34" charset="0"/>
                <a:hlinkClick r:id="rId6"/>
              </a:rPr>
              <a:t>www.iitr.ac.in/Placements/pages/index.html</a:t>
            </a:r>
            <a:r>
              <a:rPr lang="en-US" sz="1800" b="1" dirty="0" smtClean="0">
                <a:latin typeface="Calibri" panose="020F0502020204030204" pitchFamily="34" charset="0"/>
                <a:ea typeface="Calibri" panose="020F0502020204030204" pitchFamily="34" charset="0"/>
              </a:rPr>
              <a:t>  -  IIT </a:t>
            </a:r>
            <a:r>
              <a:rPr lang="en-US" sz="1800" b="1" dirty="0" err="1" smtClean="0">
                <a:latin typeface="Calibri" panose="020F0502020204030204" pitchFamily="34" charset="0"/>
                <a:ea typeface="Calibri" panose="020F0502020204030204" pitchFamily="34" charset="0"/>
              </a:rPr>
              <a:t>Roorkee</a:t>
            </a:r>
            <a:endParaRPr lang="en-US" sz="1800" b="1" dirty="0" smtClean="0">
              <a:latin typeface="Calibri" panose="020F0502020204030204" pitchFamily="34" charset="0"/>
              <a:ea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rPr>
              <a:t>      </a:t>
            </a:r>
            <a:r>
              <a:rPr lang="en-US" sz="1800" b="1" dirty="0">
                <a:latin typeface="Calibri" panose="020F0502020204030204" pitchFamily="34" charset="0"/>
                <a:ea typeface="Calibri" panose="020F0502020204030204" pitchFamily="34" charset="0"/>
                <a:hlinkClick r:id="rId7"/>
              </a:rPr>
              <a:t>https://www.nitw.ac.in/path/?dept=/</a:t>
            </a:r>
            <a:r>
              <a:rPr lang="en-US" sz="1800" b="1" dirty="0" smtClean="0">
                <a:latin typeface="Calibri" panose="020F0502020204030204" pitchFamily="34" charset="0"/>
                <a:ea typeface="Calibri" panose="020F0502020204030204" pitchFamily="34" charset="0"/>
                <a:hlinkClick r:id="rId7"/>
              </a:rPr>
              <a:t>placement</a:t>
            </a:r>
            <a:r>
              <a:rPr lang="en-US" sz="1800" b="1" dirty="0" smtClean="0">
                <a:latin typeface="Calibri" panose="020F0502020204030204" pitchFamily="34" charset="0"/>
                <a:ea typeface="Calibri" panose="020F0502020204030204" pitchFamily="34" charset="0"/>
              </a:rPr>
              <a:t>          -  NIT Warangal</a:t>
            </a:r>
          </a:p>
          <a:p>
            <a:pPr marL="0" indent="0">
              <a:buNone/>
            </a:pPr>
            <a:endParaRPr lang="en-US" sz="1800" b="1" dirty="0">
              <a:latin typeface="Calibri" panose="020F0502020204030204" pitchFamily="34" charset="0"/>
              <a:ea typeface="Calibri" panose="020F0502020204030204" pitchFamily="34" charset="0"/>
            </a:endParaRPr>
          </a:p>
          <a:p>
            <a:r>
              <a:rPr lang="en-US" sz="1800" b="1" dirty="0">
                <a:latin typeface="Calibri" panose="020F0502020204030204" pitchFamily="34" charset="0"/>
                <a:ea typeface="Calibri" panose="020F0502020204030204" pitchFamily="34" charset="0"/>
                <a:hlinkClick r:id="rId8"/>
              </a:rPr>
              <a:t>https://www.javatpoint.com</a:t>
            </a:r>
            <a:r>
              <a:rPr lang="en-US" sz="1800" b="1" dirty="0" smtClean="0">
                <a:latin typeface="Calibri" panose="020F0502020204030204" pitchFamily="34" charset="0"/>
                <a:ea typeface="Calibri" panose="020F0502020204030204" pitchFamily="34" charset="0"/>
                <a:hlinkClick r:id="rId8"/>
              </a:rPr>
              <a:t>/</a:t>
            </a:r>
            <a:endParaRPr lang="en-US" sz="1800" b="1" dirty="0" smtClean="0">
              <a:latin typeface="Calibri" panose="020F0502020204030204" pitchFamily="34" charset="0"/>
              <a:ea typeface="Calibri" panose="020F0502020204030204" pitchFamily="34" charset="0"/>
            </a:endParaRPr>
          </a:p>
          <a:p>
            <a:r>
              <a:rPr lang="en-US" sz="1800" b="1" dirty="0">
                <a:latin typeface="Calibri" panose="020F0502020204030204" pitchFamily="34" charset="0"/>
                <a:ea typeface="Calibri" panose="020F0502020204030204" pitchFamily="34" charset="0"/>
                <a:hlinkClick r:id="rId9"/>
              </a:rPr>
              <a:t>https://www.w3schools.com</a:t>
            </a:r>
            <a:r>
              <a:rPr lang="en-US" sz="1800" b="1" dirty="0" smtClean="0">
                <a:latin typeface="Calibri" panose="020F0502020204030204" pitchFamily="34" charset="0"/>
                <a:ea typeface="Calibri" panose="020F0502020204030204" pitchFamily="34" charset="0"/>
                <a:hlinkClick r:id="rId9"/>
              </a:rPr>
              <a:t>/</a:t>
            </a:r>
            <a:endParaRPr lang="en-US" sz="1800" b="1" dirty="0" smtClean="0">
              <a:latin typeface="Calibri" panose="020F0502020204030204" pitchFamily="34" charset="0"/>
              <a:ea typeface="Calibri" panose="020F0502020204030204" pitchFamily="34" charset="0"/>
            </a:endParaRPr>
          </a:p>
          <a:p>
            <a:r>
              <a:rPr lang="en-US" sz="1800" b="1" dirty="0">
                <a:latin typeface="Calibri" panose="020F0502020204030204" pitchFamily="34" charset="0"/>
                <a:ea typeface="Calibri" panose="020F0502020204030204" pitchFamily="34" charset="0"/>
                <a:hlinkClick r:id="rId10"/>
              </a:rPr>
              <a:t>https://www.geeksforgeeks.org</a:t>
            </a:r>
            <a:r>
              <a:rPr lang="en-US" sz="1800" b="1" dirty="0" smtClean="0">
                <a:latin typeface="Calibri" panose="020F0502020204030204" pitchFamily="34" charset="0"/>
                <a:ea typeface="Calibri" panose="020F0502020204030204" pitchFamily="34" charset="0"/>
                <a:hlinkClick r:id="rId10"/>
              </a:rPr>
              <a:t>/</a:t>
            </a:r>
            <a:endParaRPr lang="en-US" sz="1800" b="1" dirty="0" smtClean="0">
              <a:latin typeface="Calibri" panose="020F0502020204030204" pitchFamily="34" charset="0"/>
              <a:ea typeface="Calibri" panose="020F0502020204030204" pitchFamily="34" charset="0"/>
            </a:endParaRPr>
          </a:p>
          <a:p>
            <a:endParaRPr lang="en-US" sz="1800" b="1" dirty="0" smtClean="0">
              <a:latin typeface="Calibri" panose="020F0502020204030204" pitchFamily="34" charset="0"/>
              <a:ea typeface="Calibri" panose="020F0502020204030204" pitchFamily="34" charset="0"/>
            </a:endParaRPr>
          </a:p>
          <a:p>
            <a:pPr marL="0" indent="0">
              <a:buNone/>
            </a:pPr>
            <a:endParaRPr lang="en-US" sz="1800" b="1" dirty="0">
              <a:latin typeface="Calibri" panose="020F0502020204030204" pitchFamily="34" charset="0"/>
              <a:ea typeface="Calibri" panose="020F0502020204030204" pitchFamily="34" charset="0"/>
            </a:endParaRPr>
          </a:p>
          <a:p>
            <a:pPr marL="0" indent="0">
              <a:buNone/>
            </a:pPr>
            <a:endParaRPr lang="en-US" sz="1800" b="1" dirty="0" smtClean="0">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a:p>
            <a:endParaRPr lang="en-US" sz="18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5867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8F4A237-58DC-4CB8-A92A-C7FDFBDB682E}" type="slidenum">
              <a:rPr lang="en-US" smtClean="0"/>
              <a:pPr/>
              <a:t>14</a:t>
            </a:fld>
            <a:endParaRPr lang="en-US" dirty="0"/>
          </a:p>
        </p:txBody>
      </p:sp>
      <p:sp>
        <p:nvSpPr>
          <p:cNvPr id="9" name="Content Placeholder 11">
            <a:extLst>
              <a:ext uri="{FF2B5EF4-FFF2-40B4-BE49-F238E27FC236}">
                <a16:creationId xmlns="" xmlns:a16="http://schemas.microsoft.com/office/drawing/2014/main" id="{9D807584-9594-4101-9AB4-658F07196AE8}"/>
              </a:ext>
            </a:extLst>
          </p:cNvPr>
          <p:cNvSpPr txBox="1">
            <a:spLocks noGrp="1"/>
          </p:cNvSpPr>
          <p:nvPr>
            <p:ph idx="1"/>
          </p:nvPr>
        </p:nvSpPr>
        <p:spPr>
          <a:xfrm>
            <a:off x="1828800" y="2743200"/>
            <a:ext cx="9753600" cy="1200329"/>
          </a:xfrm>
          <a:prstGeom prst="rect">
            <a:avLst/>
          </a:prstGeom>
          <a:noFill/>
        </p:spPr>
        <p:txBody>
          <a:bodyPr>
            <a:spAutoFit/>
          </a:bodyPr>
          <a:lstStyle/>
          <a:p>
            <a:pPr algn="ctr">
              <a:buNone/>
              <a:defRPr/>
            </a:pPr>
            <a:r>
              <a:rPr lang="en-US" sz="7200" b="1" dirty="0">
                <a:latin typeface="Times New Roman" panose="02020603050405020304" pitchFamily="18" charset="0"/>
                <a:ea typeface="ＭＳ Ｐゴシック" pitchFamily="1" charset="-128"/>
                <a:cs typeface="Times New Roman" panose="02020603050405020304" pitchFamily="18" charset="0"/>
              </a:rPr>
              <a:t>Thank You</a:t>
            </a:r>
          </a:p>
        </p:txBody>
      </p:sp>
    </p:spTree>
    <p:extLst>
      <p:ext uri="{BB962C8B-B14F-4D97-AF65-F5344CB8AC3E}">
        <p14:creationId xmlns:p14="http://schemas.microsoft.com/office/powerpoint/2010/main" val="271161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12344400" cy="3124199"/>
          </a:xfrm>
        </p:spPr>
        <p:txBody>
          <a:bodyPr>
            <a:normAutofit/>
          </a:bodyPr>
          <a:lstStyle/>
          <a:p>
            <a:r>
              <a:rPr lang="en-US" sz="4000" b="1" i="1" dirty="0">
                <a:solidFill>
                  <a:srgbClr val="0070C0"/>
                </a:solidFill>
                <a:latin typeface="Times New Roman" panose="02020603050405020304" pitchFamily="18" charset="0"/>
                <a:cs typeface="Times New Roman" panose="02020603050405020304" pitchFamily="18" charset="0"/>
              </a:rPr>
              <a:t>Project Title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 RGUKT-SKLM  PLACEMENT  PORTAL ”</a:t>
            </a:r>
            <a:endParaRPr lang="en-US" sz="3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lgn="just">
              <a:lnSpc>
                <a:spcPct val="147000"/>
              </a:lnSpc>
              <a:buNone/>
            </a:pPr>
            <a:r>
              <a:rPr lang="en-US" sz="1800" dirty="0">
                <a:effectLst/>
                <a:latin typeface="Calibri" panose="020F0502020204030204" pitchFamily="34" charset="0"/>
                <a:ea typeface="Calibri" panose="020F0502020204030204" pitchFamily="34" charset="0"/>
              </a:rPr>
              <a:t> </a:t>
            </a:r>
            <a:r>
              <a:rPr lang="en-US" sz="1800" dirty="0"/>
              <a:t>In every educational organization, Training and Placements play an important role as it is associated to the reputation of the college and career of the students. Until now, most of the work has been done by hand at the Training and Placement Cell of RGUKT-SKLM. This project aims to build a web portal for the Training and Placement Cell of RGUKT-SKLM. Training and Placement activities are automated by this portal. It is a web-based application that helps students, recruiters and the administrative staff to perform every activity in the campus recruitment process.  This portal is accessed and impressively used within the organization provided with the correct login credentials. The users of this project are expected to be students, administrative staff of RGUKT-SKLM and recruiters of a company. This portal is used by the Training &amp; Placement of the college to maintain the recruiters and the students’ information with regard to the campus hiring. Recruiters of a company should be able to establish a connection with the college for conducting an on-campus drive using this web portal. Students should be able to fill and update the personal and academic details, see the on-going placement activities, update their profile etc. This project finally provides the best platform for the flexible interaction among users.</a:t>
            </a: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dirty="0"/>
          </a:p>
        </p:txBody>
      </p:sp>
      <p:sp>
        <p:nvSpPr>
          <p:cNvPr id="6" name="Slide Number Placeholder 5"/>
          <p:cNvSpPr>
            <a:spLocks noGrp="1"/>
          </p:cNvSpPr>
          <p:nvPr>
            <p:ph type="sldNum" sz="quarter" idx="12"/>
          </p:nvPr>
        </p:nvSpPr>
        <p:spPr/>
        <p:txBody>
          <a:bodyPr/>
          <a:lstStyle/>
          <a:p>
            <a:fld id="{98F4A237-58DC-4CB8-A92A-C7FDFBDB682E}" type="slidenum">
              <a:rPr lang="en-US" smtClean="0"/>
              <a:pPr/>
              <a:t>3</a:t>
            </a:fld>
            <a:endParaRPr lang="en-US" dirty="0"/>
          </a:p>
        </p:txBody>
      </p:sp>
    </p:spTree>
    <p:extLst>
      <p:ext uri="{BB962C8B-B14F-4D97-AF65-F5344CB8AC3E}">
        <p14:creationId xmlns:p14="http://schemas.microsoft.com/office/powerpoint/2010/main" val="265092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725400" cy="1219200"/>
          </a:xfrm>
        </p:spPr>
        <p:txBody>
          <a:bodyPr>
            <a:normAutofit/>
          </a:bodyPr>
          <a:lstStyle/>
          <a:p>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982653"/>
            <a:ext cx="12725400" cy="5303518"/>
          </a:xfrm>
        </p:spPr>
        <p:txBody>
          <a:bodyPr>
            <a:noAutofit/>
          </a:bodyPr>
          <a:lstStyle/>
          <a:p>
            <a:pPr marL="0" marR="643890" indent="0" algn="just">
              <a:lnSpc>
                <a:spcPct val="147000"/>
              </a:lnSpc>
              <a:buNone/>
            </a:pPr>
            <a:r>
              <a:rPr lang="en-US" sz="2000" dirty="0">
                <a:latin typeface="Segoe UI" panose="020B0502040204020203" pitchFamily="34" charset="0"/>
                <a:cs typeface="Segoe UI" panose="020B0502040204020203" pitchFamily="34" charset="0"/>
              </a:rPr>
              <a:t>The Training and Placement Cell plays an important role for any college as it associated to the career of the Students. The main aim of the project is to build a web portal for the Training and Placement Cell because most of the work has been done manually by the Training and Placement Cell Team. It will give the good interaction between the students and recruiters. It also reduces the man power as compared to the Existing system.</a:t>
            </a:r>
          </a:p>
          <a:p>
            <a:pPr marL="0" marR="643890" indent="0" algn="just">
              <a:lnSpc>
                <a:spcPct val="147000"/>
              </a:lnSpc>
              <a:spcAft>
                <a:spcPts val="0"/>
              </a:spcAft>
              <a:buNone/>
            </a:pPr>
            <a:endParaRPr lang="en-IN" sz="2000" dirty="0">
              <a:latin typeface="Calibri" panose="020F0502020204030204" pitchFamily="34" charset="0"/>
              <a:ea typeface="Lucida Sans Unicode" panose="020B0602030504020204" pitchFamily="34"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4</a:t>
            </a:fld>
            <a:endParaRPr lang="en-US" dirty="0"/>
          </a:p>
        </p:txBody>
      </p:sp>
    </p:spTree>
    <p:extLst>
      <p:ext uri="{BB962C8B-B14F-4D97-AF65-F5344CB8AC3E}">
        <p14:creationId xmlns:p14="http://schemas.microsoft.com/office/powerpoint/2010/main" val="23837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noAutofit/>
          </a:bodyPr>
          <a:lstStyle/>
          <a:p>
            <a:r>
              <a:rPr lang="en-US" sz="3000" b="1" dirty="0" smtClean="0">
                <a:effectLst/>
                <a:latin typeface="Times New Roman" panose="02020603050405020304" pitchFamily="18" charset="0"/>
                <a:ea typeface="Times New Roman" panose="02020603050405020304" pitchFamily="18" charset="0"/>
                <a:cs typeface="Times New Roman" panose="02020603050405020304" pitchFamily="18" charset="0"/>
              </a:rPr>
              <a:t>Motive of Proposed System</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12147"/>
            <a:ext cx="12344400" cy="5657428"/>
          </a:xfrm>
        </p:spPr>
        <p:txBody>
          <a:bodyPr>
            <a:normAutofit/>
          </a:bodyPr>
          <a:lstStyle/>
          <a:p>
            <a:pPr marL="0" indent="0" algn="just">
              <a:buNone/>
            </a:pPr>
            <a:r>
              <a:rPr lang="en-US" sz="2400" dirty="0"/>
              <a:t>The following drawbacks in the </a:t>
            </a:r>
            <a:r>
              <a:rPr lang="en-US" sz="2400" dirty="0" smtClean="0"/>
              <a:t>existing system motivate us to build placement  web portal . </a:t>
            </a:r>
            <a:endParaRPr lang="en-IN" sz="2400" dirty="0"/>
          </a:p>
          <a:p>
            <a:pPr lvl="2" algn="just"/>
            <a:r>
              <a:rPr lang="en-US" sz="2000" dirty="0" smtClean="0"/>
              <a:t>The updates about the placement activities are done via  g-mail  in existing system. </a:t>
            </a:r>
          </a:p>
          <a:p>
            <a:pPr lvl="2" algn="just"/>
            <a:endParaRPr lang="en-US" sz="2000" dirty="0" smtClean="0"/>
          </a:p>
          <a:p>
            <a:pPr lvl="2" algn="just"/>
            <a:r>
              <a:rPr lang="en-US" sz="2000" dirty="0" smtClean="0"/>
              <a:t>There </a:t>
            </a:r>
            <a:r>
              <a:rPr lang="en-US" sz="2000" dirty="0"/>
              <a:t>is no proper procedure to eliminate </a:t>
            </a:r>
            <a:r>
              <a:rPr lang="en-US" sz="2000" dirty="0" err="1"/>
              <a:t>coloured</a:t>
            </a:r>
            <a:r>
              <a:rPr lang="en-US" sz="2000" dirty="0"/>
              <a:t> noisy data and multiple degradations of historical documents. </a:t>
            </a:r>
          </a:p>
          <a:p>
            <a:pPr lvl="2" algn="just"/>
            <a:endParaRPr lang="en-US" sz="2000" dirty="0" smtClean="0"/>
          </a:p>
          <a:p>
            <a:pPr lvl="2" algn="just"/>
            <a:r>
              <a:rPr lang="en-US" sz="2000" dirty="0" smtClean="0"/>
              <a:t>Generally </a:t>
            </a:r>
            <a:r>
              <a:rPr lang="en-US" sz="2000" dirty="0"/>
              <a:t>either global or local thresholding can be done on documents. Here both local and global thresholding is applied to get a well binarized image.</a:t>
            </a:r>
            <a:endParaRPr lang="en-IN" sz="2000" dirty="0"/>
          </a:p>
          <a:p>
            <a:pPr marL="0" indent="0">
              <a:buNone/>
            </a:pPr>
            <a:endParaRPr lang="en-US" sz="2200" dirty="0">
              <a:latin typeface="Bookman Old Style" panose="02050604050505020204" pitchFamily="18" charset="0"/>
            </a:endParaRPr>
          </a:p>
        </p:txBody>
      </p:sp>
      <p:sp>
        <p:nvSpPr>
          <p:cNvPr id="7" name="Slide Number Placeholder 6"/>
          <p:cNvSpPr>
            <a:spLocks noGrp="1"/>
          </p:cNvSpPr>
          <p:nvPr>
            <p:ph type="sldNum" sz="quarter" idx="12"/>
          </p:nvPr>
        </p:nvSpPr>
        <p:spPr/>
        <p:txBody>
          <a:bodyPr/>
          <a:lstStyle/>
          <a:p>
            <a:fld id="{98F4A237-58DC-4CB8-A92A-C7FDFBDB682E}" type="slidenum">
              <a:rPr lang="en-US" smtClean="0"/>
              <a:pPr/>
              <a:t>5</a:t>
            </a:fld>
            <a:endParaRPr lang="en-US" dirty="0"/>
          </a:p>
        </p:txBody>
      </p:sp>
    </p:spTree>
    <p:extLst>
      <p:ext uri="{BB962C8B-B14F-4D97-AF65-F5344CB8AC3E}">
        <p14:creationId xmlns:p14="http://schemas.microsoft.com/office/powerpoint/2010/main" val="400271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noAutofit/>
          </a:bodyPr>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Scope of Research Work</a:t>
            </a:r>
            <a:endParaRPr lang="en-US"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512147"/>
            <a:ext cx="12344400" cy="5657428"/>
          </a:xfrm>
        </p:spPr>
        <p:txBody>
          <a:bodyPr>
            <a:normAutofit/>
          </a:bodyPr>
          <a:lstStyle/>
          <a:p>
            <a:pPr algn="just">
              <a:buFont typeface="Wingdings" panose="05000000000000000000" pitchFamily="2" charset="2"/>
              <a:buChar char="§"/>
            </a:pPr>
            <a:r>
              <a:rPr lang="en-US" sz="2000" dirty="0">
                <a:latin typeface="Bookman Old Style" panose="02050604050505020204" pitchFamily="18" charset="0"/>
              </a:rPr>
              <a:t>Telugu palm leaves represent our Indian culture and they contain scientific and medicinal values.</a:t>
            </a:r>
          </a:p>
          <a:p>
            <a:pPr algn="just">
              <a:buFont typeface="Wingdings" panose="05000000000000000000" pitchFamily="2" charset="2"/>
              <a:buChar char="§"/>
            </a:pPr>
            <a:r>
              <a:rPr lang="en-US" sz="2000" dirty="0">
                <a:latin typeface="Bookman Old Style" panose="02050604050505020204" pitchFamily="18" charset="0"/>
              </a:rPr>
              <a:t>In order to preserve them in binarized format we came up with this project.</a:t>
            </a:r>
          </a:p>
          <a:p>
            <a:pPr algn="just">
              <a:buFont typeface="Wingdings" panose="05000000000000000000" pitchFamily="2" charset="2"/>
              <a:buChar char="§"/>
            </a:pPr>
            <a:r>
              <a:rPr lang="en-US" sz="2000" dirty="0">
                <a:latin typeface="Bookman Old Style" panose="02050604050505020204" pitchFamily="18" charset="0"/>
              </a:rPr>
              <a:t>After binarizing the palm leaves they are converted into digital format so that they can be easily preserved for future use and can be easily sharable.</a:t>
            </a:r>
          </a:p>
          <a:p>
            <a:pPr algn="just">
              <a:buFont typeface="Wingdings" panose="05000000000000000000" pitchFamily="2" charset="2"/>
              <a:buChar char="§"/>
            </a:pPr>
            <a:r>
              <a:rPr lang="en-US" sz="2000" dirty="0">
                <a:latin typeface="Bookman Old Style" panose="02050604050505020204" pitchFamily="18" charset="0"/>
              </a:rPr>
              <a:t>This can also be extended to word level and text level segmentation.</a:t>
            </a:r>
          </a:p>
        </p:txBody>
      </p:sp>
      <p:sp>
        <p:nvSpPr>
          <p:cNvPr id="7" name="Slide Number Placeholder 6"/>
          <p:cNvSpPr>
            <a:spLocks noGrp="1"/>
          </p:cNvSpPr>
          <p:nvPr>
            <p:ph type="sldNum" sz="quarter" idx="12"/>
          </p:nvPr>
        </p:nvSpPr>
        <p:spPr/>
        <p:txBody>
          <a:bodyPr/>
          <a:lstStyle/>
          <a:p>
            <a:fld id="{98F4A237-58DC-4CB8-A92A-C7FDFBDB682E}" type="slidenum">
              <a:rPr lang="en-US" smtClean="0"/>
              <a:pPr/>
              <a:t>6</a:t>
            </a:fld>
            <a:endParaRPr lang="en-US" dirty="0"/>
          </a:p>
        </p:txBody>
      </p:sp>
    </p:spTree>
    <p:extLst>
      <p:ext uri="{BB962C8B-B14F-4D97-AF65-F5344CB8AC3E}">
        <p14:creationId xmlns:p14="http://schemas.microsoft.com/office/powerpoint/2010/main" val="2472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7BFE77-2636-4650-A2B0-8F669CF820E9}"/>
              </a:ext>
            </a:extLst>
          </p:cNvPr>
          <p:cNvSpPr>
            <a:spLocks noGrp="1"/>
          </p:cNvSpPr>
          <p:nvPr>
            <p:ph type="title"/>
          </p:nvPr>
        </p:nvSpPr>
        <p:spPr>
          <a:xfrm>
            <a:off x="685800" y="292947"/>
            <a:ext cx="11582400" cy="1219200"/>
          </a:xfrm>
        </p:spPr>
        <p:txBody>
          <a:bodyPr>
            <a:normAutofit/>
          </a:bodyPr>
          <a:lstStyle/>
          <a:p>
            <a:r>
              <a:rPr lang="en-US" sz="3000" b="1" dirty="0">
                <a:latin typeface="Times New Roman" panose="02020603050405020304" pitchFamily="18" charset="0"/>
                <a:cs typeface="Times New Roman" panose="02020603050405020304" pitchFamily="18" charset="0"/>
              </a:rPr>
              <a:t>Analysis of Existing Methods/Models/Algorithms</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318899D-380D-4F6F-9585-B2A52913FBB2}"/>
              </a:ext>
            </a:extLst>
          </p:cNvPr>
          <p:cNvSpPr>
            <a:spLocks noGrp="1"/>
          </p:cNvSpPr>
          <p:nvPr>
            <p:ph idx="1"/>
          </p:nvPr>
        </p:nvSpPr>
        <p:spPr/>
        <p:txBody>
          <a:bodyPr>
            <a:normAutofit/>
          </a:bodyPr>
          <a:lstStyle/>
          <a:p>
            <a:pPr marL="0" indent="0">
              <a:buNone/>
            </a:pPr>
            <a:r>
              <a:rPr lang="en-US" sz="2400" dirty="0"/>
              <a:t>              </a:t>
            </a:r>
            <a:endParaRPr lang="en-IN" sz="2400" dirty="0"/>
          </a:p>
        </p:txBody>
      </p:sp>
      <p:sp>
        <p:nvSpPr>
          <p:cNvPr id="6" name="Slide Number Placeholder 5">
            <a:extLst>
              <a:ext uri="{FF2B5EF4-FFF2-40B4-BE49-F238E27FC236}">
                <a16:creationId xmlns="" xmlns:a16="http://schemas.microsoft.com/office/drawing/2014/main" id="{EBC80C47-E32E-4B11-8C4F-4E021E0421D7}"/>
              </a:ext>
            </a:extLst>
          </p:cNvPr>
          <p:cNvSpPr>
            <a:spLocks noGrp="1"/>
          </p:cNvSpPr>
          <p:nvPr>
            <p:ph type="sldNum" sz="quarter" idx="12"/>
          </p:nvPr>
        </p:nvSpPr>
        <p:spPr/>
        <p:txBody>
          <a:bodyPr/>
          <a:lstStyle/>
          <a:p>
            <a:fld id="{98F4A237-58DC-4CB8-A92A-C7FDFBDB682E}" type="slidenum">
              <a:rPr lang="en-US" smtClean="0"/>
              <a:pPr/>
              <a:t>7</a:t>
            </a:fld>
            <a:endParaRPr lang="en-US" dirty="0"/>
          </a:p>
        </p:txBody>
      </p:sp>
      <p:pic>
        <p:nvPicPr>
          <p:cNvPr id="7" name="Picture 6">
            <a:extLst>
              <a:ext uri="{FF2B5EF4-FFF2-40B4-BE49-F238E27FC236}">
                <a16:creationId xmlns="" xmlns:a16="http://schemas.microsoft.com/office/drawing/2014/main" id="{92C35645-2771-5957-C205-65F26DA9AC0E}"/>
              </a:ext>
            </a:extLst>
          </p:cNvPr>
          <p:cNvPicPr>
            <a:picLocks noChangeAspect="1"/>
          </p:cNvPicPr>
          <p:nvPr/>
        </p:nvPicPr>
        <p:blipFill>
          <a:blip r:embed="rId2"/>
          <a:stretch>
            <a:fillRect/>
          </a:stretch>
        </p:blipFill>
        <p:spPr>
          <a:xfrm>
            <a:off x="2819401" y="1757679"/>
            <a:ext cx="7924800" cy="4923510"/>
          </a:xfrm>
          <a:prstGeom prst="rect">
            <a:avLst/>
          </a:prstGeom>
        </p:spPr>
      </p:pic>
    </p:spTree>
    <p:extLst>
      <p:ext uri="{BB962C8B-B14F-4D97-AF65-F5344CB8AC3E}">
        <p14:creationId xmlns:p14="http://schemas.microsoft.com/office/powerpoint/2010/main" val="6757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72A687-54BA-2973-92C4-5197DA0953F2}"/>
              </a:ext>
            </a:extLst>
          </p:cNvPr>
          <p:cNvSpPr>
            <a:spLocks noGrp="1"/>
          </p:cNvSpPr>
          <p:nvPr>
            <p:ph type="title"/>
          </p:nvPr>
        </p:nvSpPr>
        <p:spPr/>
        <p:txBody>
          <a:bodyPr/>
          <a:lstStyle/>
          <a:p>
            <a:r>
              <a:rPr lang="en-IN" dirty="0"/>
              <a:t>Working Software</a:t>
            </a:r>
          </a:p>
        </p:txBody>
      </p:sp>
      <p:sp>
        <p:nvSpPr>
          <p:cNvPr id="3" name="Content Placeholder 2">
            <a:extLst>
              <a:ext uri="{FF2B5EF4-FFF2-40B4-BE49-F238E27FC236}">
                <a16:creationId xmlns="" xmlns:a16="http://schemas.microsoft.com/office/drawing/2014/main" id="{5DD054F4-16F7-6CBE-C385-E0605A50689C}"/>
              </a:ext>
            </a:extLst>
          </p:cNvPr>
          <p:cNvSpPr>
            <a:spLocks noGrp="1"/>
          </p:cNvSpPr>
          <p:nvPr>
            <p:ph idx="1"/>
          </p:nvPr>
        </p:nvSpPr>
        <p:spPr/>
        <p:txBody>
          <a:bodyPr>
            <a:normAutofit fontScale="92500" lnSpcReduction="10000"/>
          </a:bodyPr>
          <a:lstStyle/>
          <a:p>
            <a:pPr marL="0" marR="643255" indent="0" algn="just">
              <a:lnSpc>
                <a:spcPct val="147000"/>
              </a:lnSpc>
              <a:spcAft>
                <a:spcPts val="0"/>
              </a:spcAft>
              <a:buNone/>
            </a:pPr>
            <a:r>
              <a:rPr lang="en-US" sz="1800" dirty="0">
                <a:effectLst/>
                <a:latin typeface="Calibri" panose="020F0502020204030204" pitchFamily="34" charset="0"/>
                <a:ea typeface="Calibri" panose="020F0502020204030204" pitchFamily="34" charset="0"/>
              </a:rPr>
              <a:t>Aletheia</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software</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create</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dataset.</a:t>
            </a:r>
            <a:r>
              <a:rPr lang="en-US" sz="1800" spc="2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following</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are</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steps</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a:t>
            </a:r>
            <a:r>
              <a:rPr lang="en-US" sz="1800" spc="2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Aletheia</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create</a:t>
            </a:r>
            <a:r>
              <a:rPr lang="en-US" sz="1800" spc="1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1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ground</a:t>
            </a:r>
            <a:r>
              <a:rPr lang="en-US" sz="1800" spc="1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truth</a:t>
            </a:r>
            <a:r>
              <a:rPr lang="en-US" sz="1800" spc="1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image</a:t>
            </a:r>
            <a:r>
              <a:rPr lang="en-US" sz="1800" spc="1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125"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respective</a:t>
            </a:r>
            <a:r>
              <a:rPr lang="en-US" sz="1800" spc="1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input</a:t>
            </a:r>
            <a:r>
              <a:rPr lang="en-US" sz="1800" spc="1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image:</a:t>
            </a:r>
          </a:p>
          <a:p>
            <a:pPr marL="0" marR="643255" indent="0" algn="just">
              <a:lnSpc>
                <a:spcPct val="147000"/>
              </a:lnSpc>
              <a:spcAft>
                <a:spcPts val="0"/>
              </a:spcAft>
              <a:buNone/>
            </a:pPr>
            <a:r>
              <a:rPr lang="en-US" sz="1800" b="1" dirty="0">
                <a:latin typeface="Calibri" panose="020F0502020204030204" pitchFamily="34" charset="0"/>
                <a:ea typeface="Calibri" panose="020F0502020204030204" pitchFamily="34" charset="0"/>
              </a:rPr>
              <a:t>Step 1 </a:t>
            </a:r>
            <a:r>
              <a:rPr lang="en-US" sz="1800" dirty="0">
                <a:latin typeface="Calibri" panose="020F0502020204030204" pitchFamily="34" charset="0"/>
                <a:ea typeface="Calibri" panose="020F0502020204030204" pitchFamily="34" charset="0"/>
              </a:rPr>
              <a:t>: Open Aletheia software and then click new page to upload a new input image </a:t>
            </a:r>
          </a:p>
          <a:p>
            <a:pPr marL="0" marR="643255" indent="0" algn="just">
              <a:lnSpc>
                <a:spcPct val="147000"/>
              </a:lnSpc>
              <a:spcAft>
                <a:spcPts val="0"/>
              </a:spcAft>
              <a:buNone/>
            </a:pPr>
            <a:r>
              <a:rPr lang="en-US" sz="1800" b="1" dirty="0">
                <a:effectLst/>
                <a:latin typeface="Calibri" panose="020F0502020204030204" pitchFamily="34" charset="0"/>
                <a:ea typeface="Calibri" panose="020F0502020204030204" pitchFamily="34" charset="0"/>
              </a:rPr>
              <a:t>Step 2</a:t>
            </a:r>
            <a:r>
              <a:rPr lang="en-US" sz="1800" dirty="0">
                <a:effectLst/>
                <a:latin typeface="Calibri" panose="020F0502020204030204" pitchFamily="34" charset="0"/>
                <a:ea typeface="Calibri" panose="020F0502020204030204" pitchFamily="34" charset="0"/>
              </a:rPr>
              <a:t>: Now set the appropriate threshold value .</a:t>
            </a:r>
          </a:p>
          <a:p>
            <a:pPr marL="0" marR="643255" indent="0" algn="just">
              <a:lnSpc>
                <a:spcPct val="147000"/>
              </a:lnSpc>
              <a:spcAft>
                <a:spcPts val="0"/>
              </a:spcAft>
              <a:buNone/>
            </a:pPr>
            <a:r>
              <a:rPr lang="en-US" sz="1800" dirty="0">
                <a:latin typeface="Calibri" panose="020F0502020204030204" pitchFamily="34" charset="0"/>
                <a:ea typeface="Calibri" panose="020F0502020204030204" pitchFamily="34" charset="0"/>
              </a:rPr>
              <a:t>           In the tool bar click image </a:t>
            </a:r>
            <a:r>
              <a:rPr lang="en-US" sz="1800" dirty="0">
                <a:latin typeface="Calibri" panose="020F0502020204030204" pitchFamily="34" charset="0"/>
                <a:ea typeface="Calibri" panose="020F0502020204030204" pitchFamily="34" charset="0"/>
                <a:sym typeface="Wingdings" panose="05000000000000000000" pitchFamily="2" charset="2"/>
              </a:rPr>
              <a:t>=&gt; Binarize =&gt; Threshold(manual)</a:t>
            </a:r>
          </a:p>
          <a:p>
            <a:pPr marL="0" marR="643255" indent="0" algn="just">
              <a:lnSpc>
                <a:spcPct val="147000"/>
              </a:lnSpc>
              <a:spcAft>
                <a:spcPts val="0"/>
              </a:spcAft>
              <a:buNone/>
            </a:pPr>
            <a:r>
              <a:rPr lang="en-US" sz="1800" b="1" dirty="0">
                <a:effectLst/>
                <a:latin typeface="Calibri" panose="020F0502020204030204" pitchFamily="34" charset="0"/>
                <a:ea typeface="Calibri" panose="020F0502020204030204" pitchFamily="34" charset="0"/>
                <a:sym typeface="Wingdings" panose="05000000000000000000" pitchFamily="2" charset="2"/>
              </a:rPr>
              <a:t>Step 3</a:t>
            </a:r>
            <a:r>
              <a:rPr lang="en-US" sz="1800" dirty="0">
                <a:effectLst/>
                <a:latin typeface="Calibri" panose="020F0502020204030204" pitchFamily="34" charset="0"/>
                <a:ea typeface="Calibri" panose="020F0502020204030204" pitchFamily="34" charset="0"/>
                <a:sym typeface="Wingdings" panose="05000000000000000000" pitchFamily="2" charset="2"/>
              </a:rPr>
              <a:t>: Now remove the noise by choosing remove noise under image in the tool bar.</a:t>
            </a:r>
          </a:p>
          <a:p>
            <a:pPr marL="0" marR="643255" indent="0" algn="just">
              <a:lnSpc>
                <a:spcPct val="147000"/>
              </a:lnSpc>
              <a:spcAft>
                <a:spcPts val="0"/>
              </a:spcAft>
              <a:buNone/>
            </a:pPr>
            <a:r>
              <a:rPr lang="en-US" sz="1800" b="1" dirty="0">
                <a:latin typeface="Calibri" panose="020F0502020204030204" pitchFamily="34" charset="0"/>
                <a:ea typeface="Calibri" panose="020F0502020204030204" pitchFamily="34" charset="0"/>
                <a:sym typeface="Wingdings" panose="05000000000000000000" pitchFamily="2" charset="2"/>
              </a:rPr>
              <a:t>Step 4</a:t>
            </a:r>
            <a:r>
              <a:rPr lang="en-US" sz="1800" dirty="0">
                <a:latin typeface="Calibri" panose="020F0502020204030204" pitchFamily="34" charset="0"/>
                <a:ea typeface="Calibri" panose="020F0502020204030204" pitchFamily="34" charset="0"/>
                <a:sym typeface="Wingdings" panose="05000000000000000000" pitchFamily="2" charset="2"/>
              </a:rPr>
              <a:t>: Zoom in and Zoom out the interface to your comfort and eliminate outside noise using the select component</a:t>
            </a:r>
          </a:p>
          <a:p>
            <a:pPr marL="0" marR="643255" indent="0" algn="just">
              <a:lnSpc>
                <a:spcPct val="147000"/>
              </a:lnSpc>
              <a:spcAft>
                <a:spcPts val="0"/>
              </a:spcAft>
              <a:buNone/>
            </a:pPr>
            <a:r>
              <a:rPr lang="en-US" sz="1800" dirty="0">
                <a:latin typeface="Calibri" panose="020F0502020204030204" pitchFamily="34" charset="0"/>
                <a:ea typeface="Calibri" panose="020F0502020204030204" pitchFamily="34" charset="0"/>
                <a:sym typeface="Wingdings" panose="05000000000000000000" pitchFamily="2" charset="2"/>
              </a:rPr>
              <a:t>            image in the tool.</a:t>
            </a:r>
          </a:p>
          <a:p>
            <a:pPr marL="0" marR="643255" indent="0" algn="just">
              <a:lnSpc>
                <a:spcPct val="147000"/>
              </a:lnSpc>
              <a:spcAft>
                <a:spcPts val="0"/>
              </a:spcAft>
              <a:buNone/>
            </a:pPr>
            <a:r>
              <a:rPr lang="en-US" sz="1800" b="1" dirty="0">
                <a:effectLst/>
                <a:latin typeface="Calibri" panose="020F0502020204030204" pitchFamily="34" charset="0"/>
                <a:ea typeface="Calibri" panose="020F0502020204030204" pitchFamily="34" charset="0"/>
                <a:sym typeface="Wingdings" panose="05000000000000000000" pitchFamily="2" charset="2"/>
              </a:rPr>
              <a:t>Step 5</a:t>
            </a:r>
            <a:r>
              <a:rPr lang="en-US" sz="1800" dirty="0">
                <a:effectLst/>
                <a:latin typeface="Calibri" panose="020F0502020204030204" pitchFamily="34" charset="0"/>
                <a:ea typeface="Calibri" panose="020F0502020204030204" pitchFamily="34" charset="0"/>
                <a:sym typeface="Wingdings" panose="05000000000000000000" pitchFamily="2" charset="2"/>
              </a:rPr>
              <a:t>: Now make sure each character in the image should be clean and neat. </a:t>
            </a:r>
          </a:p>
          <a:p>
            <a:pPr marL="0" marR="643255" indent="0" algn="just">
              <a:lnSpc>
                <a:spcPct val="147000"/>
              </a:lnSpc>
              <a:spcAft>
                <a:spcPts val="0"/>
              </a:spcAft>
              <a:buNone/>
            </a:pPr>
            <a:r>
              <a:rPr lang="en-US" sz="1800" b="1" dirty="0">
                <a:latin typeface="Calibri" panose="020F0502020204030204" pitchFamily="34" charset="0"/>
                <a:ea typeface="Calibri" panose="020F0502020204030204" pitchFamily="34" charset="0"/>
                <a:sym typeface="Wingdings" panose="05000000000000000000" pitchFamily="2" charset="2"/>
              </a:rPr>
              <a:t>Step 6</a:t>
            </a:r>
            <a:r>
              <a:rPr lang="en-US" sz="1800" dirty="0">
                <a:latin typeface="Calibri" panose="020F0502020204030204" pitchFamily="34" charset="0"/>
                <a:ea typeface="Calibri" panose="020F0502020204030204" pitchFamily="34" charset="0"/>
                <a:sym typeface="Wingdings" panose="05000000000000000000" pitchFamily="2" charset="2"/>
              </a:rPr>
              <a:t>: Erase all the remaining noise using either eraser or select components and delete component options available under image in the tool bar.</a:t>
            </a:r>
          </a:p>
          <a:p>
            <a:pPr marL="0" marR="643255" indent="0" algn="just">
              <a:lnSpc>
                <a:spcPct val="147000"/>
              </a:lnSpc>
              <a:spcAft>
                <a:spcPts val="0"/>
              </a:spcAft>
              <a:buNone/>
            </a:pPr>
            <a:r>
              <a:rPr lang="en-US" sz="1800" b="1" dirty="0">
                <a:latin typeface="Calibri" panose="020F0502020204030204" pitchFamily="34" charset="0"/>
                <a:ea typeface="Calibri" panose="020F0502020204030204" pitchFamily="34" charset="0"/>
                <a:sym typeface="Wingdings" panose="05000000000000000000" pitchFamily="2" charset="2"/>
              </a:rPr>
              <a:t>Step 7</a:t>
            </a:r>
            <a:r>
              <a:rPr lang="en-US" sz="1800" dirty="0">
                <a:latin typeface="Calibri" panose="020F0502020204030204" pitchFamily="34" charset="0"/>
                <a:ea typeface="Calibri" panose="020F0502020204030204" pitchFamily="34" charset="0"/>
                <a:sym typeface="Wingdings" panose="05000000000000000000" pitchFamily="2" charset="2"/>
              </a:rPr>
              <a:t>: well binarized image is created.</a:t>
            </a:r>
          </a:p>
          <a:p>
            <a:pPr marL="0" marR="643255" indent="0">
              <a:lnSpc>
                <a:spcPct val="147000"/>
              </a:lnSpc>
              <a:spcAft>
                <a:spcPts val="0"/>
              </a:spcAft>
              <a:buNone/>
            </a:pPr>
            <a:endParaRPr lang="en-US" sz="1800" dirty="0">
              <a:latin typeface="Calibri" panose="020F0502020204030204" pitchFamily="34" charset="0"/>
              <a:ea typeface="Calibri" panose="020F0502020204030204" pitchFamily="34" charset="0"/>
              <a:sym typeface="Wingdings" panose="05000000000000000000" pitchFamily="2" charset="2"/>
            </a:endParaRPr>
          </a:p>
          <a:p>
            <a:pPr marL="0" marR="643255" indent="0">
              <a:lnSpc>
                <a:spcPct val="147000"/>
              </a:lnSpc>
              <a:spcAft>
                <a:spcPts val="0"/>
              </a:spcAft>
              <a:buNone/>
            </a:pPr>
            <a:endParaRPr lang="en-IN" sz="1800" dirty="0">
              <a:effectLst/>
              <a:latin typeface="Calibri" panose="020F0502020204030204" pitchFamily="34" charset="0"/>
              <a:ea typeface="Calibri" panose="020F0502020204030204" pitchFamily="34" charset="0"/>
            </a:endParaRPr>
          </a:p>
        </p:txBody>
      </p:sp>
      <p:sp>
        <p:nvSpPr>
          <p:cNvPr id="6" name="Slide Number Placeholder 5">
            <a:extLst>
              <a:ext uri="{FF2B5EF4-FFF2-40B4-BE49-F238E27FC236}">
                <a16:creationId xmlns="" xmlns:a16="http://schemas.microsoft.com/office/drawing/2014/main" id="{7EA76D7F-1ACB-34B4-0F64-E8ED5368807E}"/>
              </a:ext>
            </a:extLst>
          </p:cNvPr>
          <p:cNvSpPr>
            <a:spLocks noGrp="1"/>
          </p:cNvSpPr>
          <p:nvPr>
            <p:ph type="sldNum" sz="quarter" idx="12"/>
          </p:nvPr>
        </p:nvSpPr>
        <p:spPr/>
        <p:txBody>
          <a:bodyPr/>
          <a:lstStyle/>
          <a:p>
            <a:fld id="{98F4A237-58DC-4CB8-A92A-C7FDFBDB682E}" type="slidenum">
              <a:rPr lang="en-US" smtClean="0"/>
              <a:pPr/>
              <a:t>8</a:t>
            </a:fld>
            <a:endParaRPr lang="en-US" dirty="0"/>
          </a:p>
        </p:txBody>
      </p:sp>
    </p:spTree>
    <p:extLst>
      <p:ext uri="{BB962C8B-B14F-4D97-AF65-F5344CB8AC3E}">
        <p14:creationId xmlns:p14="http://schemas.microsoft.com/office/powerpoint/2010/main" val="74566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7843"/>
            <a:ext cx="12344400" cy="1219200"/>
          </a:xfrm>
        </p:spPr>
        <p:txBody>
          <a:bodyPr/>
          <a:lstStyle/>
          <a:p>
            <a:r>
              <a:rPr lang="en-US" i="1" dirty="0"/>
              <a:t>Screenshots</a:t>
            </a:r>
          </a:p>
        </p:txBody>
      </p:sp>
      <p:pic>
        <p:nvPicPr>
          <p:cNvPr id="8" name="Content Placeholder 7">
            <a:extLst>
              <a:ext uri="{FF2B5EF4-FFF2-40B4-BE49-F238E27FC236}">
                <a16:creationId xmlns="" xmlns:a16="http://schemas.microsoft.com/office/drawing/2014/main" id="{CBD648E9-713C-7217-CAAA-EFCD9B9BBF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04041" y="1270657"/>
            <a:ext cx="5181600" cy="1298526"/>
          </a:xfrm>
        </p:spPr>
      </p:pic>
      <p:sp>
        <p:nvSpPr>
          <p:cNvPr id="6" name="Slide Number Placeholder 5"/>
          <p:cNvSpPr>
            <a:spLocks noGrp="1"/>
          </p:cNvSpPr>
          <p:nvPr>
            <p:ph type="sldNum" sz="quarter" idx="12"/>
          </p:nvPr>
        </p:nvSpPr>
        <p:spPr/>
        <p:txBody>
          <a:bodyPr/>
          <a:lstStyle/>
          <a:p>
            <a:fld id="{98F4A237-58DC-4CB8-A92A-C7FDFBDB682E}" type="slidenum">
              <a:rPr lang="en-US" smtClean="0"/>
              <a:pPr/>
              <a:t>9</a:t>
            </a:fld>
            <a:endParaRPr lang="en-US" dirty="0"/>
          </a:p>
        </p:txBody>
      </p:sp>
      <p:pic>
        <p:nvPicPr>
          <p:cNvPr id="10" name="Picture 9">
            <a:extLst>
              <a:ext uri="{FF2B5EF4-FFF2-40B4-BE49-F238E27FC236}">
                <a16:creationId xmlns="" xmlns:a16="http://schemas.microsoft.com/office/drawing/2014/main" id="{664271CD-7264-22C1-C4E1-842D8442F3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4516" y="1459595"/>
            <a:ext cx="6033284" cy="1219200"/>
          </a:xfrm>
          <a:prstGeom prst="rect">
            <a:avLst/>
          </a:prstGeom>
        </p:spPr>
      </p:pic>
      <p:sp>
        <p:nvSpPr>
          <p:cNvPr id="3" name="Rectangle 2">
            <a:extLst>
              <a:ext uri="{FF2B5EF4-FFF2-40B4-BE49-F238E27FC236}">
                <a16:creationId xmlns="" xmlns:a16="http://schemas.microsoft.com/office/drawing/2014/main" id="{493799CC-5AAD-4A28-6614-E600948B11C9}"/>
              </a:ext>
            </a:extLst>
          </p:cNvPr>
          <p:cNvSpPr/>
          <p:nvPr/>
        </p:nvSpPr>
        <p:spPr>
          <a:xfrm>
            <a:off x="2286000" y="2943788"/>
            <a:ext cx="17526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Input image</a:t>
            </a:r>
          </a:p>
        </p:txBody>
      </p:sp>
      <p:sp>
        <p:nvSpPr>
          <p:cNvPr id="7" name="Rectangle 6">
            <a:extLst>
              <a:ext uri="{FF2B5EF4-FFF2-40B4-BE49-F238E27FC236}">
                <a16:creationId xmlns="" xmlns:a16="http://schemas.microsoft.com/office/drawing/2014/main" id="{DEE31233-CCB3-126F-087E-1E82B1A2D4C6}"/>
              </a:ext>
            </a:extLst>
          </p:cNvPr>
          <p:cNvSpPr/>
          <p:nvPr/>
        </p:nvSpPr>
        <p:spPr>
          <a:xfrm>
            <a:off x="8763000" y="2915777"/>
            <a:ext cx="2971800" cy="2846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Binarized image</a:t>
            </a:r>
          </a:p>
        </p:txBody>
      </p:sp>
      <p:pic>
        <p:nvPicPr>
          <p:cNvPr id="9" name="image2.jpeg">
            <a:extLst>
              <a:ext uri="{FF2B5EF4-FFF2-40B4-BE49-F238E27FC236}">
                <a16:creationId xmlns="" xmlns:a16="http://schemas.microsoft.com/office/drawing/2014/main" id="{3734A65A-BD17-9F31-1C58-EE9FEDE440D1}"/>
              </a:ext>
            </a:extLst>
          </p:cNvPr>
          <p:cNvPicPr>
            <a:picLocks noChangeAspect="1"/>
          </p:cNvPicPr>
          <p:nvPr/>
        </p:nvPicPr>
        <p:blipFill>
          <a:blip r:embed="rId4" cstate="print"/>
          <a:stretch>
            <a:fillRect/>
          </a:stretch>
        </p:blipFill>
        <p:spPr>
          <a:xfrm>
            <a:off x="4038600" y="3728965"/>
            <a:ext cx="5562600" cy="2987024"/>
          </a:xfrm>
          <a:prstGeom prst="rect">
            <a:avLst/>
          </a:prstGeom>
        </p:spPr>
      </p:pic>
    </p:spTree>
    <p:extLst>
      <p:ext uri="{BB962C8B-B14F-4D97-AF65-F5344CB8AC3E}">
        <p14:creationId xmlns:p14="http://schemas.microsoft.com/office/powerpoint/2010/main" val="126217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7415</TotalTime>
  <Words>714</Words>
  <Application>Microsoft Office PowerPoint</Application>
  <PresentationFormat>Custom</PresentationFormat>
  <Paragraphs>98</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ＭＳ Ｐゴシック</vt:lpstr>
      <vt:lpstr>Arial</vt:lpstr>
      <vt:lpstr>Book Antiqua</vt:lpstr>
      <vt:lpstr>Bookman Old Style</vt:lpstr>
      <vt:lpstr>Calibri</vt:lpstr>
      <vt:lpstr>Lucida Sans Unicode</vt:lpstr>
      <vt:lpstr>Segoe UI</vt:lpstr>
      <vt:lpstr>Times New Roman</vt:lpstr>
      <vt:lpstr>Wingdings</vt:lpstr>
      <vt:lpstr>Office Theme</vt:lpstr>
      <vt:lpstr> </vt:lpstr>
      <vt:lpstr>Project Title  “ RGUKT-SKLM  PLACEMENT  PORTAL ”</vt:lpstr>
      <vt:lpstr>Abstract</vt:lpstr>
      <vt:lpstr>Introduction</vt:lpstr>
      <vt:lpstr>Motive of Proposed System</vt:lpstr>
      <vt:lpstr>Scope of Research Work</vt:lpstr>
      <vt:lpstr>Analysis of Existing Methods/Models/Algorithms</vt:lpstr>
      <vt:lpstr>Working Software</vt:lpstr>
      <vt:lpstr>Screenshots</vt:lpstr>
      <vt:lpstr>Modification of dimensions and orientation</vt:lpstr>
      <vt:lpstr>Results &amp; Analysis</vt:lpstr>
      <vt:lpstr>Conclusion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DILLI</cp:lastModifiedBy>
  <cp:revision>317</cp:revision>
  <dcterms:created xsi:type="dcterms:W3CDTF">2020-07-27T05:05:15Z</dcterms:created>
  <dcterms:modified xsi:type="dcterms:W3CDTF">2023-07-17T08:21:09Z</dcterms:modified>
</cp:coreProperties>
</file>