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75" r:id="rId5"/>
    <p:sldId id="262" r:id="rId6"/>
    <p:sldId id="266" r:id="rId7"/>
    <p:sldId id="274" r:id="rId8"/>
    <p:sldId id="267" r:id="rId9"/>
    <p:sldId id="271" r:id="rId10"/>
    <p:sldId id="269" r:id="rId11"/>
    <p:sldId id="273" r:id="rId12"/>
    <p:sldId id="272" r:id="rId13"/>
    <p:sldId id="268" r:id="rId14"/>
    <p:sldId id="263" r:id="rId15"/>
    <p:sldId id="276" r:id="rId16"/>
    <p:sldId id="258" r:id="rId17"/>
    <p:sldId id="265" r:id="rId18"/>
    <p:sldId id="270" r:id="rId1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050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683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759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079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211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80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500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753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7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954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339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8B99D-5BA6-4CEE-9265-74C2B231943B}" type="datetimeFigureOut">
              <a:rPr lang="fi-FI" smtClean="0"/>
              <a:t>16.5.2017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890F-7920-44E9-859B-3C579D3C78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629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un.fi/MX.38815" TargetMode="External"/><Relationship Id="rId2" Type="http://schemas.openxmlformats.org/officeDocument/2006/relationships/hyperlink" Target="https://taxoneditor.laji.f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laji.fi/explorer/#/Tax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d.luomus.fi/HA.H0003706" TargetMode="External"/><Relationship Id="rId2" Type="http://schemas.openxmlformats.org/officeDocument/2006/relationships/hyperlink" Target="http://id.luomus.fi/GL.68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laji.fi/" TargetMode="External"/><Relationship Id="rId2" Type="http://schemas.openxmlformats.org/officeDocument/2006/relationships/hyperlink" Target="https://bitbucket.org/luom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tkatest.luomus.fi/" TargetMode="External"/><Relationship Id="rId5" Type="http://schemas.openxmlformats.org/officeDocument/2006/relationships/hyperlink" Target="https://beta.laji.fi/" TargetMode="External"/><Relationship Id="rId4" Type="http://schemas.openxmlformats.org/officeDocument/2006/relationships/hyperlink" Target="http://schema.laji.f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kotka-histo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tkatest.luomus.fi/zoo/specimens/add" TargetMode="External"/><Relationship Id="rId2" Type="http://schemas.openxmlformats.org/officeDocument/2006/relationships/hyperlink" Target="http://schema.laji.fi/class/MX.tax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tka.luomus.fi/admi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.laji.fi/class/MX.tax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Kotka </a:t>
            </a:r>
            <a:r>
              <a:rPr lang="fi-FI" dirty="0" err="1"/>
              <a:t>Collection</a:t>
            </a:r>
            <a:r>
              <a:rPr lang="fi-FI" dirty="0"/>
              <a:t>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i-FI" i="1" dirty="0"/>
              <a:t>Mikko Heikkinen</a:t>
            </a:r>
          </a:p>
          <a:p>
            <a:endParaRPr lang="fi-FI" dirty="0"/>
          </a:p>
          <a:p>
            <a:r>
              <a:rPr lang="fi-FI" dirty="0" err="1"/>
              <a:t>History</a:t>
            </a:r>
            <a:endParaRPr lang="fi-FI" dirty="0"/>
          </a:p>
          <a:p>
            <a:r>
              <a:rPr lang="fi-FI" dirty="0" err="1"/>
              <a:t>Principles</a:t>
            </a:r>
            <a:r>
              <a:rPr lang="fi-FI" dirty="0"/>
              <a:t> </a:t>
            </a:r>
          </a:p>
          <a:p>
            <a:r>
              <a:rPr lang="fi-FI" dirty="0"/>
              <a:t>Data </a:t>
            </a:r>
            <a:r>
              <a:rPr lang="fi-FI" dirty="0" err="1"/>
              <a:t>model</a:t>
            </a:r>
            <a:endParaRPr lang="fi-FI" dirty="0"/>
          </a:p>
          <a:p>
            <a:r>
              <a:rPr lang="fi-FI" dirty="0" err="1"/>
              <a:t>Taxonomy</a:t>
            </a:r>
            <a:endParaRPr lang="fi-FI" dirty="0"/>
          </a:p>
          <a:p>
            <a:endParaRPr lang="fi-FI" dirty="0"/>
          </a:p>
          <a:p>
            <a:r>
              <a:rPr lang="fi-FI" sz="2200" dirty="0" err="1"/>
              <a:t>Workflow</a:t>
            </a:r>
            <a:endParaRPr lang="fi-FI" sz="2200" dirty="0"/>
          </a:p>
          <a:p>
            <a:r>
              <a:rPr lang="fi-FI" sz="2200" dirty="0" err="1"/>
              <a:t>Labels</a:t>
            </a:r>
            <a:endParaRPr lang="fi-FI" sz="2200" dirty="0"/>
          </a:p>
          <a:p>
            <a:r>
              <a:rPr lang="fi-FI" sz="2200" dirty="0" err="1"/>
              <a:t>Identifiers</a:t>
            </a:r>
            <a:endParaRPr lang="fi-FI" sz="2200" dirty="0"/>
          </a:p>
          <a:p>
            <a:r>
              <a:rPr lang="fi-FI" sz="2200" dirty="0" err="1"/>
              <a:t>Development</a:t>
            </a:r>
            <a:r>
              <a:rPr lang="fi-FI" sz="2200" dirty="0"/>
              <a:t> </a:t>
            </a:r>
            <a:r>
              <a:rPr lang="fi-FI" sz="2200" dirty="0" err="1"/>
              <a:t>method</a:t>
            </a:r>
            <a:endParaRPr lang="fi-FI" sz="2200" dirty="0"/>
          </a:p>
          <a:p>
            <a:r>
              <a:rPr lang="fi-FI" sz="2200" dirty="0" err="1"/>
              <a:t>Difficult</a:t>
            </a:r>
            <a:r>
              <a:rPr lang="fi-FI" sz="2200" dirty="0"/>
              <a:t> </a:t>
            </a:r>
            <a:r>
              <a:rPr lang="fi-FI" sz="2200" dirty="0" err="1"/>
              <a:t>things</a:t>
            </a:r>
            <a:endParaRPr lang="fi-FI" sz="2200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1112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Taxonomy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</a:t>
            </a:r>
          </a:p>
          <a:p>
            <a:pPr lvl="1"/>
            <a:r>
              <a:rPr lang="en-US" u="sng" dirty="0">
                <a:hlinkClick r:id="rId2"/>
              </a:rPr>
              <a:t>https://taxoneditor.laji.fi/</a:t>
            </a:r>
            <a:r>
              <a:rPr lang="en-US" dirty="0"/>
              <a:t>  (requires username)</a:t>
            </a:r>
          </a:p>
          <a:p>
            <a:pPr lvl="1"/>
            <a:r>
              <a:rPr lang="en-US" dirty="0"/>
              <a:t>Tightly coupled with </a:t>
            </a:r>
            <a:r>
              <a:rPr lang="en-US" dirty="0" err="1"/>
              <a:t>FinBIF</a:t>
            </a:r>
            <a:r>
              <a:rPr lang="en-US" dirty="0"/>
              <a:t> infrastructure:</a:t>
            </a:r>
          </a:p>
          <a:p>
            <a:pPr lvl="2"/>
            <a:r>
              <a:rPr lang="en-US" dirty="0" err="1"/>
              <a:t>Triplestore</a:t>
            </a:r>
            <a:r>
              <a:rPr lang="en-US" dirty="0"/>
              <a:t> on Oracle RDB</a:t>
            </a:r>
          </a:p>
          <a:p>
            <a:pPr lvl="2"/>
            <a:r>
              <a:rPr lang="en-US" dirty="0"/>
              <a:t>HTTP URI’s &amp; their resolution  - e.g. </a:t>
            </a:r>
            <a:r>
              <a:rPr lang="en-US" dirty="0">
                <a:hlinkClick r:id="rId3"/>
              </a:rPr>
              <a:t>http://tun.fi/MX.38815</a:t>
            </a:r>
            <a:endParaRPr lang="en-US" dirty="0"/>
          </a:p>
          <a:p>
            <a:pPr lvl="2"/>
            <a:r>
              <a:rPr lang="en-US" dirty="0"/>
              <a:t>Authentication &amp; authorization</a:t>
            </a:r>
          </a:p>
          <a:p>
            <a:pPr lvl="2"/>
            <a:r>
              <a:rPr lang="en-US" dirty="0"/>
              <a:t>Finnish data fields</a:t>
            </a:r>
          </a:p>
          <a:p>
            <a:r>
              <a:rPr lang="en-US" dirty="0"/>
              <a:t>Taxonomy API: </a:t>
            </a:r>
            <a:r>
              <a:rPr lang="en-US" dirty="0">
                <a:hlinkClick r:id="rId4"/>
              </a:rPr>
              <a:t>https://api.laji.fi/explorer/#/Taxa</a:t>
            </a:r>
            <a:endParaRPr lang="en-US" dirty="0"/>
          </a:p>
          <a:p>
            <a:pPr lvl="1"/>
            <a:r>
              <a:rPr lang="en-US" dirty="0"/>
              <a:t>Only read, no write</a:t>
            </a:r>
          </a:p>
          <a:p>
            <a:pPr lvl="1"/>
            <a:r>
              <a:rPr lang="en-US" dirty="0"/>
              <a:t>Additions &amp; edits with GUI or database scripts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7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Taxonomy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Taxonomy in </a:t>
            </a:r>
            <a:r>
              <a:rPr lang="en-US" dirty="0" err="1"/>
              <a:t>Kotka</a:t>
            </a:r>
            <a:r>
              <a:rPr lang="en-US" dirty="0"/>
              <a:t>, currently:</a:t>
            </a:r>
          </a:p>
          <a:p>
            <a:pPr lvl="1"/>
            <a:r>
              <a:rPr lang="en-US" dirty="0"/>
              <a:t>Free-form string with autocomplete (only GUI)</a:t>
            </a:r>
          </a:p>
          <a:p>
            <a:pPr lvl="1"/>
            <a:r>
              <a:rPr lang="en-US" dirty="0"/>
              <a:t>Validates name &amp; author (only GUI)</a:t>
            </a:r>
          </a:p>
          <a:p>
            <a:pPr lvl="1"/>
            <a:r>
              <a:rPr lang="en-US" dirty="0"/>
              <a:t>Allows anything</a:t>
            </a:r>
          </a:p>
          <a:p>
            <a:pPr lvl="1"/>
            <a:r>
              <a:rPr lang="en-US" dirty="0"/>
              <a:t>Populates higher taxonomy from Taxon database</a:t>
            </a:r>
          </a:p>
        </p:txBody>
      </p:sp>
    </p:spTree>
    <p:extLst>
      <p:ext uri="{BB962C8B-B14F-4D97-AF65-F5344CB8AC3E}">
        <p14:creationId xmlns:p14="http://schemas.microsoft.com/office/powerpoint/2010/main" val="212498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Taxonomy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It’s difficult</a:t>
            </a:r>
          </a:p>
          <a:p>
            <a:r>
              <a:rPr lang="en-US" b="1" dirty="0">
                <a:solidFill>
                  <a:srgbClr val="0070C0"/>
                </a:solidFill>
              </a:rPr>
              <a:t>There will be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No consensus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No clear understanding how things work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Exceptions and special cases</a:t>
            </a:r>
          </a:p>
          <a:p>
            <a:r>
              <a:rPr lang="en-US" b="1" dirty="0">
                <a:solidFill>
                  <a:srgbClr val="0070C0"/>
                </a:solidFill>
              </a:rPr>
              <a:t>Giving edit rights can be dangerous – keep the history</a:t>
            </a:r>
          </a:p>
          <a:p>
            <a:r>
              <a:rPr lang="en-US" b="1" dirty="0">
                <a:solidFill>
                  <a:srgbClr val="0070C0"/>
                </a:solidFill>
              </a:rPr>
              <a:t>Link data to taxon concepts, not names (now somewhat messy)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Workflow</a:t>
            </a:r>
            <a:r>
              <a:rPr lang="fi-FI" dirty="0"/>
              <a:t> for </a:t>
            </a:r>
            <a:r>
              <a:rPr lang="fi-FI" dirty="0" err="1"/>
              <a:t>entering</a:t>
            </a:r>
            <a:r>
              <a:rPr lang="fi-FI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14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  <a:p>
            <a:endParaRPr lang="fi-FI" b="1" dirty="0">
              <a:solidFill>
                <a:srgbClr val="0070C0"/>
              </a:solidFill>
            </a:endParaRPr>
          </a:p>
          <a:p>
            <a:r>
              <a:rPr lang="fi-FI" b="1" dirty="0" err="1">
                <a:solidFill>
                  <a:srgbClr val="0070C0"/>
                </a:solidFill>
              </a:rPr>
              <a:t>Understand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needs</a:t>
            </a:r>
            <a:r>
              <a:rPr lang="fi-FI" b="1" dirty="0">
                <a:solidFill>
                  <a:srgbClr val="0070C0"/>
                </a:solidFill>
              </a:rPr>
              <a:t>, </a:t>
            </a:r>
            <a:r>
              <a:rPr lang="fi-FI" b="1" dirty="0" err="1">
                <a:solidFill>
                  <a:srgbClr val="0070C0"/>
                </a:solidFill>
              </a:rPr>
              <a:t>embrace</a:t>
            </a:r>
            <a:r>
              <a:rPr lang="fi-FI" b="1" dirty="0">
                <a:solidFill>
                  <a:srgbClr val="0070C0"/>
                </a:solidFill>
              </a:rPr>
              <a:t> Excel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51267"/>
              </p:ext>
            </p:extLst>
          </p:nvPr>
        </p:nvGraphicFramePr>
        <p:xfrm>
          <a:off x="780210" y="1538952"/>
          <a:ext cx="10573589" cy="4085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8771">
                  <a:extLst>
                    <a:ext uri="{9D8B030D-6E8A-4147-A177-3AD203B41FA5}">
                      <a16:colId xmlns:a16="http://schemas.microsoft.com/office/drawing/2014/main" val="955507349"/>
                    </a:ext>
                  </a:extLst>
                </a:gridCol>
                <a:gridCol w="6134818">
                  <a:extLst>
                    <a:ext uri="{9D8B030D-6E8A-4147-A177-3AD203B41FA5}">
                      <a16:colId xmlns:a16="http://schemas.microsoft.com/office/drawing/2014/main" val="57596259"/>
                    </a:ext>
                  </a:extLst>
                </a:gridCol>
              </a:tblGrid>
              <a:tr h="4085471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New data:</a:t>
                      </a:r>
                    </a:p>
                    <a:p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Create Excel-template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Enter data to Excel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-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Validate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(Make corrections)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Print labels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Save data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Migrating data:</a:t>
                      </a:r>
                    </a:p>
                    <a:p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Create Excel-template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Pick column names from</a:t>
                      </a:r>
                      <a:r>
                        <a:rPr lang="en-US" sz="2800" b="1" baseline="0" dirty="0">
                          <a:solidFill>
                            <a:schemeClr val="tx1"/>
                          </a:solidFill>
                        </a:rPr>
                        <a:t> template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1" baseline="0" dirty="0">
                          <a:solidFill>
                            <a:schemeClr val="tx1"/>
                          </a:solidFill>
                        </a:rPr>
                        <a:t>Edit &amp; clean with Excel/Open Refine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Validate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(Make corrections)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Print labels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Save data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8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44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Labels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16 </a:t>
            </a:r>
            <a:r>
              <a:rPr lang="fi-FI" dirty="0" err="1"/>
              <a:t>label</a:t>
            </a:r>
            <a:r>
              <a:rPr lang="fi-FI" dirty="0"/>
              <a:t> </a:t>
            </a:r>
            <a:r>
              <a:rPr lang="fi-FI" dirty="0" err="1"/>
              <a:t>formats</a:t>
            </a:r>
            <a:r>
              <a:rPr lang="fi-FI" dirty="0"/>
              <a:t> (</a:t>
            </a:r>
            <a:r>
              <a:rPr lang="fi-FI" dirty="0" err="1"/>
              <a:t>printed</a:t>
            </a:r>
            <a:r>
              <a:rPr lang="fi-FI" dirty="0"/>
              <a:t> A4, </a:t>
            </a:r>
            <a:r>
              <a:rPr lang="fi-FI" dirty="0" err="1"/>
              <a:t>with</a:t>
            </a:r>
            <a:r>
              <a:rPr lang="fi-FI" dirty="0"/>
              <a:t> QR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39)</a:t>
            </a:r>
          </a:p>
          <a:p>
            <a:r>
              <a:rPr lang="fi-FI" dirty="0" err="1"/>
              <a:t>Multiples</a:t>
            </a:r>
            <a:r>
              <a:rPr lang="fi-FI" dirty="0"/>
              <a:t> </a:t>
            </a:r>
            <a:r>
              <a:rPr lang="fi-FI" dirty="0" err="1"/>
              <a:t>uses</a:t>
            </a:r>
            <a:r>
              <a:rPr lang="fi-FI" dirty="0"/>
              <a:t>:</a:t>
            </a:r>
          </a:p>
          <a:p>
            <a:pPr lvl="1"/>
            <a:r>
              <a:rPr lang="fi-FI" b="1" dirty="0"/>
              <a:t>Connect </a:t>
            </a:r>
            <a:r>
              <a:rPr lang="fi-FI" b="1" dirty="0" err="1"/>
              <a:t>specimen</a:t>
            </a:r>
            <a:r>
              <a:rPr lang="fi-FI" b="1" dirty="0"/>
              <a:t> to data</a:t>
            </a:r>
            <a:r>
              <a:rPr lang="fi-FI" dirty="0"/>
              <a:t> (id + </a:t>
            </a:r>
            <a:r>
              <a:rPr lang="fi-FI" dirty="0" err="1"/>
              <a:t>barcode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Help </a:t>
            </a:r>
            <a:r>
              <a:rPr lang="fi-FI" dirty="0" err="1"/>
              <a:t>find</a:t>
            </a:r>
            <a:r>
              <a:rPr lang="fi-FI" dirty="0"/>
              <a:t> </a:t>
            </a:r>
            <a:r>
              <a:rPr lang="fi-FI" dirty="0" err="1"/>
              <a:t>relevant</a:t>
            </a:r>
            <a:r>
              <a:rPr lang="fi-FI" dirty="0"/>
              <a:t> </a:t>
            </a:r>
            <a:r>
              <a:rPr lang="fi-FI" dirty="0" err="1"/>
              <a:t>specimens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collection</a:t>
            </a:r>
            <a:endParaRPr lang="fi-FI" dirty="0"/>
          </a:p>
          <a:p>
            <a:pPr lvl="1"/>
            <a:r>
              <a:rPr lang="fi-FI" dirty="0">
                <a:solidFill>
                  <a:schemeClr val="bg2">
                    <a:lumMod val="50000"/>
                  </a:schemeClr>
                </a:solidFill>
              </a:rPr>
              <a:t>Help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</a:rPr>
              <a:t>doing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</a:rPr>
              <a:t>research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fi-FI" dirty="0" err="1">
                <a:solidFill>
                  <a:schemeClr val="bg1">
                    <a:lumMod val="65000"/>
                  </a:schemeClr>
                </a:solidFill>
              </a:rPr>
              <a:t>Backup</a:t>
            </a:r>
            <a:r>
              <a:rPr lang="fi-FI" dirty="0">
                <a:solidFill>
                  <a:schemeClr val="bg1">
                    <a:lumMod val="65000"/>
                  </a:schemeClr>
                </a:solidFill>
              </a:rPr>
              <a:t> data</a:t>
            </a:r>
          </a:p>
          <a:p>
            <a:pPr lvl="1"/>
            <a:r>
              <a:rPr lang="fi-FI" dirty="0" err="1">
                <a:solidFill>
                  <a:schemeClr val="bg1">
                    <a:lumMod val="85000"/>
                  </a:schemeClr>
                </a:solidFill>
              </a:rPr>
              <a:t>Maintain</a:t>
            </a:r>
            <a:r>
              <a:rPr lang="fi-FI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lumMod val="85000"/>
                  </a:schemeClr>
                </a:solidFill>
              </a:rPr>
              <a:t>traditions</a:t>
            </a:r>
            <a:endParaRPr lang="fi-FI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fi-FI" dirty="0"/>
          </a:p>
          <a:p>
            <a:r>
              <a:rPr lang="fi-FI" b="1" dirty="0" err="1">
                <a:solidFill>
                  <a:srgbClr val="0070C0"/>
                </a:solidFill>
              </a:rPr>
              <a:t>Listen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wishes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carefully</a:t>
            </a:r>
            <a:r>
              <a:rPr lang="fi-FI" b="1" dirty="0">
                <a:solidFill>
                  <a:srgbClr val="0070C0"/>
                </a:solidFill>
              </a:rPr>
              <a:t>, </a:t>
            </a:r>
            <a:r>
              <a:rPr lang="fi-FI" b="1" dirty="0" err="1">
                <a:solidFill>
                  <a:srgbClr val="0070C0"/>
                </a:solidFill>
              </a:rPr>
              <a:t>pick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those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that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follow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the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principles</a:t>
            </a:r>
            <a:endParaRPr lang="fi-FI" b="1" dirty="0">
              <a:solidFill>
                <a:srgbClr val="0070C0"/>
              </a:solidFill>
            </a:endParaRPr>
          </a:p>
          <a:p>
            <a:r>
              <a:rPr lang="fi-FI" b="1" dirty="0" err="1">
                <a:solidFill>
                  <a:srgbClr val="0070C0"/>
                </a:solidFill>
              </a:rPr>
              <a:t>Flexibility</a:t>
            </a:r>
            <a:r>
              <a:rPr lang="fi-FI" b="1" dirty="0">
                <a:solidFill>
                  <a:srgbClr val="0070C0"/>
                </a:solidFill>
              </a:rPr>
              <a:t>, </a:t>
            </a:r>
            <a:r>
              <a:rPr lang="fi-FI" b="1" dirty="0" err="1">
                <a:solidFill>
                  <a:srgbClr val="0070C0"/>
                </a:solidFill>
              </a:rPr>
              <a:t>but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maybe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not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too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much</a:t>
            </a:r>
            <a:endParaRPr lang="fi-FI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1782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Identifiers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HTTP-URI –</a:t>
            </a:r>
            <a:r>
              <a:rPr lang="fi-FI" dirty="0" err="1"/>
              <a:t>identifiers</a:t>
            </a:r>
            <a:r>
              <a:rPr lang="fi-FI" dirty="0"/>
              <a:t>, </a:t>
            </a:r>
            <a:r>
              <a:rPr lang="fi-FI" dirty="0" err="1"/>
              <a:t>e.g</a:t>
            </a:r>
            <a:r>
              <a:rPr lang="fi-FI" dirty="0"/>
              <a:t>.</a:t>
            </a:r>
          </a:p>
          <a:p>
            <a:pPr lvl="1"/>
            <a:r>
              <a:rPr lang="fi-FI" dirty="0">
                <a:hlinkClick r:id="rId2"/>
              </a:rPr>
              <a:t>http://id.luomus.fi/GL.689</a:t>
            </a:r>
            <a:endParaRPr lang="fi-FI" dirty="0"/>
          </a:p>
          <a:p>
            <a:pPr lvl="1"/>
            <a:r>
              <a:rPr lang="fi-FI" dirty="0">
                <a:hlinkClick r:id="rId3"/>
              </a:rPr>
              <a:t>http://id.luomus.fi/HA.H0003706</a:t>
            </a:r>
            <a:endParaRPr lang="fi-FI" dirty="0"/>
          </a:p>
          <a:p>
            <a:r>
              <a:rPr lang="fi-FI" dirty="0" err="1"/>
              <a:t>Traditions</a:t>
            </a:r>
            <a:r>
              <a:rPr lang="fi-FI" dirty="0"/>
              <a:t> and </a:t>
            </a:r>
            <a:r>
              <a:rPr lang="fi-FI" dirty="0" err="1"/>
              <a:t>strong</a:t>
            </a:r>
            <a:r>
              <a:rPr lang="fi-FI" dirty="0"/>
              <a:t> </a:t>
            </a:r>
            <a:r>
              <a:rPr lang="fi-FI" dirty="0" err="1"/>
              <a:t>opinions</a:t>
            </a:r>
            <a:r>
              <a:rPr lang="fi-FI" dirty="0"/>
              <a:t> -&gt; </a:t>
            </a:r>
            <a:r>
              <a:rPr lang="fi-FI" dirty="0" err="1"/>
              <a:t>delays</a:t>
            </a:r>
            <a:r>
              <a:rPr lang="fi-FI" dirty="0"/>
              <a:t>, </a:t>
            </a:r>
            <a:r>
              <a:rPr lang="fi-FI" dirty="0" err="1"/>
              <a:t>errors</a:t>
            </a:r>
            <a:r>
              <a:rPr lang="fi-FI" dirty="0"/>
              <a:t> and </a:t>
            </a:r>
            <a:r>
              <a:rPr lang="fi-FI" dirty="0" err="1"/>
              <a:t>friction</a:t>
            </a:r>
            <a:endParaRPr lang="fi-FI" dirty="0"/>
          </a:p>
          <a:p>
            <a:endParaRPr lang="fi-FI" dirty="0"/>
          </a:p>
          <a:p>
            <a:r>
              <a:rPr lang="fi-FI" b="1" dirty="0" err="1">
                <a:solidFill>
                  <a:srgbClr val="0070C0"/>
                </a:solidFill>
              </a:rPr>
              <a:t>Don’t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force</a:t>
            </a:r>
            <a:r>
              <a:rPr lang="fi-FI" b="1" dirty="0">
                <a:solidFill>
                  <a:srgbClr val="0070C0"/>
                </a:solidFill>
              </a:rPr>
              <a:t> a </a:t>
            </a:r>
            <a:r>
              <a:rPr lang="fi-FI" b="1" dirty="0" err="1">
                <a:solidFill>
                  <a:srgbClr val="0070C0"/>
                </a:solidFill>
              </a:rPr>
              <a:t>technical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solution</a:t>
            </a:r>
            <a:r>
              <a:rPr lang="fi-FI" b="1" dirty="0">
                <a:solidFill>
                  <a:srgbClr val="0070C0"/>
                </a:solidFill>
              </a:rPr>
              <a:t>, </a:t>
            </a:r>
            <a:r>
              <a:rPr lang="fi-FI" b="1" dirty="0" err="1">
                <a:solidFill>
                  <a:srgbClr val="0070C0"/>
                </a:solidFill>
              </a:rPr>
              <a:t>allow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multiple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identifiers</a:t>
            </a:r>
            <a:endParaRPr lang="fi-FI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5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Development</a:t>
            </a:r>
            <a:r>
              <a:rPr lang="fi-FI" dirty="0"/>
              <a:t> </a:t>
            </a:r>
            <a:r>
              <a:rPr lang="fi-FI" dirty="0" err="1"/>
              <a:t>method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None</a:t>
            </a:r>
            <a:r>
              <a:rPr lang="fi-FI" dirty="0"/>
              <a:t> -&gt; </a:t>
            </a:r>
            <a:r>
              <a:rPr lang="fi-FI" dirty="0" err="1"/>
              <a:t>Scrumban</a:t>
            </a:r>
            <a:r>
              <a:rPr lang="fi-FI" dirty="0"/>
              <a:t> -&gt; </a:t>
            </a:r>
            <a:r>
              <a:rPr lang="fi-FI" dirty="0" err="1"/>
              <a:t>Scrum</a:t>
            </a:r>
            <a:r>
              <a:rPr lang="fi-FI" dirty="0"/>
              <a:t>(</a:t>
            </a:r>
            <a:r>
              <a:rPr lang="fi-FI" dirty="0" err="1"/>
              <a:t>ish</a:t>
            </a:r>
            <a:r>
              <a:rPr lang="fi-FI" dirty="0"/>
              <a:t>)</a:t>
            </a:r>
          </a:p>
          <a:p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week</a:t>
            </a:r>
            <a:r>
              <a:rPr lang="fi-FI" dirty="0"/>
              <a:t> </a:t>
            </a:r>
            <a:r>
              <a:rPr lang="fi-FI" dirty="0" err="1"/>
              <a:t>sprints</a:t>
            </a:r>
            <a:r>
              <a:rPr lang="fi-FI" dirty="0"/>
              <a:t>: </a:t>
            </a:r>
            <a:r>
              <a:rPr lang="fi-FI" dirty="0" err="1"/>
              <a:t>backlog</a:t>
            </a:r>
            <a:r>
              <a:rPr lang="fi-FI" dirty="0"/>
              <a:t> </a:t>
            </a:r>
            <a:r>
              <a:rPr lang="fi-FI" dirty="0" err="1"/>
              <a:t>grooming</a:t>
            </a:r>
            <a:r>
              <a:rPr lang="fi-FI" dirty="0"/>
              <a:t>, </a:t>
            </a:r>
            <a:r>
              <a:rPr lang="fi-FI" dirty="0" err="1"/>
              <a:t>sprint</a:t>
            </a:r>
            <a:r>
              <a:rPr lang="fi-FI" dirty="0"/>
              <a:t> </a:t>
            </a:r>
            <a:r>
              <a:rPr lang="fi-FI" dirty="0" err="1"/>
              <a:t>review</a:t>
            </a:r>
            <a:r>
              <a:rPr lang="fi-FI" dirty="0"/>
              <a:t> + </a:t>
            </a:r>
            <a:r>
              <a:rPr lang="fi-FI" dirty="0" err="1"/>
              <a:t>planning</a:t>
            </a:r>
            <a:endParaRPr lang="fi-FI" dirty="0"/>
          </a:p>
          <a:p>
            <a:r>
              <a:rPr lang="fi-FI" dirty="0"/>
              <a:t>Pivotaltracker.com</a:t>
            </a:r>
          </a:p>
          <a:p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pivots</a:t>
            </a:r>
            <a:r>
              <a:rPr lang="fi-FI" dirty="0"/>
              <a:t> (</a:t>
            </a:r>
            <a:r>
              <a:rPr lang="fi-FI" dirty="0" err="1"/>
              <a:t>Triplestore</a:t>
            </a:r>
            <a:r>
              <a:rPr lang="fi-FI" dirty="0"/>
              <a:t> -&gt; </a:t>
            </a:r>
            <a:r>
              <a:rPr lang="fi-FI" dirty="0" err="1"/>
              <a:t>MongoDB</a:t>
            </a:r>
            <a:r>
              <a:rPr lang="fi-FI" dirty="0"/>
              <a:t> -&gt; </a:t>
            </a:r>
            <a:r>
              <a:rPr lang="fi-FI" dirty="0" err="1"/>
              <a:t>Triplestore</a:t>
            </a:r>
            <a:r>
              <a:rPr lang="fi-FI" dirty="0"/>
              <a:t> -&gt; ?)</a:t>
            </a:r>
          </a:p>
          <a:p>
            <a:endParaRPr lang="fi-FI" dirty="0"/>
          </a:p>
          <a:p>
            <a:pPr marL="0" indent="0">
              <a:buNone/>
            </a:pPr>
            <a:r>
              <a:rPr lang="fi-FI" b="1" dirty="0" err="1">
                <a:solidFill>
                  <a:srgbClr val="0070C0"/>
                </a:solidFill>
              </a:rPr>
              <a:t>Regularly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deploy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useful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things</a:t>
            </a:r>
            <a:r>
              <a:rPr lang="fi-FI" b="1" dirty="0">
                <a:solidFill>
                  <a:srgbClr val="0070C0"/>
                </a:solidFill>
              </a:rPr>
              <a:t> to </a:t>
            </a:r>
            <a:r>
              <a:rPr lang="fi-FI" b="1" dirty="0" err="1">
                <a:solidFill>
                  <a:srgbClr val="0070C0"/>
                </a:solidFill>
              </a:rPr>
              <a:t>end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users</a:t>
            </a:r>
            <a:br>
              <a:rPr lang="fi-FI" b="1" dirty="0">
                <a:solidFill>
                  <a:srgbClr val="0070C0"/>
                </a:solidFill>
              </a:rPr>
            </a:br>
            <a:r>
              <a:rPr lang="fi-FI" dirty="0"/>
              <a:t>	-&gt; </a:t>
            </a:r>
            <a:r>
              <a:rPr lang="fi-FI" dirty="0" err="1"/>
              <a:t>trust</a:t>
            </a:r>
            <a:r>
              <a:rPr lang="fi-FI" dirty="0"/>
              <a:t>, </a:t>
            </a:r>
            <a:r>
              <a:rPr lang="fi-FI" dirty="0" err="1"/>
              <a:t>enthusiasm</a:t>
            </a:r>
            <a:r>
              <a:rPr lang="fi-FI" dirty="0"/>
              <a:t>, </a:t>
            </a:r>
            <a:r>
              <a:rPr lang="fi-FI" dirty="0" err="1"/>
              <a:t>commitment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2982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Difficult</a:t>
            </a:r>
            <a:r>
              <a:rPr lang="fi-FI" dirty="0"/>
              <a:t> </a:t>
            </a:r>
            <a:r>
              <a:rPr lang="fi-FI" dirty="0" err="1"/>
              <a:t>things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Diversity</a:t>
            </a:r>
            <a:r>
              <a:rPr lang="fi-FI" dirty="0"/>
              <a:t>: data, </a:t>
            </a:r>
            <a:r>
              <a:rPr lang="fi-FI" dirty="0" err="1"/>
              <a:t>collections</a:t>
            </a:r>
            <a:r>
              <a:rPr lang="fi-FI" dirty="0"/>
              <a:t>, </a:t>
            </a:r>
            <a:r>
              <a:rPr lang="fi-FI" dirty="0" err="1"/>
              <a:t>workflows</a:t>
            </a:r>
            <a:r>
              <a:rPr lang="fi-FI" dirty="0"/>
              <a:t>, </a:t>
            </a:r>
            <a:r>
              <a:rPr lang="fi-FI" dirty="0" err="1"/>
              <a:t>policies</a:t>
            </a:r>
            <a:r>
              <a:rPr lang="fi-FI" dirty="0"/>
              <a:t>, </a:t>
            </a:r>
            <a:r>
              <a:rPr lang="fi-FI" dirty="0" err="1"/>
              <a:t>opinions</a:t>
            </a:r>
            <a:r>
              <a:rPr lang="fi-FI" dirty="0"/>
              <a:t>… (</a:t>
            </a:r>
            <a:r>
              <a:rPr lang="fi-FI" dirty="0" err="1"/>
              <a:t>unify</a:t>
            </a:r>
            <a:r>
              <a:rPr lang="fi-FI" dirty="0"/>
              <a:t>,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management)</a:t>
            </a:r>
          </a:p>
          <a:p>
            <a:r>
              <a:rPr lang="fi-FI" dirty="0" err="1"/>
              <a:t>Museums</a:t>
            </a:r>
            <a:r>
              <a:rPr lang="fi-FI" dirty="0"/>
              <a:t> </a:t>
            </a:r>
            <a:r>
              <a:rPr lang="fi-FI" dirty="0" err="1"/>
              <a:t>preserve</a:t>
            </a:r>
            <a:r>
              <a:rPr lang="fi-FI" dirty="0"/>
              <a:t> </a:t>
            </a:r>
            <a:r>
              <a:rPr lang="fi-FI" dirty="0" err="1"/>
              <a:t>traditions</a:t>
            </a:r>
            <a:r>
              <a:rPr lang="fi-FI" dirty="0"/>
              <a:t> (</a:t>
            </a:r>
            <a:r>
              <a:rPr lang="fi-FI" dirty="0" err="1"/>
              <a:t>unify</a:t>
            </a:r>
            <a:r>
              <a:rPr lang="fi-FI" dirty="0"/>
              <a:t>,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management)</a:t>
            </a:r>
          </a:p>
          <a:p>
            <a:pPr lvl="1"/>
            <a:r>
              <a:rPr lang="fi-FI" dirty="0" err="1"/>
              <a:t>Labels</a:t>
            </a:r>
            <a:r>
              <a:rPr lang="fi-FI" dirty="0"/>
              <a:t>, </a:t>
            </a:r>
            <a:r>
              <a:rPr lang="fi-FI" dirty="0" err="1"/>
              <a:t>identifiers</a:t>
            </a:r>
            <a:r>
              <a:rPr lang="fi-FI" dirty="0"/>
              <a:t>, </a:t>
            </a:r>
            <a:r>
              <a:rPr lang="fi-FI" dirty="0" err="1"/>
              <a:t>workflows</a:t>
            </a:r>
            <a:r>
              <a:rPr lang="fi-FI" dirty="0"/>
              <a:t>, </a:t>
            </a:r>
            <a:r>
              <a:rPr lang="fi-FI" dirty="0" err="1"/>
              <a:t>control</a:t>
            </a:r>
            <a:endParaRPr lang="fi-FI" dirty="0"/>
          </a:p>
          <a:p>
            <a:r>
              <a:rPr lang="fi-FI" dirty="0"/>
              <a:t>People </a:t>
            </a:r>
            <a:r>
              <a:rPr lang="fi-FI" dirty="0" err="1"/>
              <a:t>don’t</a:t>
            </a:r>
            <a:r>
              <a:rPr lang="fi-FI" dirty="0"/>
              <a:t>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(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agile</a:t>
            </a:r>
            <a:r>
              <a:rPr lang="fi-FI" dirty="0"/>
              <a:t>)</a:t>
            </a:r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always</a:t>
            </a:r>
            <a:r>
              <a:rPr lang="fi-FI" dirty="0"/>
              <a:t> </a:t>
            </a:r>
            <a:r>
              <a:rPr lang="fi-FI" dirty="0" err="1"/>
              <a:t>suprises</a:t>
            </a:r>
            <a:r>
              <a:rPr lang="fi-FI" dirty="0"/>
              <a:t> (</a:t>
            </a:r>
            <a:r>
              <a:rPr lang="fi-FI" dirty="0" err="1"/>
              <a:t>schedule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/ no </a:t>
            </a:r>
            <a:r>
              <a:rPr lang="fi-FI" dirty="0" err="1"/>
              <a:t>schedule</a:t>
            </a:r>
            <a:r>
              <a:rPr lang="fi-FI" dirty="0"/>
              <a:t>)</a:t>
            </a:r>
          </a:p>
          <a:p>
            <a:r>
              <a:rPr lang="fi-FI" dirty="0" err="1"/>
              <a:t>Everything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misunderstood</a:t>
            </a:r>
            <a:r>
              <a:rPr lang="fi-FI" dirty="0"/>
              <a:t> (</a:t>
            </a:r>
            <a:r>
              <a:rPr lang="fi-FI" dirty="0" err="1"/>
              <a:t>communication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1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Links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Repositories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https://bitbucket.org/luomus</a:t>
            </a:r>
            <a:endParaRPr lang="fi-FI" dirty="0"/>
          </a:p>
          <a:p>
            <a:r>
              <a:rPr lang="fi-FI" dirty="0"/>
              <a:t>API </a:t>
            </a:r>
            <a:r>
              <a:rPr lang="fi-FI" dirty="0" err="1"/>
              <a:t>documentation</a:t>
            </a:r>
            <a:r>
              <a:rPr lang="fi-FI" dirty="0"/>
              <a:t>: </a:t>
            </a:r>
            <a:r>
              <a:rPr lang="fi-FI" dirty="0">
                <a:hlinkClick r:id="rId3"/>
              </a:rPr>
              <a:t>https://api.laji.fi</a:t>
            </a:r>
            <a:endParaRPr lang="fi-FI" dirty="0"/>
          </a:p>
          <a:p>
            <a:r>
              <a:rPr lang="fi-FI" dirty="0" err="1"/>
              <a:t>FinBIF</a:t>
            </a:r>
            <a:r>
              <a:rPr lang="fi-FI" dirty="0"/>
              <a:t> </a:t>
            </a:r>
            <a:r>
              <a:rPr lang="fi-FI" dirty="0" err="1"/>
              <a:t>ontology</a:t>
            </a:r>
            <a:r>
              <a:rPr lang="fi-FI" dirty="0"/>
              <a:t>: </a:t>
            </a:r>
            <a:r>
              <a:rPr lang="fi-FI" dirty="0">
                <a:hlinkClick r:id="rId4"/>
              </a:rPr>
              <a:t>http://schema.laji.fi</a:t>
            </a:r>
            <a:endParaRPr lang="fi-FI" dirty="0"/>
          </a:p>
          <a:p>
            <a:r>
              <a:rPr lang="fi-FI" dirty="0" err="1"/>
              <a:t>FinBIF</a:t>
            </a:r>
            <a:r>
              <a:rPr lang="fi-FI" dirty="0"/>
              <a:t> </a:t>
            </a:r>
            <a:r>
              <a:rPr lang="fi-FI" dirty="0" err="1"/>
              <a:t>portal</a:t>
            </a:r>
            <a:r>
              <a:rPr lang="fi-FI" dirty="0"/>
              <a:t> &amp; </a:t>
            </a:r>
            <a:r>
              <a:rPr lang="fi-FI" dirty="0" err="1"/>
              <a:t>background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: </a:t>
            </a:r>
            <a:r>
              <a:rPr lang="fi-FI" dirty="0">
                <a:hlinkClick r:id="rId5"/>
              </a:rPr>
              <a:t>https://beta.laji.fi</a:t>
            </a:r>
            <a:endParaRPr lang="fi-FI" dirty="0"/>
          </a:p>
          <a:p>
            <a:r>
              <a:rPr lang="fi-FI" dirty="0"/>
              <a:t>Kotka </a:t>
            </a:r>
            <a:r>
              <a:rPr lang="fi-FI" dirty="0" err="1"/>
              <a:t>testing</a:t>
            </a:r>
            <a:r>
              <a:rPr lang="fi-FI" dirty="0"/>
              <a:t> version: </a:t>
            </a:r>
            <a:r>
              <a:rPr lang="fi-FI" dirty="0">
                <a:hlinkClick r:id="rId6"/>
              </a:rPr>
              <a:t>https://kotkatest.luomus.fi</a:t>
            </a:r>
            <a:br>
              <a:rPr lang="fi-FI" dirty="0"/>
            </a:br>
            <a:r>
              <a:rPr lang="fi-FI" dirty="0"/>
              <a:t>(</a:t>
            </a:r>
            <a:r>
              <a:rPr lang="fi-FI" dirty="0" err="1"/>
              <a:t>user</a:t>
            </a:r>
            <a:r>
              <a:rPr lang="fi-FI" dirty="0"/>
              <a:t>: </a:t>
            </a:r>
            <a:r>
              <a:rPr lang="fi-FI" dirty="0" err="1"/>
              <a:t>kotkatest</a:t>
            </a:r>
            <a:r>
              <a:rPr lang="fi-FI" dirty="0"/>
              <a:t>, </a:t>
            </a:r>
            <a:r>
              <a:rPr lang="fi-FI" dirty="0" err="1"/>
              <a:t>pass</a:t>
            </a:r>
            <a:r>
              <a:rPr lang="fi-FI" dirty="0"/>
              <a:t>: </a:t>
            </a:r>
            <a:r>
              <a:rPr lang="fi-FI" dirty="0" err="1"/>
              <a:t>testpassword</a:t>
            </a:r>
            <a:r>
              <a:rPr lang="fi-FI" dirty="0"/>
              <a:t>)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4537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History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2008: 20+ </a:t>
            </a:r>
            <a:r>
              <a:rPr lang="fi-FI" dirty="0" err="1"/>
              <a:t>systems</a:t>
            </a:r>
            <a:r>
              <a:rPr lang="fi-FI" dirty="0"/>
              <a:t> at Luomus</a:t>
            </a:r>
          </a:p>
          <a:p>
            <a:r>
              <a:rPr lang="fi-FI" dirty="0"/>
              <a:t>2009: </a:t>
            </a:r>
            <a:r>
              <a:rPr lang="fi-FI" dirty="0" err="1"/>
              <a:t>Hyntikka</a:t>
            </a:r>
            <a:r>
              <a:rPr lang="fi-FI" dirty="0"/>
              <a:t> (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Simple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) </a:t>
            </a:r>
            <a:r>
              <a:rPr lang="fi-FI" dirty="0" err="1"/>
              <a:t>started</a:t>
            </a:r>
            <a:endParaRPr lang="fi-FI" dirty="0"/>
          </a:p>
          <a:p>
            <a:r>
              <a:rPr lang="fi-FI" dirty="0"/>
              <a:t>2010: </a:t>
            </a:r>
            <a:r>
              <a:rPr lang="fi-FI" dirty="0" err="1"/>
              <a:t>Specify</a:t>
            </a:r>
            <a:r>
              <a:rPr lang="fi-FI" dirty="0"/>
              <a:t> vs. </a:t>
            </a:r>
            <a:r>
              <a:rPr lang="fi-FI" dirty="0" err="1"/>
              <a:t>Earthcape</a:t>
            </a:r>
            <a:r>
              <a:rPr lang="fi-FI" dirty="0"/>
              <a:t> vs. DINA vs.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development</a:t>
            </a:r>
            <a:endParaRPr lang="fi-FI" dirty="0"/>
          </a:p>
          <a:p>
            <a:r>
              <a:rPr lang="fi-FI" dirty="0"/>
              <a:t>2011: Kotka (</a:t>
            </a:r>
            <a:r>
              <a:rPr lang="fi-FI" dirty="0" err="1"/>
              <a:t>Collection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) </a:t>
            </a:r>
            <a:r>
              <a:rPr lang="fi-FI" dirty="0" err="1"/>
              <a:t>started</a:t>
            </a:r>
            <a:endParaRPr lang="fi-FI" dirty="0"/>
          </a:p>
          <a:p>
            <a:r>
              <a:rPr lang="fi-FI" dirty="0"/>
              <a:t>2014: Kotka </a:t>
            </a:r>
            <a:r>
              <a:rPr lang="fi-FI" dirty="0" err="1"/>
              <a:t>becomes</a:t>
            </a:r>
            <a:r>
              <a:rPr lang="fi-FI" dirty="0"/>
              <a:t> </a:t>
            </a:r>
            <a:r>
              <a:rPr lang="fi-FI" dirty="0" err="1"/>
              <a:t>national</a:t>
            </a:r>
            <a:endParaRPr lang="fi-FI" dirty="0"/>
          </a:p>
          <a:p>
            <a:r>
              <a:rPr lang="fi-FI" dirty="0"/>
              <a:t>2015: </a:t>
            </a:r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Biodiv</a:t>
            </a:r>
            <a:r>
              <a:rPr lang="fi-FI" dirty="0"/>
              <a:t>.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Facility</a:t>
            </a:r>
            <a:r>
              <a:rPr lang="fi-FI" dirty="0"/>
              <a:t> (</a:t>
            </a:r>
            <a:r>
              <a:rPr lang="fi-FI" dirty="0" err="1"/>
              <a:t>FinBIF</a:t>
            </a:r>
            <a:r>
              <a:rPr lang="fi-FI" dirty="0"/>
              <a:t>) </a:t>
            </a:r>
            <a:r>
              <a:rPr lang="fi-FI" dirty="0" err="1"/>
              <a:t>started</a:t>
            </a:r>
            <a:endParaRPr lang="fi-FI" dirty="0"/>
          </a:p>
          <a:p>
            <a:r>
              <a:rPr lang="fi-FI" dirty="0"/>
              <a:t>2017: 1 </a:t>
            </a:r>
            <a:r>
              <a:rPr lang="fi-FI" dirty="0" err="1"/>
              <a:t>million</a:t>
            </a:r>
            <a:r>
              <a:rPr lang="fi-FI" dirty="0"/>
              <a:t> </a:t>
            </a:r>
            <a:r>
              <a:rPr lang="fi-FI" dirty="0" err="1"/>
              <a:t>specimens</a:t>
            </a:r>
            <a:r>
              <a:rPr lang="fi-FI" dirty="0"/>
              <a:t> in Kotka, 27 </a:t>
            </a:r>
            <a:r>
              <a:rPr lang="fi-FI" dirty="0" err="1"/>
              <a:t>million</a:t>
            </a:r>
            <a:r>
              <a:rPr lang="fi-FI" dirty="0"/>
              <a:t> at </a:t>
            </a:r>
            <a:r>
              <a:rPr lang="fi-FI" dirty="0" err="1"/>
              <a:t>FinBIF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>
                <a:hlinkClick r:id="rId2"/>
              </a:rPr>
              <a:t>bit.ly/kotka-</a:t>
            </a:r>
            <a:r>
              <a:rPr lang="fi-FI" dirty="0" err="1">
                <a:hlinkClick r:id="rId2"/>
              </a:rPr>
              <a:t>history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6515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DINA vs. Kotka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/>
              <a:t>Kotka</a:t>
            </a:r>
          </a:p>
          <a:p>
            <a:r>
              <a:rPr lang="fi-FI" dirty="0" err="1"/>
              <a:t>Less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: </a:t>
            </a:r>
            <a:r>
              <a:rPr lang="fi-FI" dirty="0" err="1"/>
              <a:t>people</a:t>
            </a:r>
            <a:r>
              <a:rPr lang="fi-FI" dirty="0"/>
              <a:t> (~50), </a:t>
            </a:r>
            <a:r>
              <a:rPr lang="fi-FI" dirty="0" err="1"/>
              <a:t>museums</a:t>
            </a:r>
            <a:r>
              <a:rPr lang="fi-FI" dirty="0"/>
              <a:t> (4…10), </a:t>
            </a:r>
            <a:r>
              <a:rPr lang="fi-FI" dirty="0" err="1"/>
              <a:t>countries</a:t>
            </a:r>
            <a:r>
              <a:rPr lang="fi-FI" dirty="0"/>
              <a:t> (1)</a:t>
            </a:r>
          </a:p>
          <a:p>
            <a:r>
              <a:rPr lang="fi-FI" dirty="0"/>
              <a:t>SaaS (</a:t>
            </a:r>
            <a:r>
              <a:rPr lang="fi-FI" dirty="0" err="1"/>
              <a:t>centralized</a:t>
            </a:r>
            <a:r>
              <a:rPr lang="fi-FI" dirty="0"/>
              <a:t> </a:t>
            </a:r>
            <a:r>
              <a:rPr lang="fi-FI" dirty="0" err="1"/>
              <a:t>installation</a:t>
            </a:r>
            <a:r>
              <a:rPr lang="fi-FI" dirty="0"/>
              <a:t>/</a:t>
            </a:r>
            <a:r>
              <a:rPr lang="fi-FI" dirty="0" err="1"/>
              <a:t>updates</a:t>
            </a:r>
            <a:r>
              <a:rPr lang="fi-FI" dirty="0"/>
              <a:t>)</a:t>
            </a:r>
          </a:p>
          <a:p>
            <a:r>
              <a:rPr lang="fi-FI" dirty="0"/>
              <a:t>No </a:t>
            </a:r>
            <a:r>
              <a:rPr lang="fi-FI" dirty="0" err="1"/>
              <a:t>research</a:t>
            </a:r>
            <a:r>
              <a:rPr lang="fi-FI" dirty="0"/>
              <a:t> data</a:t>
            </a:r>
          </a:p>
          <a:p>
            <a:r>
              <a:rPr lang="fi-FI" dirty="0"/>
              <a:t>No </a:t>
            </a:r>
            <a:r>
              <a:rPr lang="fi-FI" dirty="0" err="1"/>
              <a:t>taxonomy</a:t>
            </a:r>
            <a:r>
              <a:rPr lang="fi-FI" dirty="0"/>
              <a:t> (</a:t>
            </a:r>
            <a:r>
              <a:rPr lang="fi-FI" dirty="0" err="1"/>
              <a:t>kind</a:t>
            </a:r>
            <a:r>
              <a:rPr lang="fi-FI" dirty="0"/>
              <a:t> of)</a:t>
            </a:r>
          </a:p>
          <a:p>
            <a:r>
              <a:rPr lang="fi-FI" dirty="0" err="1"/>
              <a:t>Simple</a:t>
            </a:r>
            <a:r>
              <a:rPr lang="fi-FI" dirty="0"/>
              <a:t> </a:t>
            </a:r>
            <a:r>
              <a:rPr lang="fi-FI" dirty="0" err="1"/>
              <a:t>genomic</a:t>
            </a:r>
            <a:r>
              <a:rPr lang="fi-FI" dirty="0"/>
              <a:t> data</a:t>
            </a:r>
          </a:p>
          <a:p>
            <a:r>
              <a:rPr lang="fi-FI" dirty="0"/>
              <a:t>Little </a:t>
            </a:r>
            <a:r>
              <a:rPr lang="fi-FI" dirty="0" err="1"/>
              <a:t>resources</a:t>
            </a:r>
            <a:r>
              <a:rPr lang="fi-FI" dirty="0"/>
              <a:t> -&gt; KISS (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breaking</a:t>
            </a:r>
            <a:r>
              <a:rPr lang="fi-FI" dirty="0"/>
              <a:t> </a:t>
            </a:r>
            <a:r>
              <a:rPr lang="fi-FI" dirty="0" err="1"/>
              <a:t>rules</a:t>
            </a:r>
            <a:r>
              <a:rPr lang="fi-FI" dirty="0"/>
              <a:t>)</a:t>
            </a:r>
          </a:p>
          <a:p>
            <a:r>
              <a:rPr lang="fi-FI" dirty="0"/>
              <a:t>No </a:t>
            </a:r>
            <a:r>
              <a:rPr lang="fi-FI" dirty="0" err="1"/>
              <a:t>restriction</a:t>
            </a:r>
            <a:r>
              <a:rPr lang="fi-FI" dirty="0"/>
              <a:t> to Open </a:t>
            </a:r>
            <a:r>
              <a:rPr lang="fi-FI" dirty="0" err="1"/>
              <a:t>Source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6327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Systems at Luomus/</a:t>
            </a:r>
            <a:r>
              <a:rPr lang="fi-FI" dirty="0" err="1"/>
              <a:t>FinBIF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Kotka</a:t>
            </a:r>
          </a:p>
          <a:p>
            <a:pPr lvl="1"/>
            <a:r>
              <a:rPr lang="fi-FI" dirty="0" err="1"/>
              <a:t>Elasticsearch</a:t>
            </a:r>
            <a:endParaRPr lang="fi-FI" dirty="0"/>
          </a:p>
          <a:p>
            <a:r>
              <a:rPr lang="fi-FI" dirty="0" err="1"/>
              <a:t>Triplestore</a:t>
            </a:r>
            <a:r>
              <a:rPr lang="fi-FI" dirty="0"/>
              <a:t> (Oracle)</a:t>
            </a:r>
          </a:p>
          <a:p>
            <a:r>
              <a:rPr lang="fi-FI" dirty="0" err="1"/>
              <a:t>Taxon</a:t>
            </a:r>
            <a:r>
              <a:rPr lang="fi-FI" dirty="0"/>
              <a:t> </a:t>
            </a:r>
            <a:r>
              <a:rPr lang="fi-FI" dirty="0" err="1"/>
              <a:t>editor</a:t>
            </a:r>
            <a:endParaRPr lang="fi-FI" dirty="0"/>
          </a:p>
          <a:p>
            <a:r>
              <a:rPr lang="fi-FI" dirty="0" err="1"/>
              <a:t>Authentication</a:t>
            </a:r>
            <a:endParaRPr lang="fi-FI" dirty="0"/>
          </a:p>
          <a:p>
            <a:r>
              <a:rPr lang="fi-FI" dirty="0"/>
              <a:t>Data </a:t>
            </a:r>
            <a:r>
              <a:rPr lang="fi-FI" dirty="0" err="1"/>
              <a:t>warehouse</a:t>
            </a:r>
            <a:r>
              <a:rPr lang="fi-FI" dirty="0"/>
              <a:t> (</a:t>
            </a:r>
            <a:r>
              <a:rPr lang="fi-FI" dirty="0" err="1"/>
              <a:t>Vertica</a:t>
            </a:r>
            <a:r>
              <a:rPr lang="fi-FI" dirty="0"/>
              <a:t>)</a:t>
            </a:r>
          </a:p>
          <a:p>
            <a:r>
              <a:rPr lang="fi-FI" dirty="0" err="1"/>
              <a:t>FinBIF</a:t>
            </a:r>
            <a:r>
              <a:rPr lang="fi-FI" dirty="0"/>
              <a:t> </a:t>
            </a:r>
            <a:r>
              <a:rPr lang="fi-FI" dirty="0" err="1"/>
              <a:t>Portal</a:t>
            </a:r>
            <a:endParaRPr lang="fi-FI" dirty="0"/>
          </a:p>
          <a:p>
            <a:r>
              <a:rPr lang="fi-FI" dirty="0"/>
              <a:t>(</a:t>
            </a:r>
            <a:r>
              <a:rPr lang="fi-FI" dirty="0" err="1"/>
              <a:t>Admin</a:t>
            </a:r>
            <a:r>
              <a:rPr lang="fi-FI" dirty="0"/>
              <a:t> </a:t>
            </a:r>
            <a:r>
              <a:rPr lang="fi-FI" dirty="0" err="1"/>
              <a:t>tools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800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Principles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>
                <a:solidFill>
                  <a:srgbClr val="0070C0"/>
                </a:solidFill>
              </a:rPr>
              <a:t>Make </a:t>
            </a:r>
            <a:r>
              <a:rPr lang="fi-FI" b="1" dirty="0" err="1">
                <a:solidFill>
                  <a:srgbClr val="0070C0"/>
                </a:solidFill>
              </a:rPr>
              <a:t>principles</a:t>
            </a:r>
            <a:r>
              <a:rPr lang="fi-FI" b="1" dirty="0">
                <a:solidFill>
                  <a:srgbClr val="0070C0"/>
                </a:solidFill>
              </a:rPr>
              <a:t> </a:t>
            </a:r>
            <a:r>
              <a:rPr lang="fi-FI" b="1" dirty="0" err="1">
                <a:solidFill>
                  <a:srgbClr val="0070C0"/>
                </a:solidFill>
              </a:rPr>
              <a:t>clear</a:t>
            </a:r>
            <a:r>
              <a:rPr lang="fi-FI" b="1" dirty="0">
                <a:solidFill>
                  <a:srgbClr val="0070C0"/>
                </a:solidFill>
              </a:rPr>
              <a:t> and </a:t>
            </a:r>
            <a:r>
              <a:rPr lang="fi-FI" b="1" dirty="0" err="1">
                <a:solidFill>
                  <a:srgbClr val="0070C0"/>
                </a:solidFill>
              </a:rPr>
              <a:t>official</a:t>
            </a:r>
            <a:endParaRPr lang="fi-FI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i-FI" dirty="0"/>
          </a:p>
          <a:p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goal</a:t>
            </a:r>
            <a:r>
              <a:rPr lang="fi-FI" dirty="0"/>
              <a:t>(s)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?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it </a:t>
            </a:r>
            <a:r>
              <a:rPr lang="fi-FI" dirty="0" err="1"/>
              <a:t>do</a:t>
            </a:r>
            <a:r>
              <a:rPr lang="fi-FI" dirty="0"/>
              <a:t>?</a:t>
            </a:r>
          </a:p>
          <a:p>
            <a:r>
              <a:rPr lang="fi-FI" dirty="0" err="1"/>
              <a:t>Where’s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primary</a:t>
            </a:r>
            <a:r>
              <a:rPr lang="fi-FI" dirty="0"/>
              <a:t> data?</a:t>
            </a:r>
          </a:p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labels</a:t>
            </a:r>
            <a:r>
              <a:rPr lang="fi-FI" dirty="0"/>
              <a:t> (and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pieces</a:t>
            </a:r>
            <a:r>
              <a:rPr lang="fi-FI" dirty="0"/>
              <a:t> of </a:t>
            </a:r>
            <a:r>
              <a:rPr lang="fi-FI" dirty="0" err="1"/>
              <a:t>paper</a:t>
            </a:r>
            <a:r>
              <a:rPr lang="fi-FI" dirty="0"/>
              <a:t>) for?</a:t>
            </a:r>
          </a:p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identifiers</a:t>
            </a:r>
            <a:r>
              <a:rPr lang="fi-FI" dirty="0"/>
              <a:t> for?</a:t>
            </a:r>
          </a:p>
          <a:p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data?</a:t>
            </a:r>
          </a:p>
          <a:p>
            <a:r>
              <a:rPr lang="fi-FI" dirty="0"/>
              <a:t>Can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current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processes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updated</a:t>
            </a:r>
            <a:r>
              <a:rPr lang="fi-FI" dirty="0"/>
              <a:t>?</a:t>
            </a:r>
          </a:p>
          <a:p>
            <a:endParaRPr lang="fi-FI" dirty="0"/>
          </a:p>
          <a:p>
            <a:endParaRPr lang="fi-FI" sz="20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5556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Collection</a:t>
            </a:r>
            <a:r>
              <a:rPr lang="fi-FI" dirty="0"/>
              <a:t> Data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</a:t>
            </a:r>
            <a:r>
              <a:rPr lang="en-US" dirty="0" err="1"/>
              <a:t>triplestore</a:t>
            </a:r>
            <a:r>
              <a:rPr lang="en-US" dirty="0"/>
              <a:t> database, built on Oracle</a:t>
            </a:r>
          </a:p>
          <a:p>
            <a:pPr lvl="1"/>
            <a:r>
              <a:rPr lang="en-US" dirty="0"/>
              <a:t>PROS: Simple database, flexibility</a:t>
            </a:r>
          </a:p>
          <a:p>
            <a:pPr lvl="1"/>
            <a:r>
              <a:rPr lang="en-US" dirty="0"/>
              <a:t>CONS: Difficult at first, performance could be better</a:t>
            </a:r>
          </a:p>
          <a:p>
            <a:r>
              <a:rPr lang="en-US" dirty="0"/>
              <a:t>Data model evolved from ABCD</a:t>
            </a:r>
          </a:p>
          <a:p>
            <a:pPr lvl="1"/>
            <a:r>
              <a:rPr lang="en-US" dirty="0"/>
              <a:t>Own fields, </a:t>
            </a:r>
            <a:r>
              <a:rPr lang="en-US" dirty="0" err="1"/>
              <a:t>mappable</a:t>
            </a:r>
            <a:r>
              <a:rPr lang="en-US" dirty="0"/>
              <a:t> to </a:t>
            </a:r>
            <a:r>
              <a:rPr lang="en-US" dirty="0" err="1"/>
              <a:t>DwC</a:t>
            </a:r>
            <a:endParaRPr lang="en-US" dirty="0"/>
          </a:p>
          <a:p>
            <a:r>
              <a:rPr lang="en-US" dirty="0"/>
              <a:t>Everything has an HTTP-UR identifier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46685"/>
              </p:ext>
            </p:extLst>
          </p:nvPr>
        </p:nvGraphicFramePr>
        <p:xfrm>
          <a:off x="838200" y="4730726"/>
          <a:ext cx="10631577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77">
                  <a:extLst>
                    <a:ext uri="{9D8B030D-6E8A-4147-A177-3AD203B41FA5}">
                      <a16:colId xmlns:a16="http://schemas.microsoft.com/office/drawing/2014/main" val="955507349"/>
                    </a:ext>
                  </a:extLst>
                </a:gridCol>
                <a:gridCol w="3726611">
                  <a:extLst>
                    <a:ext uri="{9D8B030D-6E8A-4147-A177-3AD203B41FA5}">
                      <a16:colId xmlns:a16="http://schemas.microsoft.com/office/drawing/2014/main" val="57596259"/>
                    </a:ext>
                  </a:extLst>
                </a:gridCol>
                <a:gridCol w="5417389">
                  <a:extLst>
                    <a:ext uri="{9D8B030D-6E8A-4147-A177-3AD203B41FA5}">
                      <a16:colId xmlns:a16="http://schemas.microsoft.com/office/drawing/2014/main" val="2619544470"/>
                    </a:ext>
                  </a:extLst>
                </a:gridCol>
              </a:tblGrid>
              <a:tr h="119539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Predicate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  <a:p>
                      <a:endParaRPr lang="fi-FI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http://id.luomus.fi/HLA.72655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http://tun.fi/MZ.owner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http://tun.fi/MOS.1009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(Specimen)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Owner of record</a:t>
                      </a:r>
                    </a:p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Metazoa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Team, Zoological Museum </a:t>
                      </a:r>
                    </a:p>
                    <a:p>
                      <a:endParaRPr lang="fi-FI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8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1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Collection</a:t>
            </a:r>
            <a:r>
              <a:rPr lang="fi-FI" dirty="0"/>
              <a:t> Data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864"/>
            <a:ext cx="10515600" cy="47190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fi-FI" sz="4000" dirty="0" err="1"/>
              <a:t>Document</a:t>
            </a:r>
            <a:r>
              <a:rPr lang="fi-FI" sz="4000" dirty="0"/>
              <a:t> (1)</a:t>
            </a:r>
          </a:p>
          <a:p>
            <a:pPr lvl="1">
              <a:lnSpc>
                <a:spcPct val="120000"/>
              </a:lnSpc>
            </a:pPr>
            <a:r>
              <a:rPr lang="fi-FI" sz="4000" dirty="0" err="1"/>
              <a:t>Gathering</a:t>
            </a:r>
            <a:r>
              <a:rPr lang="fi-FI" sz="4000" dirty="0"/>
              <a:t> (0…n)</a:t>
            </a:r>
          </a:p>
          <a:p>
            <a:pPr lvl="2">
              <a:lnSpc>
                <a:spcPct val="120000"/>
              </a:lnSpc>
            </a:pPr>
            <a:r>
              <a:rPr lang="fi-FI" sz="4000" dirty="0" err="1"/>
              <a:t>Unit</a:t>
            </a:r>
            <a:r>
              <a:rPr lang="fi-FI" sz="4000" dirty="0"/>
              <a:t> (0…n)</a:t>
            </a:r>
          </a:p>
          <a:p>
            <a:pPr lvl="3">
              <a:lnSpc>
                <a:spcPct val="120000"/>
              </a:lnSpc>
            </a:pPr>
            <a:r>
              <a:rPr lang="fi-FI" sz="4000" dirty="0" err="1"/>
              <a:t>Identification</a:t>
            </a:r>
            <a:r>
              <a:rPr lang="fi-FI" sz="4000" dirty="0"/>
              <a:t> (0…n)</a:t>
            </a:r>
          </a:p>
          <a:p>
            <a:pPr lvl="3">
              <a:lnSpc>
                <a:spcPct val="120000"/>
              </a:lnSpc>
            </a:pPr>
            <a:r>
              <a:rPr lang="fi-FI" sz="4000" dirty="0" err="1"/>
              <a:t>Type</a:t>
            </a:r>
            <a:r>
              <a:rPr lang="fi-FI" sz="4000" dirty="0"/>
              <a:t> </a:t>
            </a:r>
            <a:r>
              <a:rPr lang="fi-FI" sz="4000" dirty="0" err="1"/>
              <a:t>Specimen</a:t>
            </a:r>
            <a:r>
              <a:rPr lang="fi-FI" sz="4000" dirty="0"/>
              <a:t> (0…n)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Documentation: </a:t>
            </a:r>
            <a:r>
              <a:rPr lang="en-US" sz="4000" dirty="0">
                <a:hlinkClick r:id="rId2"/>
              </a:rPr>
              <a:t>http://schema.laji.fi/class/MX.taxon</a:t>
            </a:r>
            <a:endParaRPr lang="en-US" dirty="0"/>
          </a:p>
          <a:p>
            <a:endParaRPr lang="en-US" sz="2100" dirty="0"/>
          </a:p>
          <a:p>
            <a:r>
              <a:rPr lang="en-US" sz="2100" dirty="0"/>
              <a:t>GUI: </a:t>
            </a:r>
            <a:r>
              <a:rPr lang="en-US" sz="2100" dirty="0">
                <a:hlinkClick r:id="rId3"/>
              </a:rPr>
              <a:t>https://kotkatest.luomus.fi/zoo/specimens/add</a:t>
            </a:r>
            <a:r>
              <a:rPr lang="en-US" sz="2100" dirty="0"/>
              <a:t> (</a:t>
            </a:r>
            <a:r>
              <a:rPr lang="en-US" sz="2100" dirty="0" err="1"/>
              <a:t>kotkatest</a:t>
            </a:r>
            <a:r>
              <a:rPr lang="en-US" sz="2100" dirty="0"/>
              <a:t>/</a:t>
            </a:r>
            <a:r>
              <a:rPr lang="en-US" sz="2100" dirty="0" err="1"/>
              <a:t>testpassword</a:t>
            </a:r>
            <a:r>
              <a:rPr lang="en-US" sz="2100" dirty="0"/>
              <a:t>)</a:t>
            </a:r>
          </a:p>
          <a:p>
            <a:r>
              <a:rPr lang="en-US" sz="2100" dirty="0"/>
              <a:t>Edit tool: </a:t>
            </a:r>
            <a:r>
              <a:rPr lang="en-US" sz="2100" dirty="0">
                <a:hlinkClick r:id="rId4"/>
              </a:rPr>
              <a:t>https://kotka.luomus.fi/admin</a:t>
            </a:r>
            <a:r>
              <a:rPr lang="en-US" sz="2100" dirty="0"/>
              <a:t> (requires username)</a:t>
            </a:r>
          </a:p>
          <a:p>
            <a:endParaRPr lang="en-US" sz="2100" dirty="0"/>
          </a:p>
          <a:p>
            <a:r>
              <a:rPr lang="en-US" sz="4000" b="1" dirty="0">
                <a:solidFill>
                  <a:srgbClr val="0070C0"/>
                </a:solidFill>
              </a:rPr>
              <a:t>Flexibility is important, new collections bring new fields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Special cases can be complicated, how much effort should be used?</a:t>
            </a:r>
            <a:endParaRPr lang="fi-FI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3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consensus </a:t>
            </a:r>
          </a:p>
          <a:p>
            <a:r>
              <a:rPr lang="en-US" dirty="0"/>
              <a:t>No taxonomy management</a:t>
            </a:r>
          </a:p>
          <a:p>
            <a:r>
              <a:rPr lang="en-US" dirty="0"/>
              <a:t>Outsourced taxonomy management: The Taxon Database</a:t>
            </a:r>
          </a:p>
        </p:txBody>
      </p:sp>
    </p:spTree>
    <p:extLst>
      <p:ext uri="{BB962C8B-B14F-4D97-AF65-F5344CB8AC3E}">
        <p14:creationId xmlns:p14="http://schemas.microsoft.com/office/powerpoint/2010/main" val="335016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Taxonomy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Schema:</a:t>
            </a:r>
          </a:p>
          <a:p>
            <a:pPr lvl="1"/>
            <a:r>
              <a:rPr lang="en-US" dirty="0"/>
              <a:t>Name &amp; identifier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Synonyms &amp; misapplied names</a:t>
            </a:r>
          </a:p>
          <a:p>
            <a:pPr lvl="1"/>
            <a:r>
              <a:rPr lang="en-US" dirty="0"/>
              <a:t>Publications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Non-taxonomical data: administrative classification, vernacular names, protection status, distribution, descriptions</a:t>
            </a:r>
          </a:p>
          <a:p>
            <a:pPr lvl="1"/>
            <a:r>
              <a:rPr lang="en-US" dirty="0"/>
              <a:t>Several checklists, one master list</a:t>
            </a:r>
          </a:p>
          <a:p>
            <a:r>
              <a:rPr lang="en-US" dirty="0"/>
              <a:t>Documentation: </a:t>
            </a:r>
            <a:r>
              <a:rPr lang="en-US" dirty="0">
                <a:hlinkClick r:id="rId2"/>
              </a:rPr>
              <a:t>http://schema.laji.fi/class/MX.taxon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5648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814</Words>
  <Application>Microsoft Office PowerPoint</Application>
  <PresentationFormat>Widescreen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Kotka Collection Management System</vt:lpstr>
      <vt:lpstr>History</vt:lpstr>
      <vt:lpstr>DINA vs. Kotka</vt:lpstr>
      <vt:lpstr>Systems at Luomus/FinBIF</vt:lpstr>
      <vt:lpstr>Principles</vt:lpstr>
      <vt:lpstr>Collection Data Model</vt:lpstr>
      <vt:lpstr>Collection Data Model</vt:lpstr>
      <vt:lpstr>Taxonomy</vt:lpstr>
      <vt:lpstr>Taxonomy</vt:lpstr>
      <vt:lpstr>Taxonomy</vt:lpstr>
      <vt:lpstr>Taxonomy</vt:lpstr>
      <vt:lpstr>Taxonomy</vt:lpstr>
      <vt:lpstr>Workflow for entering data</vt:lpstr>
      <vt:lpstr>Labels</vt:lpstr>
      <vt:lpstr>Identifiers</vt:lpstr>
      <vt:lpstr>Development method</vt:lpstr>
      <vt:lpstr>Difficult things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Heikkinen, Mikko</dc:creator>
  <cp:lastModifiedBy>Heikkinen, Mikko</cp:lastModifiedBy>
  <cp:revision>39</cp:revision>
  <dcterms:created xsi:type="dcterms:W3CDTF">2017-05-15T11:22:56Z</dcterms:created>
  <dcterms:modified xsi:type="dcterms:W3CDTF">2017-05-16T06:52:42Z</dcterms:modified>
</cp:coreProperties>
</file>