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9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9" orient="horz"/>
        <p:guide pos="29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it.ly/39lNlVT" TargetMode="External"/><Relationship Id="rId4" Type="http://schemas.openxmlformats.org/officeDocument/2006/relationships/hyperlink" Target="https://bit.ly/39lNlVT" TargetMode="External"/><Relationship Id="rId5" Type="http://schemas.openxmlformats.org/officeDocument/2006/relationships/hyperlink" Target="https://bit.ly/39lNlVT" TargetMode="External"/><Relationship Id="rId6" Type="http://schemas.openxmlformats.org/officeDocument/2006/relationships/hyperlink" Target="https://codeforces.com/blog/entry/9203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143000" y="59055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Recursion and Backtracking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257550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Shivansh (CF : shiv_codegen)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Quiz 1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457200" y="1200151"/>
            <a:ext cx="80772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91033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391033" lvl="0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391033" lvl="0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514381" lvl="0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Write a recursive function to calculate the factorial of a number</a:t>
            </a:r>
            <a:br>
              <a:rPr lang="en-US"/>
            </a:br>
            <a:endParaRPr/>
          </a:p>
          <a:p>
            <a:pPr indent="-514381" lvl="0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Write an infinite recursive function that prints the number of times it has run so far.</a:t>
            </a:r>
            <a:endParaRPr/>
          </a:p>
          <a:p>
            <a:pPr indent="-391033" lvl="0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514381" lvl="0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Print a number in binary recursively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Using Recursion to Brute-Force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We can use recursion to go through every possible sub-problem. Also useful when going through every combination/subset of a list.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Examples: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Print all binary strings of a given length.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Print all subsets of a given vector.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Time complexity of</a:t>
            </a:r>
            <a:br>
              <a:rPr lang="en-US"/>
            </a:br>
            <a:r>
              <a:rPr lang="en-US"/>
              <a:t>Recursive Brute-Force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685800" y="1615059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Can be calculated as the number of recursive calls multiplied by additional complexity of the function.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Can also be thought of as sum of time complexity of each layer of the recursive tree.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57200" y="26320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Example functions:</a:t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685800" y="1259730"/>
            <a:ext cx="3200400" cy="1138773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7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recurse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700" u="none" cap="none" strike="noStrike">
                <a:solidFill>
                  <a:srgbClr val="908B2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n) {</a:t>
            </a:r>
            <a:b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(n == </a:t>
            </a:r>
            <a:r>
              <a:rPr b="0" i="0" lang="en-US" sz="17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return;</a:t>
            </a:r>
            <a:b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recurse(n-</a:t>
            </a:r>
            <a:r>
              <a:rPr b="0" i="0" lang="en-US" sz="17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5409565" y="1259730"/>
            <a:ext cx="3018155" cy="139890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700"/>
              <a:buFont typeface="Consolas"/>
              <a:buNone/>
            </a:pP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7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recurse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700" u="none" cap="none" strike="noStrike">
                <a:solidFill>
                  <a:srgbClr val="908B2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n) {</a:t>
            </a:r>
            <a:b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(n == </a:t>
            </a:r>
            <a:r>
              <a:rPr b="0" i="0" lang="en-US" sz="17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return;</a:t>
            </a:r>
            <a:b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recurse(n-</a:t>
            </a:r>
            <a:r>
              <a:rPr b="0" i="0" lang="en-US" sz="17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recurse(n-</a:t>
            </a:r>
            <a:r>
              <a:rPr b="0" i="0" lang="en-US" sz="17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685800" y="3314383"/>
            <a:ext cx="3068955" cy="113728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7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recurse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700" u="none" cap="none" strike="noStrike">
                <a:solidFill>
                  <a:srgbClr val="908B2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n) {</a:t>
            </a:r>
            <a:b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(n == </a:t>
            </a:r>
            <a:r>
              <a:rPr b="0" i="0" lang="en-US" sz="17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return;</a:t>
            </a:r>
            <a:b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recurse(n/</a:t>
            </a:r>
            <a:r>
              <a:rPr b="0" i="0" lang="en-US" sz="17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5410200" y="3151505"/>
            <a:ext cx="3017520" cy="139890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700"/>
              <a:buFont typeface="Consolas"/>
              <a:buNone/>
            </a:pP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7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recurse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700" u="none" cap="none" strike="noStrike">
                <a:solidFill>
                  <a:srgbClr val="908B2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n) {</a:t>
            </a:r>
            <a:b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(n == </a:t>
            </a:r>
            <a:r>
              <a:rPr b="0" i="0" lang="en-US" sz="17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return;</a:t>
            </a:r>
            <a:b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recurse(n/</a:t>
            </a:r>
            <a:r>
              <a:rPr b="0" i="0" lang="en-US" sz="17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recurse(n/</a:t>
            </a:r>
            <a:r>
              <a:rPr b="0" i="0" lang="en-US" sz="17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Quiz 2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62000" y="1268016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500"/>
              <a:t>Print all N numbers such that each value can be from 0 to K.</a:t>
            </a:r>
            <a:br>
              <a:rPr lang="en-US" sz="2500"/>
            </a:br>
            <a:endParaRPr sz="2500"/>
          </a:p>
          <a:p>
            <a:pPr indent="-514350" lvl="0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500"/>
              <a:t>Given N coins, print all the values you can make with some combination of coins and sum &lt;= given K.</a:t>
            </a:r>
            <a:endParaRPr/>
          </a:p>
          <a:p>
            <a:pPr indent="-379412" lvl="0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2500"/>
          </a:p>
          <a:p>
            <a:pPr indent="-514350" lvl="0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500"/>
              <a:t>What is the time complexity of: </a:t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5257800" y="2895050"/>
            <a:ext cx="3462655" cy="139890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700"/>
              <a:buFont typeface="Consolas"/>
              <a:buNone/>
            </a:pP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7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700" u="none" cap="none" strike="noStrike">
                <a:solidFill>
                  <a:srgbClr val="908B2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n) {</a:t>
            </a:r>
            <a:b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(n == </a:t>
            </a:r>
            <a:r>
              <a:rPr b="0" i="0" lang="en-US" sz="17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return;</a:t>
            </a:r>
            <a:b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if 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(n % </a:t>
            </a:r>
            <a:r>
              <a:rPr b="0" i="0" lang="en-US" sz="17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b="0" i="0" lang="en-US" sz="17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f(n/</a:t>
            </a:r>
            <a:r>
              <a:rPr b="0" i="0" lang="en-US" sz="17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if 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(n % </a:t>
            </a:r>
            <a:r>
              <a:rPr b="0" i="0" lang="en-US" sz="17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b="0" i="0" lang="en-US" sz="17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f(n-</a:t>
            </a:r>
            <a:r>
              <a:rPr b="0" i="0" lang="en-US" sz="17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7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Backtracking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Backtracking is brute-force recursion, but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Backtracking will stop at the first instance where some given condition is not fulfilled.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The time complexity is similar to brute-force, but when applied, it much faster.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Backtracking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Given N coins, print all the values you can make with some combination of coins as long as the sum does not exceed 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Brute-force will go till the last possible index, and then check if the sum does not exceed 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Backtracking will stop at the first index where the sum exceeds K.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381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Backtracking problem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457200" y="9715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You are in a maze of size N x M.</a:t>
            </a:r>
            <a:br>
              <a:rPr lang="en-US" sz="1800"/>
            </a:br>
            <a:r>
              <a:rPr lang="en-US" sz="1800"/>
              <a:t>You can move up, down, left, or right.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“#” means there’s a wall, “.” means it’s empty.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Check if there’s a path from  (1, 1) to (N, 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Examples:</a:t>
            </a:r>
            <a:endParaRPr sz="1800"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105150"/>
            <a:ext cx="1143000" cy="102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6492" y="3105150"/>
            <a:ext cx="1240308" cy="1022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457200" y="1200150"/>
            <a:ext cx="82296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 u="sng">
              <a:solidFill>
                <a:schemeClr val="hlink"/>
              </a:solidFill>
              <a:hlinkClick r:id="rId3"/>
            </a:endParaRPr>
          </a:p>
          <a:p>
            <a:pPr indent="-19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 u="sng">
              <a:solidFill>
                <a:schemeClr val="hlink"/>
              </a:solidFill>
              <a:hlinkClick r:id="rId4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https://bit.ly/39lNlVT</a:t>
            </a:r>
            <a:r>
              <a:rPr lang="en-US" sz="2400"/>
              <a:t> (very detailed explanation)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6"/>
              </a:rPr>
              <a:t>https://codeforces.com/blog/entry/92031</a:t>
            </a:r>
            <a:r>
              <a:rPr lang="en-US" sz="2400"/>
              <a:t> (advanced)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Goal: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Understand recursion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Understand applications of recursion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Learn how to brute-force using recursion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Assess time complexity of recursive algorithms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Use backtracking for efficient brute-force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Recap on Functions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 function is a block of code which runs the code inside with the parameters it is given.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Syntax:</a:t>
            </a:r>
            <a:br>
              <a:rPr lang="en-US"/>
            </a:b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874010" y="2952750"/>
            <a:ext cx="3395980" cy="101473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i="0" lang="en-US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b="0" i="0" lang="en-US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b) {</a:t>
            </a:r>
            <a:br>
              <a:rPr b="0" i="0" lang="en-US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US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 + b</a:t>
            </a:r>
            <a:r>
              <a:rPr b="0" i="0" lang="en-US" sz="2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20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What is Recursion?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Recursion happens when a function calls itself on a different set of input parameters.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Used when the solution for current problem involves first solving a smaller sub-problem.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Example: factorial(N) = factorial(N-1) * 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1143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Recursive Function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200150"/>
            <a:ext cx="8229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A function that calls itself is a recursive function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Example: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The above function will find the sum from 0 to the given parameter.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744027" y="2979615"/>
            <a:ext cx="5655945" cy="156845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8B25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908B2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sum_0_to_n</a:t>
            </a:r>
            <a:r>
              <a:rPr b="0" i="0" lang="en-US" sz="2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908B2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n)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en-US" sz="2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(n &lt;= </a:t>
            </a:r>
            <a:r>
              <a:rPr b="0" i="0" lang="en-US" sz="24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2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2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US" sz="24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2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400" u="none" cap="none" strike="noStrike">
              <a:solidFill>
                <a:srgbClr val="CC78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b="0" i="0" lang="en-US" sz="2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sum_0_to_n(n-</a:t>
            </a:r>
            <a:r>
              <a:rPr b="0" i="0" lang="en-US" sz="24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2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+ n</a:t>
            </a:r>
            <a:r>
              <a:rPr b="0" i="0" lang="en-US" sz="2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04800" y="205978"/>
            <a:ext cx="65532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Recursive Tree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04800" y="971551"/>
            <a:ext cx="6553200" cy="3623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 recursive tree is similar to a “mind map” of the function call. Each node/vertex is the function call. Value inside the node is the parameter.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Recursive tree of previous example for n =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Recursive trees are useful to help us understand how the function acts.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7225" y="716198"/>
            <a:ext cx="1298575" cy="3862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8"/>
          <p:cNvCxnSpPr/>
          <p:nvPr/>
        </p:nvCxnSpPr>
        <p:spPr>
          <a:xfrm>
            <a:off x="5943600" y="2809672"/>
            <a:ext cx="838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Basic Structure of a Recursive Function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62000" y="1657350"/>
            <a:ext cx="77724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Parameters to start the function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Appropriate base case(s) to end the recursion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Recursively solve the sub-problems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Process the result and return the value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Tougher example: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545295" y="2038350"/>
            <a:ext cx="34290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Fibonacci function: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545295" y="2866613"/>
            <a:ext cx="3499485" cy="124523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8B25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908B2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5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b="0" i="0" lang="en-US" sz="1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500" u="none" cap="none" strike="noStrike">
                <a:solidFill>
                  <a:srgbClr val="908B2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n) {</a:t>
            </a:r>
            <a:br>
              <a:rPr b="0" i="0" lang="en-US" sz="1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en-US" sz="1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(n == </a:t>
            </a:r>
            <a:r>
              <a:rPr b="0" i="0" lang="en-US" sz="15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US" sz="15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if </a:t>
            </a:r>
            <a:r>
              <a:rPr b="0" i="0" lang="en-US" sz="1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(n == </a:t>
            </a:r>
            <a:r>
              <a:rPr b="0" i="0" lang="en-US" sz="15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US" sz="15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b="0" i="0" lang="en-US" sz="1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fib(n-</a:t>
            </a:r>
            <a:r>
              <a:rPr b="0" i="0" lang="en-US" sz="15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+ fib(n-</a:t>
            </a:r>
            <a:r>
              <a:rPr b="0" i="0" lang="en-US" sz="15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4419600" y="1200150"/>
            <a:ext cx="41148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Recursive tree: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3580" y="2076794"/>
            <a:ext cx="3549820" cy="2498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When do we need recursion?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Recursion is usually used in complex situations where iteration is not feasible.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Brute-force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Backtracking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Dynamic Programming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Graph/Tree Problems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