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9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1pPr>
    <a:lvl2pPr marL="4572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2pPr>
    <a:lvl3pPr marL="9144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3pPr>
    <a:lvl4pPr marL="13716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4pPr>
    <a:lvl5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5pPr>
    <a:lvl6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6pPr>
    <a:lvl7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7pPr>
    <a:lvl8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8pPr>
    <a:lvl9pPr marL="1828800" indent="0" algn="l" defTabSz="914400" rtl="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77" d="100"/>
          <a:sy n="77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85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1pPr>
    <a:lvl2pPr marL="4572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2pPr>
    <a:lvl3pPr marL="9144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3pPr>
    <a:lvl4pPr marL="13716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4pPr>
    <a:lvl5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5pPr>
    <a:lvl6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6pPr>
    <a:lvl7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7pPr>
    <a:lvl8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8pPr>
    <a:lvl9pPr marL="1828800" indent="0" algn="l" defTabSz="914400" rtl="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7419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20934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92345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694941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48096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6832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20042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8817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381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2536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10664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54024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5031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3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3174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4329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86770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310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6823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21684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80529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2295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6988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6971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1049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363" y="4762"/>
            <a:ext cx="1217847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3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1200" y="0"/>
            <a:ext cx="258823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4701" y="0"/>
            <a:ext cx="125711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5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5" cy="635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41362" y="1990725"/>
            <a:ext cx="10709276" cy="20685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 rot="0">
            <a:off x="4144962" y="6378575"/>
            <a:ext cx="390207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/>
          </p:nvPr>
        </p:nvSpPr>
        <p:spPr>
          <a:xfrm rot="0">
            <a:off x="609600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/>
          </p:nvPr>
        </p:nvSpPr>
        <p:spPr>
          <a:xfrm rot="0">
            <a:off x="8778875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1800" b="0" i="0" u="none" strike="noStrike" kern="0" cap="none" spc="0" baseline="0">
                <a:solidFill>
                  <a:srgbClr val="898989"/>
                </a:solidFill>
                <a:latin typeface="Calibri" pitchFamily="34" charset="0"/>
                <a:ea typeface="宋体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18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marL="0" indent="0" algn="ctr" defTabSz="914400" rtl="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chemeClr val="tx2"/>
          </a:solidFill>
          <a:latin typeface="Calibri" pitchFamily="34" charset="0"/>
          <a:ea typeface="宋体"/>
          <a:cs typeface="Calibri" pitchFamily="34" charset="0"/>
        </a:defRPr>
      </a:lvl1pPr>
    </p:titleStyle>
    <p:bodyStyle>
      <a:lvl1pPr marL="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1pPr>
      <a:lvl2pPr marL="4572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2pPr>
      <a:lvl3pPr marL="9144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3pPr>
      <a:lvl4pPr marL="13716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4pPr>
      <a:lvl5pPr marL="18288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5pPr>
      <a:lvl6pPr marL="18288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6pPr>
      <a:lvl7pPr marL="18288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7pPr>
      <a:lvl8pPr marL="18288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8pPr>
      <a:lvl9pPr marL="182880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/>
          <a:cs typeface="Calibri" pitchFamily="34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pimg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pimg16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pimg17.jp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pimg18.jpg"/><Relationship Id="rId2" Type="http://schemas.openxmlformats.org/officeDocument/2006/relationships/image" Target="../media/pimg19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pimg2.png"/><Relationship Id="rId2" Type="http://schemas.openxmlformats.org/officeDocument/2006/relationships/image" Target="../media/pimg3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pimg4.png"/><Relationship Id="rId2" Type="http://schemas.openxmlformats.org/officeDocument/2006/relationships/image" Target="../media/pimg5.png"/><Relationship Id="rId3" Type="http://schemas.openxmlformats.org/officeDocument/2006/relationships/image" Target="../media/pimg6.jp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pimg7.png"/><Relationship Id="rId2" Type="http://schemas.openxmlformats.org/officeDocument/2006/relationships/image" Target="../media/pimg8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pimg9.png"/><Relationship Id="rId2" Type="http://schemas.openxmlformats.org/officeDocument/2006/relationships/image" Target="../media/pimg10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pimg11.png"/><Relationship Id="rId2" Type="http://schemas.openxmlformats.org/officeDocument/2006/relationships/image" Target="../media/pimg12.jp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pimg13.png"/><Relationship Id="rId2" Type="http://schemas.openxmlformats.org/officeDocument/2006/relationships/image" Target="../media/pimg14.jp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pimg15.jp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曲线"/>
          <p:cNvSpPr>
            <a:spLocks/>
          </p:cNvSpPr>
          <p:nvPr/>
        </p:nvSpPr>
        <p:spPr>
          <a:xfrm rot="0">
            <a:off x="876300" y="1266825"/>
            <a:ext cx="1228692" cy="105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56" y="0"/>
                </a:moveTo>
                <a:lnTo>
                  <a:pt x="4643" y="0"/>
                </a:lnTo>
                <a:lnTo>
                  <a:pt x="0" y="10800"/>
                </a:lnTo>
                <a:lnTo>
                  <a:pt x="4643" y="21587"/>
                </a:lnTo>
                <a:lnTo>
                  <a:pt x="16956" y="21587"/>
                </a:lnTo>
                <a:lnTo>
                  <a:pt x="21599" y="10800"/>
                </a:lnTo>
                <a:lnTo>
                  <a:pt x="16956" y="0"/>
                </a:lnTo>
                <a:lnTo>
                  <a:pt x="16956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7" name="曲线"/>
          <p:cNvSpPr>
            <a:spLocks/>
          </p:cNvSpPr>
          <p:nvPr/>
        </p:nvSpPr>
        <p:spPr>
          <a:xfrm rot="0">
            <a:off x="1971675" y="990600"/>
            <a:ext cx="647660" cy="56195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19" y="0"/>
                </a:moveTo>
                <a:lnTo>
                  <a:pt x="4680" y="0"/>
                </a:lnTo>
                <a:lnTo>
                  <a:pt x="0" y="10811"/>
                </a:lnTo>
                <a:lnTo>
                  <a:pt x="4680" y="21599"/>
                </a:lnTo>
                <a:lnTo>
                  <a:pt x="16919" y="21599"/>
                </a:lnTo>
                <a:lnTo>
                  <a:pt x="21599" y="10811"/>
                </a:lnTo>
                <a:lnTo>
                  <a:pt x="16919" y="0"/>
                </a:lnTo>
                <a:lnTo>
                  <a:pt x="16919" y="0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18" name="曲线"/>
          <p:cNvSpPr>
            <a:spLocks/>
          </p:cNvSpPr>
          <p:nvPr/>
        </p:nvSpPr>
        <p:spPr>
          <a:xfrm rot="0">
            <a:off x="3752850" y="1190625"/>
            <a:ext cx="1666792" cy="14382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6" y="0"/>
                </a:moveTo>
                <a:lnTo>
                  <a:pt x="4655" y="0"/>
                </a:lnTo>
                <a:lnTo>
                  <a:pt x="0" y="10800"/>
                </a:lnTo>
                <a:lnTo>
                  <a:pt x="4655" y="21590"/>
                </a:lnTo>
                <a:lnTo>
                  <a:pt x="16936" y="21590"/>
                </a:lnTo>
                <a:lnTo>
                  <a:pt x="21591" y="10800"/>
                </a:lnTo>
                <a:lnTo>
                  <a:pt x="16936" y="0"/>
                </a:lnTo>
                <a:lnTo>
                  <a:pt x="16936" y="0"/>
                </a:lnTo>
                <a:close/>
              </a:path>
            </a:pathLst>
          </a:custGeom>
          <a:solidFill>
            <a:srgbClr val="42D09F"/>
          </a:solidFill>
          <a:ln w="12700" cmpd="sng" cap="flat">
            <a:noFill/>
            <a:prstDash val="solid"/>
            <a:miter/>
          </a:ln>
        </p:spPr>
      </p:sp>
      <p:sp>
        <p:nvSpPr>
          <p:cNvPr id="19" name="曲线"/>
          <p:cNvSpPr>
            <a:spLocks/>
          </p:cNvSpPr>
          <p:nvPr/>
        </p:nvSpPr>
        <p:spPr>
          <a:xfrm rot="0">
            <a:off x="3800475" y="5137150"/>
            <a:ext cx="723830" cy="6188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76" y="0"/>
                </a:moveTo>
                <a:lnTo>
                  <a:pt x="4622" y="0"/>
                </a:lnTo>
                <a:lnTo>
                  <a:pt x="0" y="10810"/>
                </a:lnTo>
                <a:lnTo>
                  <a:pt x="4622" y="21599"/>
                </a:lnTo>
                <a:lnTo>
                  <a:pt x="16976" y="21599"/>
                </a:lnTo>
                <a:lnTo>
                  <a:pt x="21599" y="10810"/>
                </a:lnTo>
                <a:lnTo>
                  <a:pt x="16976" y="0"/>
                </a:lnTo>
                <a:lnTo>
                  <a:pt x="16976" y="0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20" name="文本框"/>
          <p:cNvSpPr txBox="1">
            <a:spLocks/>
          </p:cNvSpPr>
          <p:nvPr/>
        </p:nvSpPr>
        <p:spPr>
          <a:xfrm rot="0">
            <a:off x="2373312" y="95250"/>
            <a:ext cx="6326188" cy="485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Employee Data Analysis using Excel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21" name="文本框"/>
          <p:cNvSpPr txBox="1">
            <a:spLocks/>
          </p:cNvSpPr>
          <p:nvPr/>
        </p:nvSpPr>
        <p:spPr>
          <a:xfrm rot="0">
            <a:off x="2892425" y="3094037"/>
            <a:ext cx="5037138" cy="1809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STUDENT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NAME:DINESH KUMAR.D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REGISTER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NO:312210600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/>
            </a:endParaRPr>
          </a:p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DEPARTMENT:B.Com (GENERAL)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/>
            </a:endParaRPr>
          </a:p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COLLEGE: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SRM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Arts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And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Science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College.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/>
            </a:endParaRPr>
          </a:p>
        </p:txBody>
      </p:sp>
      <p:sp>
        <p:nvSpPr>
          <p:cNvPr id="22" name="文本框"/>
          <p:cNvSpPr txBox="1">
            <a:spLocks/>
          </p:cNvSpPr>
          <p:nvPr/>
        </p:nvSpPr>
        <p:spPr>
          <a:xfrm rot="0">
            <a:off x="11410951" y="6383337"/>
            <a:ext cx="100012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23" name="矩形"/>
          <p:cNvSpPr>
            <a:spLocks/>
          </p:cNvSpPr>
          <p:nvPr/>
        </p:nvSpPr>
        <p:spPr>
          <a:xfrm rot="0">
            <a:off x="1666875" y="6356350"/>
            <a:ext cx="76200" cy="17780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24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3136299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5" cy="635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MODELLING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2" name="文本框"/>
          <p:cNvSpPr txBox="1">
            <a:spLocks/>
          </p:cNvSpPr>
          <p:nvPr/>
        </p:nvSpPr>
        <p:spPr>
          <a:xfrm rot="0">
            <a:off x="738187" y="1397000"/>
            <a:ext cx="10269537" cy="2119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Identify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what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you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want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achieve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with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your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modeling.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Common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objectives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might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include: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ct val="36000"/>
              <a:buFont typeface="Symbol" pitchFamily="18" charset="2"/>
              <a:buChar char=""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Predicting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turnover.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ct val="36000"/>
              <a:buFont typeface="Symbol" pitchFamily="18" charset="2"/>
              <a:buChar char=""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Analyzing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impact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training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ct val="36000"/>
              <a:buFont typeface="Symbol" pitchFamily="18" charset="2"/>
              <a:buChar char=""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Assessing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factors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influencing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compensation.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3" name="文本框"/>
          <p:cNvSpPr txBox="1">
            <a:spLocks/>
          </p:cNvSpPr>
          <p:nvPr/>
        </p:nvSpPr>
        <p:spPr>
          <a:xfrm rot="0">
            <a:off x="11322050" y="4603750"/>
            <a:ext cx="171449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10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1666875" y="4578350"/>
            <a:ext cx="76200" cy="177799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125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1" y="3756025"/>
            <a:ext cx="180978" cy="18101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10058401" y="525462"/>
            <a:ext cx="457337" cy="4570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1781054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"/>
          <p:cNvSpPr txBox="1">
            <a:spLocks/>
          </p:cNvSpPr>
          <p:nvPr/>
        </p:nvSpPr>
        <p:spPr>
          <a:xfrm rot="0">
            <a:off x="609600" y="180975"/>
            <a:ext cx="7880350" cy="5632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Cleaning: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62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1.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Conditional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Formatting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/>
              </a:rPr>
              <a:t>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highlights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2.Filter: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remove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level: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=SUMIF(D2:D100,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"Training",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E2:E100)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211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Summary: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1.Pivot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Table: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562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2.Graph: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visualization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organisation.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9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7392802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 txBox="1">
            <a:spLocks/>
          </p:cNvSpPr>
          <p:nvPr/>
        </p:nvSpPr>
        <p:spPr>
          <a:xfrm rot="0">
            <a:off x="754062" y="484187"/>
            <a:ext cx="2490787" cy="634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RESULTS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622300" y="1420812"/>
            <a:ext cx="7505700" cy="3513137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132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832976" y="752475"/>
            <a:ext cx="314269" cy="3238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2598554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 txBox="1">
            <a:spLocks/>
          </p:cNvSpPr>
          <p:nvPr/>
        </p:nvSpPr>
        <p:spPr>
          <a:xfrm rot="0">
            <a:off x="11322050" y="6149975"/>
            <a:ext cx="98425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622300" y="295275"/>
            <a:ext cx="7348538" cy="3878262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1666875" y="6124575"/>
            <a:ext cx="76200" cy="177799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137" name="曲线"/>
          <p:cNvSpPr>
            <a:spLocks/>
          </p:cNvSpPr>
          <p:nvPr/>
        </p:nvSpPr>
        <p:spPr>
          <a:xfrm rot="0">
            <a:off x="9353551" y="5019675"/>
            <a:ext cx="457347" cy="45711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1" y="5553075"/>
            <a:ext cx="180978" cy="1810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7889608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 txBox="1">
            <a:spLocks/>
          </p:cNvSpPr>
          <p:nvPr/>
        </p:nvSpPr>
        <p:spPr>
          <a:xfrm rot="0">
            <a:off x="741362" y="1317625"/>
            <a:ext cx="2947987" cy="609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Conclusion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41" name="文本框"/>
          <p:cNvSpPr txBox="1">
            <a:spLocks/>
          </p:cNvSpPr>
          <p:nvPr/>
        </p:nvSpPr>
        <p:spPr>
          <a:xfrm rot="0">
            <a:off x="741362" y="1990725"/>
            <a:ext cx="8872538" cy="20685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After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comprehensive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analysis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using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Excel,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several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key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insights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12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conclusions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can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drawn.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section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summarizes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findings,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implications,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recommendations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based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modeling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analysis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conducted.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5435571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曲线"/>
          <p:cNvSpPr>
            <a:spLocks/>
          </p:cNvSpPr>
          <p:nvPr/>
        </p:nvSpPr>
        <p:spPr>
          <a:xfrm rot="0">
            <a:off x="0" y="0"/>
            <a:ext cx="121918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0F0F0"/>
          </a:solidFill>
          <a:ln w="12700"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377363" y="4762"/>
            <a:ext cx="1217847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3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9601200" y="0"/>
            <a:ext cx="258823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10934701" y="0"/>
            <a:ext cx="125711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5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35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36" name="矩形"/>
          <p:cNvSpPr>
            <a:spLocks/>
          </p:cNvSpPr>
          <p:nvPr/>
        </p:nvSpPr>
        <p:spPr>
          <a:xfrm rot="0">
            <a:off x="676275" y="6467475"/>
            <a:ext cx="2143125" cy="200024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37" name="矩形"/>
          <p:cNvSpPr>
            <a:spLocks/>
          </p:cNvSpPr>
          <p:nvPr/>
        </p:nvSpPr>
        <p:spPr>
          <a:xfrm rot="0">
            <a:off x="466725" y="6410325"/>
            <a:ext cx="3705224" cy="29527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38" name="曲线"/>
          <p:cNvSpPr>
            <a:spLocks/>
          </p:cNvSpPr>
          <p:nvPr/>
        </p:nvSpPr>
        <p:spPr>
          <a:xfrm rot="0">
            <a:off x="6696075" y="1695450"/>
            <a:ext cx="314217" cy="3238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39" name="曲线"/>
          <p:cNvSpPr>
            <a:spLocks/>
          </p:cNvSpPr>
          <p:nvPr/>
        </p:nvSpPr>
        <p:spPr>
          <a:xfrm rot="0">
            <a:off x="9353551" y="5381625"/>
            <a:ext cx="457347" cy="45711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40" name="文本框"/>
          <p:cNvSpPr txBox="1">
            <a:spLocks/>
          </p:cNvSpPr>
          <p:nvPr/>
        </p:nvSpPr>
        <p:spPr>
          <a:xfrm rot="0">
            <a:off x="738187" y="919162"/>
            <a:ext cx="3890962" cy="6381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TITLE</a:t>
            </a: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41" name="文本框"/>
          <p:cNvSpPr txBox="1">
            <a:spLocks/>
          </p:cNvSpPr>
          <p:nvPr/>
        </p:nvSpPr>
        <p:spPr>
          <a:xfrm rot="0">
            <a:off x="1295400" y="2246312"/>
            <a:ext cx="6675438" cy="1400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Employee Data Set Analysis using 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42" name="文本框"/>
          <p:cNvSpPr txBox="1">
            <a:spLocks/>
          </p:cNvSpPr>
          <p:nvPr/>
        </p:nvSpPr>
        <p:spPr>
          <a:xfrm rot="0">
            <a:off x="11383963" y="6469062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43" name="曲线"/>
          <p:cNvSpPr>
            <a:spLocks/>
          </p:cNvSpPr>
          <p:nvPr/>
        </p:nvSpPr>
        <p:spPr>
          <a:xfrm rot="0">
            <a:off x="9353551" y="5895975"/>
            <a:ext cx="180978" cy="18103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4340579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 txBox="1">
            <a:spLocks/>
          </p:cNvSpPr>
          <p:nvPr/>
        </p:nvSpPr>
        <p:spPr>
          <a:xfrm rot="0">
            <a:off x="0" y="28575"/>
            <a:ext cx="12192000" cy="161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75247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538224" algn="l"/>
              </a:tabLst>
            </a:pP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3/21/2024</a:t>
            </a: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	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Annual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45" name="曲线"/>
          <p:cNvSpPr>
            <a:spLocks/>
          </p:cNvSpPr>
          <p:nvPr/>
        </p:nvSpPr>
        <p:spPr>
          <a:xfrm rot="0">
            <a:off x="0" y="28575"/>
            <a:ext cx="12191814" cy="682932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9" y="21598"/>
                </a:lnTo>
                <a:lnTo>
                  <a:pt x="21599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F0F0F0"/>
          </a:solidFill>
          <a:ln w="12700" cmpd="sng" cap="flat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 rot="0">
            <a:off x="9377363" y="4762"/>
            <a:ext cx="1217847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48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3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49" name="曲线"/>
          <p:cNvSpPr>
            <a:spLocks/>
          </p:cNvSpPr>
          <p:nvPr/>
        </p:nvSpPr>
        <p:spPr>
          <a:xfrm rot="0">
            <a:off x="9602788" y="0"/>
            <a:ext cx="2589026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50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51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52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 rot="0">
            <a:off x="10936288" y="0"/>
            <a:ext cx="1255526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5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7362825" y="447675"/>
            <a:ext cx="361832" cy="36193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99" y="0"/>
                </a:moveTo>
                <a:lnTo>
                  <a:pt x="7919" y="380"/>
                </a:lnTo>
                <a:lnTo>
                  <a:pt x="5342" y="1478"/>
                </a:lnTo>
                <a:lnTo>
                  <a:pt x="3144" y="3146"/>
                </a:lnTo>
                <a:lnTo>
                  <a:pt x="1476" y="5344"/>
                </a:lnTo>
                <a:lnTo>
                  <a:pt x="378" y="7921"/>
                </a:lnTo>
                <a:lnTo>
                  <a:pt x="0" y="10800"/>
                </a:lnTo>
                <a:lnTo>
                  <a:pt x="378" y="13680"/>
                </a:lnTo>
                <a:lnTo>
                  <a:pt x="1476" y="16257"/>
                </a:lnTo>
                <a:lnTo>
                  <a:pt x="3144" y="18455"/>
                </a:lnTo>
                <a:lnTo>
                  <a:pt x="5342" y="20123"/>
                </a:lnTo>
                <a:lnTo>
                  <a:pt x="7919" y="21221"/>
                </a:lnTo>
                <a:lnTo>
                  <a:pt x="10799" y="21599"/>
                </a:lnTo>
                <a:lnTo>
                  <a:pt x="13678" y="21221"/>
                </a:lnTo>
                <a:lnTo>
                  <a:pt x="16255" y="20123"/>
                </a:lnTo>
                <a:lnTo>
                  <a:pt x="18453" y="18455"/>
                </a:lnTo>
                <a:lnTo>
                  <a:pt x="20121" y="16257"/>
                </a:lnTo>
                <a:lnTo>
                  <a:pt x="21219" y="13680"/>
                </a:lnTo>
                <a:lnTo>
                  <a:pt x="21599" y="10800"/>
                </a:lnTo>
                <a:lnTo>
                  <a:pt x="21219" y="7921"/>
                </a:lnTo>
                <a:lnTo>
                  <a:pt x="20121" y="5344"/>
                </a:lnTo>
                <a:lnTo>
                  <a:pt x="18453" y="3146"/>
                </a:lnTo>
                <a:lnTo>
                  <a:pt x="16255" y="1478"/>
                </a:lnTo>
                <a:lnTo>
                  <a:pt x="13678" y="380"/>
                </a:lnTo>
                <a:lnTo>
                  <a:pt x="10799" y="0"/>
                </a:lnTo>
                <a:lnTo>
                  <a:pt x="10799" y="0"/>
                </a:lnTo>
                <a:close/>
              </a:path>
            </a:pathLst>
          </a:custGeom>
          <a:solidFill>
            <a:srgbClr val="EBEBEB"/>
          </a:solidFill>
          <a:ln w="12700"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1010901" y="5610225"/>
            <a:ext cx="647521" cy="64760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99" y="0"/>
                </a:moveTo>
                <a:lnTo>
                  <a:pt x="9212" y="127"/>
                </a:lnTo>
                <a:lnTo>
                  <a:pt x="7687" y="465"/>
                </a:lnTo>
                <a:lnTo>
                  <a:pt x="6247" y="995"/>
                </a:lnTo>
                <a:lnTo>
                  <a:pt x="4912" y="1736"/>
                </a:lnTo>
                <a:lnTo>
                  <a:pt x="3706" y="2647"/>
                </a:lnTo>
                <a:lnTo>
                  <a:pt x="2646" y="3705"/>
                </a:lnTo>
                <a:lnTo>
                  <a:pt x="1736" y="4912"/>
                </a:lnTo>
                <a:lnTo>
                  <a:pt x="995" y="6246"/>
                </a:lnTo>
                <a:lnTo>
                  <a:pt x="465" y="7687"/>
                </a:lnTo>
                <a:lnTo>
                  <a:pt x="127" y="9211"/>
                </a:lnTo>
                <a:lnTo>
                  <a:pt x="0" y="10799"/>
                </a:lnTo>
                <a:lnTo>
                  <a:pt x="127" y="12388"/>
                </a:lnTo>
                <a:lnTo>
                  <a:pt x="465" y="13912"/>
                </a:lnTo>
                <a:lnTo>
                  <a:pt x="995" y="15353"/>
                </a:lnTo>
                <a:lnTo>
                  <a:pt x="1736" y="16687"/>
                </a:lnTo>
                <a:lnTo>
                  <a:pt x="2646" y="17894"/>
                </a:lnTo>
                <a:lnTo>
                  <a:pt x="3706" y="18952"/>
                </a:lnTo>
                <a:lnTo>
                  <a:pt x="4912" y="19863"/>
                </a:lnTo>
                <a:lnTo>
                  <a:pt x="6247" y="20604"/>
                </a:lnTo>
                <a:lnTo>
                  <a:pt x="7687" y="21134"/>
                </a:lnTo>
                <a:lnTo>
                  <a:pt x="9212" y="21472"/>
                </a:lnTo>
                <a:lnTo>
                  <a:pt x="10799" y="21599"/>
                </a:lnTo>
                <a:lnTo>
                  <a:pt x="12388" y="21472"/>
                </a:lnTo>
                <a:lnTo>
                  <a:pt x="13913" y="21134"/>
                </a:lnTo>
                <a:lnTo>
                  <a:pt x="15352" y="20604"/>
                </a:lnTo>
                <a:lnTo>
                  <a:pt x="16687" y="19863"/>
                </a:lnTo>
                <a:lnTo>
                  <a:pt x="17893" y="18952"/>
                </a:lnTo>
                <a:lnTo>
                  <a:pt x="18953" y="17894"/>
                </a:lnTo>
                <a:lnTo>
                  <a:pt x="19863" y="16687"/>
                </a:lnTo>
                <a:lnTo>
                  <a:pt x="20604" y="15353"/>
                </a:lnTo>
                <a:lnTo>
                  <a:pt x="21134" y="13912"/>
                </a:lnTo>
                <a:lnTo>
                  <a:pt x="21472" y="12388"/>
                </a:lnTo>
                <a:lnTo>
                  <a:pt x="21599" y="10799"/>
                </a:lnTo>
                <a:lnTo>
                  <a:pt x="21472" y="9211"/>
                </a:lnTo>
                <a:lnTo>
                  <a:pt x="21134" y="7687"/>
                </a:lnTo>
                <a:lnTo>
                  <a:pt x="20604" y="6246"/>
                </a:lnTo>
                <a:lnTo>
                  <a:pt x="19863" y="4912"/>
                </a:lnTo>
                <a:lnTo>
                  <a:pt x="18953" y="3705"/>
                </a:lnTo>
                <a:lnTo>
                  <a:pt x="17893" y="2647"/>
                </a:lnTo>
                <a:lnTo>
                  <a:pt x="16687" y="1736"/>
                </a:lnTo>
                <a:lnTo>
                  <a:pt x="15352" y="995"/>
                </a:lnTo>
                <a:lnTo>
                  <a:pt x="13913" y="465"/>
                </a:lnTo>
                <a:lnTo>
                  <a:pt x="12388" y="127"/>
                </a:lnTo>
                <a:lnTo>
                  <a:pt x="10799" y="0"/>
                </a:lnTo>
                <a:lnTo>
                  <a:pt x="10799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58" name="矩形"/>
          <p:cNvSpPr>
            <a:spLocks/>
          </p:cNvSpPr>
          <p:nvPr/>
        </p:nvSpPr>
        <p:spPr>
          <a:xfrm rot="0">
            <a:off x="10687050" y="6134100"/>
            <a:ext cx="247650" cy="24765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59" name="矩形"/>
          <p:cNvSpPr>
            <a:spLocks/>
          </p:cNvSpPr>
          <p:nvPr/>
        </p:nvSpPr>
        <p:spPr>
          <a:xfrm rot="0">
            <a:off x="466725" y="6410325"/>
            <a:ext cx="3705224" cy="29527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0">
            <a:off x="47625" y="3819525"/>
            <a:ext cx="1733550" cy="3009899"/>
          </a:xfrm>
          <a:prstGeom prst="rect"/>
          <a:blipFill rotWithShape="1">
            <a:blip r:embed="rId3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61" name="文本框"/>
          <p:cNvSpPr txBox="1">
            <a:spLocks/>
          </p:cNvSpPr>
          <p:nvPr/>
        </p:nvSpPr>
        <p:spPr>
          <a:xfrm rot="0">
            <a:off x="738187" y="555625"/>
            <a:ext cx="2351087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AGENDA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62" name="文本框"/>
          <p:cNvSpPr txBox="1">
            <a:spLocks/>
          </p:cNvSpPr>
          <p:nvPr/>
        </p:nvSpPr>
        <p:spPr>
          <a:xfrm rot="0">
            <a:off x="2587625" y="1584325"/>
            <a:ext cx="4470400" cy="34010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1.Problem Statement 2.Project Overview 3.End Users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  <a:p>
            <a:pPr marL="12700" indent="0" algn="l">
              <a:lnSpc>
                <a:spcPct val="99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4.Our Solution and Proposition 5.Dataset Description 6.Modelling Approach 7.Results and Discussion 8.Conclusion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63" name="文本框"/>
          <p:cNvSpPr txBox="1">
            <a:spLocks/>
          </p:cNvSpPr>
          <p:nvPr/>
        </p:nvSpPr>
        <p:spPr>
          <a:xfrm rot="0">
            <a:off x="11383963" y="6475412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18826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 txBox="1">
            <a:spLocks/>
          </p:cNvSpPr>
          <p:nvPr/>
        </p:nvSpPr>
        <p:spPr>
          <a:xfrm rot="0">
            <a:off x="674687" y="623887"/>
            <a:ext cx="5622925" cy="6381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625725" algn="l"/>
              </a:tabLst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PROBLEM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	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STATEMENT</a:t>
            </a: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65" name="文本框"/>
          <p:cNvSpPr txBox="1">
            <a:spLocks/>
          </p:cNvSpPr>
          <p:nvPr/>
        </p:nvSpPr>
        <p:spPr>
          <a:xfrm rot="0">
            <a:off x="609600" y="1914525"/>
            <a:ext cx="6656388" cy="30003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412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analyze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identify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key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trends,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patterns,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areas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improvement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within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organization.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will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help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making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data-driven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decisions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related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workforce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management,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overall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organizational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efficiency.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66" name="文本框"/>
          <p:cNvSpPr txBox="1">
            <a:spLocks/>
          </p:cNvSpPr>
          <p:nvPr/>
        </p:nvSpPr>
        <p:spPr>
          <a:xfrm rot="0">
            <a:off x="11410951" y="5468937"/>
            <a:ext cx="100012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4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67" name="矩形"/>
          <p:cNvSpPr>
            <a:spLocks/>
          </p:cNvSpPr>
          <p:nvPr/>
        </p:nvSpPr>
        <p:spPr>
          <a:xfrm rot="0">
            <a:off x="1666875" y="5441950"/>
            <a:ext cx="76200" cy="17780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68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69" name="曲线"/>
          <p:cNvSpPr>
            <a:spLocks/>
          </p:cNvSpPr>
          <p:nvPr/>
        </p:nvSpPr>
        <p:spPr>
          <a:xfrm rot="0">
            <a:off x="9353551" y="4337050"/>
            <a:ext cx="457347" cy="45722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70" name="曲线"/>
          <p:cNvSpPr>
            <a:spLocks/>
          </p:cNvSpPr>
          <p:nvPr/>
        </p:nvSpPr>
        <p:spPr>
          <a:xfrm rot="0">
            <a:off x="9353551" y="4870450"/>
            <a:ext cx="180978" cy="1809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71" name="矩形"/>
          <p:cNvSpPr>
            <a:spLocks/>
          </p:cNvSpPr>
          <p:nvPr/>
        </p:nvSpPr>
        <p:spPr>
          <a:xfrm rot="0">
            <a:off x="7991475" y="1908175"/>
            <a:ext cx="2762249" cy="3257550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72" name="曲线"/>
          <p:cNvSpPr>
            <a:spLocks/>
          </p:cNvSpPr>
          <p:nvPr/>
        </p:nvSpPr>
        <p:spPr>
          <a:xfrm rot="0">
            <a:off x="7677151" y="1985962"/>
            <a:ext cx="314202" cy="32381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6237339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 txBox="1">
            <a:spLocks/>
          </p:cNvSpPr>
          <p:nvPr/>
        </p:nvSpPr>
        <p:spPr>
          <a:xfrm rot="0">
            <a:off x="609600" y="931862"/>
            <a:ext cx="5251450" cy="634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617724" algn="l"/>
              </a:tabLst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	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OVERVIEW</a:t>
            </a: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74" name="文本框"/>
          <p:cNvSpPr txBox="1">
            <a:spLocks/>
          </p:cNvSpPr>
          <p:nvPr/>
        </p:nvSpPr>
        <p:spPr>
          <a:xfrm rot="0">
            <a:off x="609600" y="2225675"/>
            <a:ext cx="6024562" cy="2571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overview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provides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structured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approach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detailing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objectives,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methodology,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expected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outcomes.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Adjust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details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based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your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specific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requirements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available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75" name="文本框"/>
          <p:cNvSpPr txBox="1">
            <a:spLocks/>
          </p:cNvSpPr>
          <p:nvPr/>
        </p:nvSpPr>
        <p:spPr>
          <a:xfrm rot="0">
            <a:off x="11410951" y="5897562"/>
            <a:ext cx="100012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5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 rot="0">
            <a:off x="1685925" y="5872162"/>
            <a:ext cx="76200" cy="177799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77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7477125" y="5765800"/>
            <a:ext cx="457079" cy="45720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7477125" y="6299200"/>
            <a:ext cx="181007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80" name="矩形"/>
          <p:cNvSpPr>
            <a:spLocks/>
          </p:cNvSpPr>
          <p:nvPr/>
        </p:nvSpPr>
        <p:spPr>
          <a:xfrm rot="0">
            <a:off x="6781800" y="3051175"/>
            <a:ext cx="3533774" cy="380682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81" name="曲线"/>
          <p:cNvSpPr>
            <a:spLocks/>
          </p:cNvSpPr>
          <p:nvPr/>
        </p:nvSpPr>
        <p:spPr>
          <a:xfrm rot="0">
            <a:off x="8777287" y="2365375"/>
            <a:ext cx="314186" cy="32390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8847843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曲线"/>
          <p:cNvSpPr>
            <a:spLocks/>
          </p:cNvSpPr>
          <p:nvPr/>
        </p:nvSpPr>
        <p:spPr>
          <a:xfrm rot="0">
            <a:off x="9353551" y="4664075"/>
            <a:ext cx="180978" cy="180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83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5" cy="485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WHO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ARE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END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84" name="文本框"/>
          <p:cNvSpPr txBox="1">
            <a:spLocks/>
          </p:cNvSpPr>
          <p:nvPr/>
        </p:nvSpPr>
        <p:spPr>
          <a:xfrm rot="0">
            <a:off x="723900" y="1192212"/>
            <a:ext cx="10663238" cy="24123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469900" indent="-45720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itchFamily="34" charset="0"/>
              <a:buChar char="•"/>
              <a:tabLst>
                <a:tab pos="469900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Managers: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develop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targeted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engagement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initiatives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improve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policies.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469900" indent="-457200" algn="l">
              <a:lnSpc>
                <a:spcPts val="32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Trebuchet MS" pitchFamily="34" charset="0"/>
              <a:buChar char="•"/>
              <a:tabLst>
                <a:tab pos="469900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Senior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Management: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guide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strategic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decisions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evaluate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overall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organizational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469900" indent="-457200" algn="l">
              <a:lnSpc>
                <a:spcPts val="32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Trebuchet MS" pitchFamily="34" charset="0"/>
              <a:buChar char="•"/>
              <a:tabLst>
                <a:tab pos="469900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Line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Managers: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improve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team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day-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to-day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operational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challenges.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85" name="文本框"/>
          <p:cNvSpPr txBox="1">
            <a:spLocks/>
          </p:cNvSpPr>
          <p:nvPr/>
        </p:nvSpPr>
        <p:spPr>
          <a:xfrm rot="0">
            <a:off x="11383963" y="4908550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6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86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87" name="曲线"/>
          <p:cNvSpPr>
            <a:spLocks/>
          </p:cNvSpPr>
          <p:nvPr/>
        </p:nvSpPr>
        <p:spPr>
          <a:xfrm rot="0">
            <a:off x="9353551" y="4130675"/>
            <a:ext cx="457347" cy="45732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88" name="曲线"/>
          <p:cNvSpPr>
            <a:spLocks/>
          </p:cNvSpPr>
          <p:nvPr/>
        </p:nvSpPr>
        <p:spPr>
          <a:xfrm rot="0">
            <a:off x="10287000" y="990600"/>
            <a:ext cx="314460" cy="32382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723900" y="4354513"/>
            <a:ext cx="2181225" cy="485774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90" name="矩形"/>
          <p:cNvSpPr>
            <a:spLocks/>
          </p:cNvSpPr>
          <p:nvPr/>
        </p:nvSpPr>
        <p:spPr>
          <a:xfrm rot="0">
            <a:off x="6337300" y="3459162"/>
            <a:ext cx="2895600" cy="2362199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7540663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5" cy="635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5836" rIns="0" bIns="0" anchor="t" anchorCtr="0">
            <a:prstTxWarp prst="textNoShape"/>
            <a:spAutoFit/>
          </a:bodyPr>
          <a:lstStyle/>
          <a:p>
            <a:pPr marL="34925" indent="0" algn="ctr" eaLnBrk="1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OUR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SOLUTION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ITS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92" name="文本框"/>
          <p:cNvSpPr txBox="1">
            <a:spLocks/>
          </p:cNvSpPr>
          <p:nvPr/>
        </p:nvSpPr>
        <p:spPr>
          <a:xfrm rot="0">
            <a:off x="760412" y="1289050"/>
            <a:ext cx="6937375" cy="4762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Conditional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Formatting: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2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highlights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Filter: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2800"/>
              </a:lnSpc>
              <a:spcBef>
                <a:spcPts val="37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remove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Formula: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28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find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level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4.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Pivot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Table: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summary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5.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Graph: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3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visualization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organisation.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93" name="文本框"/>
          <p:cNvSpPr txBox="1">
            <a:spLocks/>
          </p:cNvSpPr>
          <p:nvPr/>
        </p:nvSpPr>
        <p:spPr>
          <a:xfrm rot="0">
            <a:off x="11410951" y="6492875"/>
            <a:ext cx="100012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7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94" name="矩形"/>
          <p:cNvSpPr>
            <a:spLocks/>
          </p:cNvSpPr>
          <p:nvPr/>
        </p:nvSpPr>
        <p:spPr>
          <a:xfrm rot="0">
            <a:off x="1666875" y="6467475"/>
            <a:ext cx="76200" cy="177799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43800" y="1857375"/>
            <a:ext cx="2695574" cy="324802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9353551" y="5362575"/>
            <a:ext cx="457347" cy="45711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0363200" y="838200"/>
            <a:ext cx="314459" cy="32383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9353551" y="5894387"/>
            <a:ext cx="180978" cy="18098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2019780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"/>
          <p:cNvSpPr txBox="1">
            <a:spLocks/>
          </p:cNvSpPr>
          <p:nvPr/>
        </p:nvSpPr>
        <p:spPr>
          <a:xfrm rot="0">
            <a:off x="741362" y="860424"/>
            <a:ext cx="5592762" cy="609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Dataset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Description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01" name="文本框"/>
          <p:cNvSpPr txBox="1">
            <a:spLocks/>
          </p:cNvSpPr>
          <p:nvPr/>
        </p:nvSpPr>
        <p:spPr>
          <a:xfrm rot="0">
            <a:off x="838200" y="1692275"/>
            <a:ext cx="10107613" cy="33988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Name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: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Full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name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Department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: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department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where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works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Age: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age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125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Gender: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gender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(e.g.,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Male,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Female,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Non-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Binary)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12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Salary/Compensation: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employee’s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base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salary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total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compensation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package.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Empolyee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Status: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Employment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status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(e.g.,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Full-Time,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Part-Time,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Contract)</a:t>
            </a:r>
            <a:endParaRPr lang="zh-CN" altLang="en-US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7942630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"/>
          <p:cNvSpPr txBox="1">
            <a:spLocks/>
          </p:cNvSpPr>
          <p:nvPr/>
        </p:nvSpPr>
        <p:spPr>
          <a:xfrm rot="0">
            <a:off x="66675" y="3381375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6858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71549" algn="l"/>
              </a:tabLst>
            </a:pP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3/21/2024</a:t>
            </a: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	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Annual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04" name="曲线"/>
          <p:cNvSpPr>
            <a:spLocks/>
          </p:cNvSpPr>
          <p:nvPr/>
        </p:nvSpPr>
        <p:spPr>
          <a:xfrm rot="0">
            <a:off x="9377363" y="4762"/>
            <a:ext cx="1217847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106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3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07" name="曲线"/>
          <p:cNvSpPr>
            <a:spLocks/>
          </p:cNvSpPr>
          <p:nvPr/>
        </p:nvSpPr>
        <p:spPr>
          <a:xfrm rot="0">
            <a:off x="9601200" y="0"/>
            <a:ext cx="258823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08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09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2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10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111" name="曲线"/>
          <p:cNvSpPr>
            <a:spLocks/>
          </p:cNvSpPr>
          <p:nvPr/>
        </p:nvSpPr>
        <p:spPr>
          <a:xfrm rot="0">
            <a:off x="10934701" y="0"/>
            <a:ext cx="125711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5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112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599" y="2159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14" name="矩形"/>
          <p:cNvSpPr>
            <a:spLocks/>
          </p:cNvSpPr>
          <p:nvPr/>
        </p:nvSpPr>
        <p:spPr>
          <a:xfrm rot="0">
            <a:off x="66675" y="3381375"/>
            <a:ext cx="2466975" cy="3419475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宋体"/>
              <a:cs typeface="Lucida Sans"/>
            </a:endParaRPr>
          </a:p>
        </p:txBody>
      </p:sp>
      <p:sp>
        <p:nvSpPr>
          <p:cNvPr id="115" name="曲线"/>
          <p:cNvSpPr>
            <a:spLocks/>
          </p:cNvSpPr>
          <p:nvPr/>
        </p:nvSpPr>
        <p:spPr>
          <a:xfrm rot="0">
            <a:off x="6696075" y="1695450"/>
            <a:ext cx="314217" cy="3238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5" cy="635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402" rIns="0" bIns="0" anchor="t" anchorCtr="0">
            <a:prstTxWarp prst="textNoShape"/>
            <a:spAutoFit/>
          </a:bodyPr>
          <a:lstStyle/>
          <a:p>
            <a:pPr marL="1270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"WOW"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OUR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SOLUTION</a:t>
            </a:r>
            <a:endParaRPr lang="zh-CN" altLang="en-US" sz="4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/>
              <a:cs typeface="Times New Roman" pitchFamily="18" charset="0"/>
            </a:endParaRPr>
          </a:p>
        </p:txBody>
      </p:sp>
      <p:sp>
        <p:nvSpPr>
          <p:cNvPr id="117" name="文本框"/>
          <p:cNvSpPr txBox="1">
            <a:spLocks/>
          </p:cNvSpPr>
          <p:nvPr/>
        </p:nvSpPr>
        <p:spPr>
          <a:xfrm rot="0">
            <a:off x="609600" y="2182812"/>
            <a:ext cx="9172575" cy="381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level: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=SUMIF(D2:D100,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"Training",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E2:E100)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18" name="文本框"/>
          <p:cNvSpPr txBox="1">
            <a:spLocks/>
          </p:cNvSpPr>
          <p:nvPr/>
        </p:nvSpPr>
        <p:spPr>
          <a:xfrm rot="0">
            <a:off x="11307763" y="5822950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9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19" name="曲线"/>
          <p:cNvSpPr>
            <a:spLocks/>
          </p:cNvSpPr>
          <p:nvPr/>
        </p:nvSpPr>
        <p:spPr>
          <a:xfrm rot="0">
            <a:off x="9353551" y="4700587"/>
            <a:ext cx="457347" cy="45712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120" name="曲线"/>
          <p:cNvSpPr>
            <a:spLocks/>
          </p:cNvSpPr>
          <p:nvPr/>
        </p:nvSpPr>
        <p:spPr>
          <a:xfrm rot="0">
            <a:off x="9353551" y="5233987"/>
            <a:ext cx="180978" cy="18104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0145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PowerPoint-Präsentation</dc:title>
  <dc:creator>Online2PDF.com</dc:creator>
  <cp:lastModifiedBy>root</cp:lastModifiedBy>
  <cp:revision>1</cp:revision>
  <dcterms:created xsi:type="dcterms:W3CDTF">2024-08-30T08:49:24Z</dcterms:created>
  <dcterms:modified xsi:type="dcterms:W3CDTF">2024-08-30T07:24:59Z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2024-08-29T16:00:00Z</vt:filetime>
  </property>
  <property fmtid="{D5CDD505-2E9C-101B-9397-08002B2CF9AE}" pid="3" name="LastSaved">
    <vt:filetime>2024-08-29T16:00:00Z</vt:filetime>
  </property>
</Properties>
</file>