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34558" autoAdjust="0"/>
    <p:restoredTop sz="86379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6201" cy="76201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8665647"/>
          <c:y val="0.08542036"/>
          <c:w val="0.81797236"/>
          <c:h val="0.8083734"/>
        </c:manualLayout>
      </c:layout>
      <c:barChart>
        <c:barDir val="col"/>
        <c:grouping val="clustered"/>
        <c:varyColors val="0"/>
        <c:ser>
          <c:idx val="0"/>
          <c:order val="0"/>
          <c:tx>
            <c:v>1</c:v>
          </c:tx>
          <c:spPr>
            <a:solidFill>
              <a:srgbClr val="4F81BD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25.0</c:v>
                </c:pt>
                <c:pt idx="1">
                  <c:v>32.0</c:v>
                </c:pt>
                <c:pt idx="2">
                  <c:v>29.0</c:v>
                </c:pt>
                <c:pt idx="3">
                  <c:v>25.0</c:v>
                </c:pt>
                <c:pt idx="4">
                  <c:v>25.0</c:v>
                </c:pt>
                <c:pt idx="5">
                  <c:v>28.0</c:v>
                </c:pt>
                <c:pt idx="6">
                  <c:v>28.0</c:v>
                </c:pt>
                <c:pt idx="7">
                  <c:v>28.0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ser>
          <c:idx val="1"/>
          <c:order val="1"/>
          <c:tx>
            <c:v>2</c:v>
          </c:tx>
          <c:spPr>
            <a:solidFill>
              <a:srgbClr val="C0504D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55.0</c:v>
                </c:pt>
                <c:pt idx="1">
                  <c:v>57.0</c:v>
                </c:pt>
                <c:pt idx="2">
                  <c:v>49.0</c:v>
                </c:pt>
                <c:pt idx="3">
                  <c:v>51.0</c:v>
                </c:pt>
                <c:pt idx="4">
                  <c:v>48.0</c:v>
                </c:pt>
                <c:pt idx="5">
                  <c:v>40.0</c:v>
                </c:pt>
                <c:pt idx="6">
                  <c:v>57.0</c:v>
                </c:pt>
                <c:pt idx="7">
                  <c:v>50.0</c:v>
                </c:pt>
                <c:pt idx="8">
                  <c:v>51.0</c:v>
                </c:pt>
                <c:pt idx="9">
                  <c:v>52.0</c:v>
                </c:pt>
              </c:numCache>
            </c:numRef>
          </c:val>
        </c:ser>
        <c:ser>
          <c:idx val="2"/>
          <c:order val="2"/>
          <c:tx>
            <c:v>3</c:v>
          </c:tx>
          <c:spPr>
            <a:solidFill>
              <a:srgbClr val="9BBB59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152.0</c:v>
                </c:pt>
                <c:pt idx="1">
                  <c:v>141.0</c:v>
                </c:pt>
                <c:pt idx="2">
                  <c:v>160.0</c:v>
                </c:pt>
                <c:pt idx="3">
                  <c:v>158.0</c:v>
                </c:pt>
                <c:pt idx="4">
                  <c:v>158.0</c:v>
                </c:pt>
                <c:pt idx="5">
                  <c:v>151.0</c:v>
                </c:pt>
                <c:pt idx="6">
                  <c:v>146.0</c:v>
                </c:pt>
                <c:pt idx="7">
                  <c:v>156.0</c:v>
                </c:pt>
                <c:pt idx="8">
                  <c:v>160.0</c:v>
                </c:pt>
                <c:pt idx="9">
                  <c:v>148.0</c:v>
                </c:pt>
              </c:numCache>
            </c:numRef>
          </c:val>
        </c:ser>
        <c:ser>
          <c:idx val="3"/>
          <c:order val="3"/>
          <c:tx>
            <c:v>4</c:v>
          </c:tx>
          <c:spPr>
            <a:solidFill>
              <a:srgbClr val="8064A2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37.0</c:v>
                </c:pt>
                <c:pt idx="1">
                  <c:v>45.0</c:v>
                </c:pt>
                <c:pt idx="2">
                  <c:v>41.0</c:v>
                </c:pt>
                <c:pt idx="3">
                  <c:v>34.0</c:v>
                </c:pt>
                <c:pt idx="4">
                  <c:v>50.0</c:v>
                </c:pt>
                <c:pt idx="5">
                  <c:v>50.0</c:v>
                </c:pt>
                <c:pt idx="6">
                  <c:v>44.0</c:v>
                </c:pt>
                <c:pt idx="7">
                  <c:v>40.0</c:v>
                </c:pt>
                <c:pt idx="8">
                  <c:v>38.0</c:v>
                </c:pt>
                <c:pt idx="9">
                  <c:v>40.0</c:v>
                </c:pt>
              </c:numCache>
            </c:numRef>
          </c:val>
        </c:ser>
        <c:ser>
          <c:idx val="4"/>
          <c:order val="4"/>
          <c:tx>
            <c:v>5</c:v>
          </c:tx>
          <c:spPr>
            <a:solidFill>
              <a:srgbClr val="4BACC6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34.0</c:v>
                </c:pt>
                <c:pt idx="1">
                  <c:v>25.0</c:v>
                </c:pt>
                <c:pt idx="2">
                  <c:v>23.0</c:v>
                </c:pt>
                <c:pt idx="3">
                  <c:v>28.0</c:v>
                </c:pt>
                <c:pt idx="4">
                  <c:v>23.0</c:v>
                </c:pt>
                <c:pt idx="5">
                  <c:v>32.0</c:v>
                </c:pt>
                <c:pt idx="6">
                  <c:v>24.0</c:v>
                </c:pt>
                <c:pt idx="7">
                  <c:v>30.0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gapWidth val="150"/>
        <c:axId val="0"/>
        <c:axId val="1"/>
      </c:barChart>
      <c:catAx>
        <c:axId val="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solidFill>
          <a:srgbClr val="FFFFFF"/>
        </a:solidFill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9/19/2024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748865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72525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64767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422903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616022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42019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026628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40115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6342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213855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031226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763281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563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274844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75646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312502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/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990529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/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605412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865336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107174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843645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088165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316166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708703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407744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552298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9/19/2024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852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1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image" Target="../media/8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9.jpe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10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554541" y="3314150"/>
            <a:ext cx="8610599" cy="2263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NAME: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D. DINESH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0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0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254(49ABAA0F4722900A893410C038D07378)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DEPARTMENT:BCOM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ARY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ege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ani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506807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4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5" name="矩形"/>
          <p:cNvSpPr>
            <a:spLocks/>
          </p:cNvSpPr>
          <p:nvPr/>
        </p:nvSpPr>
        <p:spPr>
          <a:xfrm rot="0">
            <a:off x="739774" y="291147"/>
            <a:ext cx="3303904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6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7" name="矩形"/>
          <p:cNvSpPr>
            <a:spLocks/>
          </p:cNvSpPr>
          <p:nvPr/>
        </p:nvSpPr>
        <p:spPr>
          <a:xfrm rot="0">
            <a:off x="1524000" y="1219200"/>
            <a:ext cx="6477000" cy="535531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collection 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*KAGGLE _ download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*EDUNET _ download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Features collection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*identify the feature in excel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cleaning 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*missing value _ identifying excel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*missing value _ filter out by COLOUR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level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*formula using _ high &amp; low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Pivot table 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*summarized   &amp;  visualized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Result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*graph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857674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6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3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64" name="图表"/>
          <p:cNvGraphicFramePr/>
          <p:nvPr/>
        </p:nvGraphicFramePr>
        <p:xfrm>
          <a:off x="3495675" y="1624012"/>
          <a:ext cx="5200650" cy="3609976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65" name="矩形"/>
          <p:cNvSpPr>
            <a:spLocks/>
          </p:cNvSpPr>
          <p:nvPr/>
        </p:nvSpPr>
        <p:spPr>
          <a:xfrm rot="0">
            <a:off x="4334203" y="1371600"/>
            <a:ext cx="3590597" cy="36933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PERFORMANCE ANAYSIS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639192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7" name="矩形"/>
          <p:cNvSpPr>
            <a:spLocks/>
          </p:cNvSpPr>
          <p:nvPr/>
        </p:nvSpPr>
        <p:spPr>
          <a:xfrm rot="0">
            <a:off x="1219200" y="1524000"/>
            <a:ext cx="7924800" cy="33547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EMPLOYEE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PERFORMANCE ANALYSIS THE PROJECT HAS PROVIDED VALUABLE INSIGHTS INTO THE KEY DRIVERS OF EMPLOYEE PRODUCTIVITY, GROWTH ,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AND RETENTION WITH IN OUR ORGANISATION .BY LEVERAGING DATA ANALYTICS &amp; VISUALISATION TECHNIQUES ,WE HAVE IDENTIFIED AREAS FOR IMOROVEMENT &amp;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DEVELOPED TARGETED INTERVENTIONS TO ENHANCE EMPLOYEE PERFORMANCE.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716690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99805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353081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4" name="矩形"/>
          <p:cNvSpPr>
            <a:spLocks/>
          </p:cNvSpPr>
          <p:nvPr/>
        </p:nvSpPr>
        <p:spPr>
          <a:xfrm rot="0">
            <a:off x="1219200" y="1595021"/>
            <a:ext cx="5334000" cy="51587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As a result, we need a comprehensive employee performance analysis framework to: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Accurately measure and track employee performance metrics.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Identify correlations between performance and factors like training, engagement, and demographics.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Develop targeted interventions to enhance employee growth and productivity.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Inform data-driven decisions on talent management, promotions, and resource allocation“.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269231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5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6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0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3" name="矩形"/>
          <p:cNvSpPr>
            <a:spLocks/>
          </p:cNvSpPr>
          <p:nvPr/>
        </p:nvSpPr>
        <p:spPr>
          <a:xfrm rot="0">
            <a:off x="990600" y="2133600"/>
            <a:ext cx="7924800" cy="815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24" name="矩形"/>
          <p:cNvSpPr>
            <a:spLocks/>
          </p:cNvSpPr>
          <p:nvPr/>
        </p:nvSpPr>
        <p:spPr>
          <a:xfrm rot="0">
            <a:off x="914400" y="1447801"/>
            <a:ext cx="6172200" cy="51111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Our organization seeks to develop a comprehensive employee performance analysis framework to drive data-informed decisions, improve productivity, and enhance talent development. This project aims to: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*Collect and integrate relevant employee data from various sources (HR systems, performance reviews, training records, etc.)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 Develop a performance metrics framework to measure employee productivity, quality, and growth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*Analyze key drivers of employee performance, including training, engagement, demographics, and more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 Identify areas for improvement and develop targeted interventions to enhance employee growth and productivity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 Create data visualizations to communicate insights to stakeholders and facilitate decision-making.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566383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8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1" name="图片" descr="ep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7391400" y="1600200"/>
            <a:ext cx="2438400" cy="3505200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2" name="矩形"/>
          <p:cNvSpPr>
            <a:spLocks/>
          </p:cNvSpPr>
          <p:nvPr/>
        </p:nvSpPr>
        <p:spPr>
          <a:xfrm rot="0">
            <a:off x="1676400" y="2133600"/>
            <a:ext cx="2133599" cy="39776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1.Employee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2. Manager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3.Industry 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4.Employer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352487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7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753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8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0" name="矩形"/>
          <p:cNvSpPr>
            <a:spLocks/>
          </p:cNvSpPr>
          <p:nvPr/>
        </p:nvSpPr>
        <p:spPr>
          <a:xfrm rot="0">
            <a:off x="2133600" y="2667000"/>
            <a:ext cx="6629400" cy="286232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*Conditional formatting -missing </a:t>
            </a:r>
            <a:endParaRPr lang="en-US" altLang="zh-CN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*Filter- remove </a:t>
            </a:r>
            <a:endParaRPr lang="en-US" altLang="zh-CN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*Formula -performance level</a:t>
            </a:r>
            <a:endParaRPr lang="en-US" altLang="zh-CN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*Pivot table-summary</a:t>
            </a:r>
            <a:endParaRPr lang="en-US" altLang="zh-CN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*Graph -Data visualization </a:t>
            </a:r>
            <a:endParaRPr lang="zh-CN" altLang="en-US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249365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2" name="矩形"/>
          <p:cNvSpPr>
            <a:spLocks/>
          </p:cNvSpPr>
          <p:nvPr/>
        </p:nvSpPr>
        <p:spPr>
          <a:xfrm rot="0">
            <a:off x="838200" y="1600200"/>
            <a:ext cx="8305800" cy="41549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data set -download by KAGGLE</a:t>
            </a:r>
            <a:endParaRPr lang="en-US" altLang="zh-CN" sz="4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26 features -9 features taken </a:t>
            </a:r>
            <a:endParaRPr lang="en-US" altLang="zh-CN" sz="4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id ,numerical value , first name ,last name -text, </a:t>
            </a:r>
            <a:endParaRPr lang="en-US" altLang="zh-CN" sz="4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type -performance level </a:t>
            </a: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037539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8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706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9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0" name="矩形"/>
          <p:cNvSpPr>
            <a:spLocks/>
          </p:cNvSpPr>
          <p:nvPr/>
        </p:nvSpPr>
        <p:spPr>
          <a:xfrm rot="0">
            <a:off x="2743200" y="2354703"/>
            <a:ext cx="8534019" cy="95410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51" name="矩形"/>
          <p:cNvSpPr>
            <a:spLocks/>
          </p:cNvSpPr>
          <p:nvPr/>
        </p:nvSpPr>
        <p:spPr>
          <a:xfrm rot="0">
            <a:off x="2286000" y="3200400"/>
            <a:ext cx="8839200" cy="83099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=IFS(Z8&gt;=5,"VERY HIGH",Z8&gt;=4,"HIGH",Z8&gt;=3,"MEDIUM",TRUE,"LOW")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11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2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0</cp:revision>
  <dcterms:created xsi:type="dcterms:W3CDTF">2024-03-29T04:07:22Z</dcterms:created>
  <dcterms:modified xsi:type="dcterms:W3CDTF">2024-09-19T04:49:20Z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2023990f435c48ee89af7fcbe30f0f52</vt:lpwstr>
  </property>
</Properties>
</file>