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 id="265"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hivo Black" charset="1" panose="020B0A03020202020B04"/>
      <p:regular r:id="rId10"/>
    </p:embeddedFont>
    <p:embeddedFont>
      <p:font typeface="Arial" charset="1" panose="020B0502020202020204"/>
      <p:regular r:id="rId11"/>
    </p:embeddedFont>
    <p:embeddedFont>
      <p:font typeface="Arial Bold" charset="1" panose="020B0802020202020204"/>
      <p:regular r:id="rId12"/>
    </p:embeddedFont>
    <p:embeddedFont>
      <p:font typeface="Arial Italics" charset="1" panose="020B0502020202090204"/>
      <p:regular r:id="rId13"/>
    </p:embeddedFont>
    <p:embeddedFont>
      <p:font typeface="Arial Bold Italics" charset="1" panose="020B0802020202090204"/>
      <p:regular r:id="rId14"/>
    </p:embeddedFont>
    <p:embeddedFont>
      <p:font typeface="Trebuchet MS" charset="1" panose="020B0603020202020204"/>
      <p:regular r:id="rId15"/>
    </p:embeddedFont>
    <p:embeddedFont>
      <p:font typeface="Trebuchet MS Bold" charset="1" panose="020B0703020202020204"/>
      <p:regular r:id="rId16"/>
    </p:embeddedFont>
    <p:embeddedFont>
      <p:font typeface="Trebuchet MS Italics" charset="1" panose="020B0603020202090204"/>
      <p:regular r:id="rId17"/>
    </p:embeddedFont>
    <p:embeddedFont>
      <p:font typeface="Trebuchet MS Bold Italics" charset="1" panose="020B0703020202090204"/>
      <p:regular r:id="rId18"/>
    </p:embeddedFont>
    <p:embeddedFont>
      <p:font typeface="TT Rounds Condensed" charset="1" panose="02000506030000020003"/>
      <p:regular r:id="rId19"/>
    </p:embeddedFont>
    <p:embeddedFont>
      <p:font typeface="TT Rounds Condensed Bold" charset="1" panose="02000806030000020003"/>
      <p:regular r:id="rId20"/>
    </p:embeddedFont>
    <p:embeddedFont>
      <p:font typeface="TT Rounds Condensed Italics" charset="1" panose="02000506030000090003"/>
      <p:regular r:id="rId21"/>
    </p:embeddedFont>
    <p:embeddedFont>
      <p:font typeface="TT Rounds Condensed Bold Italics" charset="1" panose="02000806030000090003"/>
      <p:regular r:id="rId22"/>
    </p:embeddedFont>
    <p:embeddedFont>
      <p:font typeface="TT Rounds Condensed Thin" charset="1" panose="02000503020000020003"/>
      <p:regular r:id="rId23"/>
    </p:embeddedFont>
    <p:embeddedFont>
      <p:font typeface="TT Rounds Condensed Thin Italics" charset="1" panose="02000503020000090003"/>
      <p:regular r:id="rId24"/>
    </p:embeddedFont>
    <p:embeddedFont>
      <p:font typeface="TT Rounds Condensed Heavy" charset="1" panose="02000506030000020003"/>
      <p:regular r:id="rId25"/>
    </p:embeddedFont>
    <p:embeddedFont>
      <p:font typeface="TT Rounds Condensed Heavy Italics" charset="1" panose="0200050600000009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114425" y="165735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3200400" y="4780372"/>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4229100" y="2877343"/>
            <a:ext cx="11001375" cy="1362075"/>
          </a:xfrm>
          <a:prstGeom prst="rect">
            <a:avLst/>
          </a:prstGeom>
        </p:spPr>
        <p:txBody>
          <a:bodyPr anchor="t" rtlCol="false" tIns="0" lIns="0" bIns="0" rIns="0">
            <a:spAutoFit/>
          </a:bodyPr>
          <a:lstStyle/>
          <a:p>
            <a:pPr algn="l">
              <a:lnSpc>
                <a:spcPts val="6480"/>
              </a:lnSpc>
            </a:pPr>
            <a:r>
              <a:rPr lang="en-US" sz="5400" spc="10">
                <a:solidFill>
                  <a:srgbClr val="000000"/>
                </a:solidFill>
                <a:latin typeface="Archivo Black"/>
              </a:rPr>
              <a:t>	DINESH K</a:t>
            </a:r>
          </a:p>
          <a:p>
            <a:pPr algn="l">
              <a:lnSpc>
                <a:spcPts val="4320"/>
              </a:lnSpc>
            </a:pPr>
            <a:r>
              <a:rPr lang="en-US" sz="3600" spc="6">
                <a:solidFill>
                  <a:srgbClr val="000000"/>
                </a:solidFill>
                <a:latin typeface="Trebuchet MS"/>
              </a:rPr>
              <a:t>	REGISTER NUMBER : 211521243048</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TextBox 29" id="29"/>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75">
                <a:solidFill>
                  <a:srgbClr val="2D936B"/>
                </a:solidFill>
                <a:latin typeface="Trebuchet MS"/>
              </a:rPr>
              <a:t>1</a:t>
            </a:r>
          </a:p>
        </p:txBody>
      </p:sp>
      <p:sp>
        <p:nvSpPr>
          <p:cNvPr name="TextBox 30" id="30"/>
          <p:cNvSpPr txBox="true"/>
          <p:nvPr/>
        </p:nvSpPr>
        <p:spPr>
          <a:xfrm rot="0">
            <a:off x="9772242" y="5542819"/>
            <a:ext cx="9370848" cy="1349246"/>
          </a:xfrm>
          <a:prstGeom prst="rect">
            <a:avLst/>
          </a:prstGeom>
        </p:spPr>
        <p:txBody>
          <a:bodyPr anchor="t" rtlCol="false" tIns="0" lIns="0" bIns="0" rIns="0">
            <a:spAutoFit/>
          </a:bodyPr>
          <a:lstStyle/>
          <a:p>
            <a:pPr algn="l">
              <a:lnSpc>
                <a:spcPts val="5040"/>
              </a:lnSpc>
            </a:pPr>
            <a:r>
              <a:rPr lang="en-US" sz="4200" spc="-7">
                <a:solidFill>
                  <a:srgbClr val="2D936B"/>
                </a:solidFill>
                <a:latin typeface="Trebuchet MS Bold"/>
              </a:rPr>
              <a:t>Final Project</a:t>
            </a:r>
          </a:p>
          <a:p>
            <a:pPr algn="l">
              <a:lnSpc>
                <a:spcPts val="504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1315700" y="934162"/>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837248" y="572451"/>
            <a:ext cx="14646593" cy="1689258"/>
          </a:xfrm>
          <a:prstGeom prst="rect">
            <a:avLst/>
          </a:prstGeom>
        </p:spPr>
        <p:txBody>
          <a:bodyPr anchor="t" rtlCol="false" tIns="0" lIns="0" bIns="0" rIns="0">
            <a:spAutoFit/>
          </a:bodyPr>
          <a:lstStyle/>
          <a:p>
            <a:pPr algn="l">
              <a:lnSpc>
                <a:spcPts val="8640"/>
              </a:lnSpc>
            </a:pPr>
            <a:r>
              <a:rPr lang="en-US" sz="7200" spc="-89">
                <a:solidFill>
                  <a:srgbClr val="000000"/>
                </a:solidFill>
                <a:latin typeface="Trebuchet MS Bold"/>
              </a:rPr>
              <a:t>RESULTS</a:t>
            </a:r>
          </a:p>
        </p:txBody>
      </p:sp>
      <p:sp>
        <p:nvSpPr>
          <p:cNvPr name="TextBox 30" id="30"/>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37">
                <a:solidFill>
                  <a:srgbClr val="2D936B"/>
                </a:solidFill>
                <a:latin typeface="Trebuchet MS"/>
              </a:rPr>
              <a:t>14</a:t>
            </a:r>
          </a:p>
        </p:txBody>
      </p:sp>
      <p:sp>
        <p:nvSpPr>
          <p:cNvPr name="TextBox 31" id="31"/>
          <p:cNvSpPr txBox="true"/>
          <p:nvPr/>
        </p:nvSpPr>
        <p:spPr>
          <a:xfrm rot="0">
            <a:off x="1028700" y="1730363"/>
            <a:ext cx="15673554" cy="7396810"/>
          </a:xfrm>
          <a:prstGeom prst="rect">
            <a:avLst/>
          </a:prstGeom>
        </p:spPr>
        <p:txBody>
          <a:bodyPr anchor="t" rtlCol="false" tIns="0" lIns="0" bIns="0" rIns="0">
            <a:spAutoFit/>
          </a:bodyPr>
          <a:lstStyle/>
          <a:p>
            <a:pPr marL="691538" indent="-345769" lvl="1">
              <a:lnSpc>
                <a:spcPts val="3843"/>
              </a:lnSpc>
              <a:buFont typeface="Arial"/>
              <a:buChar char="•"/>
            </a:pPr>
            <a:r>
              <a:rPr lang="en-US" sz="3203">
                <a:solidFill>
                  <a:srgbClr val="000000"/>
                </a:solidFill>
                <a:latin typeface="Arial Bold"/>
              </a:rPr>
              <a:t>Effortless Recipe Discovery:</a:t>
            </a:r>
            <a:r>
              <a:rPr lang="en-US" sz="3203">
                <a:solidFill>
                  <a:srgbClr val="000000"/>
                </a:solidFill>
                <a:latin typeface="Arial"/>
              </a:rPr>
              <a:t> No more browsing endlessly for recipes that work with your ingredients. Simply tell the system what you have, and it uses data analysis to find perfect recipe matches, minimizing waste and maximizing your culinary potential.</a:t>
            </a:r>
          </a:p>
          <a:p>
            <a:pPr marL="691538" indent="-345769" lvl="1">
              <a:lnSpc>
                <a:spcPts val="3843"/>
              </a:lnSpc>
              <a:buFont typeface="Arial"/>
              <a:buChar char="•"/>
            </a:pPr>
            <a:r>
              <a:rPr lang="en-US" sz="3203">
                <a:solidFill>
                  <a:srgbClr val="000000"/>
                </a:solidFill>
                <a:latin typeface="Arial Bold"/>
              </a:rPr>
              <a:t>Personalized Meal Planning:</a:t>
            </a:r>
            <a:r>
              <a:rPr lang="en-US" sz="3203">
                <a:solidFill>
                  <a:srgbClr val="000000"/>
                </a:solidFill>
                <a:latin typeface="Arial"/>
              </a:rPr>
              <a:t> Gone are the days of generic meal plans. This system personalizes recipe suggestions based on your specific ingredients, making meal planning a breeze and ensuring you have delicious and creative options on the table.</a:t>
            </a:r>
          </a:p>
          <a:p>
            <a:pPr marL="691538" indent="-345769" lvl="1">
              <a:lnSpc>
                <a:spcPts val="3843"/>
              </a:lnSpc>
              <a:buFont typeface="Arial"/>
              <a:buChar char="•"/>
            </a:pPr>
            <a:r>
              <a:rPr lang="en-US" sz="3203">
                <a:solidFill>
                  <a:srgbClr val="000000"/>
                </a:solidFill>
                <a:latin typeface="Arial Bold"/>
              </a:rPr>
              <a:t>Reduced Food Waste:</a:t>
            </a:r>
            <a:r>
              <a:rPr lang="en-US" sz="3203">
                <a:solidFill>
                  <a:srgbClr val="000000"/>
                </a:solidFill>
                <a:latin typeface="Arial"/>
              </a:rPr>
              <a:t> Say goodbye to throwing away unused ingredients! This system encourages you to utilize what's on hand by recommending recipes that can incorporate most of them. This translates to saving money and minimizing food spoilage.</a:t>
            </a:r>
          </a:p>
          <a:p>
            <a:pPr marL="691538" indent="-345769" lvl="1">
              <a:lnSpc>
                <a:spcPts val="3843"/>
              </a:lnSpc>
              <a:buFont typeface="Arial"/>
              <a:buChar char="•"/>
            </a:pPr>
            <a:r>
              <a:rPr lang="en-US" sz="3203">
                <a:solidFill>
                  <a:srgbClr val="000000"/>
                </a:solidFill>
                <a:latin typeface="Arial Bold"/>
              </a:rPr>
              <a:t>Spark Creativity in the Kitchen:</a:t>
            </a:r>
            <a:r>
              <a:rPr lang="en-US" sz="3203">
                <a:solidFill>
                  <a:srgbClr val="000000"/>
                </a:solidFill>
                <a:latin typeface="Arial"/>
              </a:rPr>
              <a:t> The Apriori algorithm uncovers unexpected ingredient combinations you might have overlooked, opening doors to exciting new recipes that expand your culinary repertoire and keep your meals interesting.</a:t>
            </a:r>
          </a:p>
          <a:p>
            <a:pPr algn="l">
              <a:lnSpc>
                <a:spcPts val="91"/>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837248" y="1029333"/>
            <a:ext cx="14646593" cy="1232376"/>
          </a:xfrm>
          <a:prstGeom prst="rect">
            <a:avLst/>
          </a:prstGeom>
        </p:spPr>
        <p:txBody>
          <a:bodyPr anchor="t" rtlCol="false" tIns="0" lIns="0" bIns="0" rIns="0">
            <a:spAutoFit/>
          </a:bodyPr>
          <a:lstStyle/>
          <a:p>
            <a:pPr algn="l">
              <a:lnSpc>
                <a:spcPts val="7650"/>
              </a:lnSpc>
            </a:pPr>
            <a:r>
              <a:rPr lang="en-US" sz="6375">
                <a:solidFill>
                  <a:srgbClr val="000000"/>
                </a:solidFill>
                <a:latin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75">
                <a:solidFill>
                  <a:srgbClr val="2D936B"/>
                </a:solidFill>
                <a:latin typeface="Trebuchet MS"/>
              </a:rPr>
              <a:t>2</a:t>
            </a:r>
          </a:p>
        </p:txBody>
      </p:sp>
      <p:sp>
        <p:nvSpPr>
          <p:cNvPr name="TextBox 17" id="17"/>
          <p:cNvSpPr txBox="true"/>
          <p:nvPr/>
        </p:nvSpPr>
        <p:spPr>
          <a:xfrm rot="0">
            <a:off x="1418893" y="3286125"/>
            <a:ext cx="13483302" cy="942975"/>
          </a:xfrm>
          <a:prstGeom prst="rect">
            <a:avLst/>
          </a:prstGeom>
        </p:spPr>
        <p:txBody>
          <a:bodyPr anchor="t" rtlCol="false" tIns="0" lIns="0" bIns="0" rIns="0">
            <a:spAutoFit/>
          </a:bodyPr>
          <a:lstStyle/>
          <a:p>
            <a:pPr algn="l">
              <a:lnSpc>
                <a:spcPts val="7200"/>
              </a:lnSpc>
            </a:pPr>
            <a:r>
              <a:rPr lang="en-US" sz="6000">
                <a:solidFill>
                  <a:srgbClr val="444444"/>
                </a:solidFill>
                <a:latin typeface="Arimo"/>
              </a:rPr>
              <a:t>find_recipe_using_apriori_algorithm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303140" y="-11708"/>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6015038"/>
            <a:ext cx="671512" cy="4271962"/>
            <a:chOff x="0" y="0"/>
            <a:chExt cx="895350" cy="5695950"/>
          </a:xfrm>
        </p:grpSpPr>
        <p:sp>
          <p:nvSpPr>
            <p:cNvPr name="Freeform 4" id="4"/>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5" id="5"/>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a:solidFill>
                  <a:srgbClr val="2D83C3"/>
                </a:solidFill>
                <a:latin typeface="Trebuchet MS"/>
              </a:rPr>
              <a:t>3/21/2024  </a:t>
            </a:r>
            <a:r>
              <a:rPr lang="en-US" sz="1650">
                <a:solidFill>
                  <a:srgbClr val="2D83C3"/>
                </a:solidFill>
                <a:latin typeface="Trebuchet MS Bold"/>
              </a:rPr>
              <a:t>Annual Review</a:t>
            </a:r>
          </a:p>
        </p:txBody>
      </p:sp>
      <p:grpSp>
        <p:nvGrpSpPr>
          <p:cNvPr name="Group 6" id="6"/>
          <p:cNvGrpSpPr/>
          <p:nvPr/>
        </p:nvGrpSpPr>
        <p:grpSpPr>
          <a:xfrm rot="0">
            <a:off x="11044238" y="671512"/>
            <a:ext cx="542925" cy="542925"/>
            <a:chOff x="0" y="0"/>
            <a:chExt cx="723900" cy="723900"/>
          </a:xfrm>
        </p:grpSpPr>
        <p:sp>
          <p:nvSpPr>
            <p:cNvPr name="Freeform 7" id="7"/>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8" id="8"/>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0" id="10"/>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1" id="11"/>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2" id="12"/>
          <p:cNvSpPr txBox="true"/>
          <p:nvPr/>
        </p:nvSpPr>
        <p:spPr>
          <a:xfrm rot="0">
            <a:off x="837248" y="632395"/>
            <a:ext cx="14646593" cy="1629314"/>
          </a:xfrm>
          <a:prstGeom prst="rect">
            <a:avLst/>
          </a:prstGeom>
        </p:spPr>
        <p:txBody>
          <a:bodyPr anchor="t" rtlCol="false" tIns="0" lIns="0" bIns="0" rIns="0">
            <a:spAutoFit/>
          </a:bodyPr>
          <a:lstStyle/>
          <a:p>
            <a:pPr algn="l">
              <a:lnSpc>
                <a:spcPts val="8640"/>
              </a:lnSpc>
            </a:pPr>
            <a:r>
              <a:rPr lang="en-US" sz="7200" spc="-15">
                <a:solidFill>
                  <a:srgbClr val="000000"/>
                </a:solidFill>
                <a:latin typeface="Trebuchet MS Bold"/>
              </a:rPr>
              <a:t>AGENDA</a:t>
            </a:r>
          </a:p>
        </p:txBody>
      </p:sp>
      <p:sp>
        <p:nvSpPr>
          <p:cNvPr name="TextBox 13" id="13"/>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75">
                <a:solidFill>
                  <a:srgbClr val="2D936B"/>
                </a:solidFill>
                <a:latin typeface="Trebuchet MS"/>
              </a:rPr>
              <a:t>3</a:t>
            </a:r>
          </a:p>
        </p:txBody>
      </p:sp>
      <p:sp>
        <p:nvSpPr>
          <p:cNvPr name="TextBox 14" id="14"/>
          <p:cNvSpPr txBox="true"/>
          <p:nvPr/>
        </p:nvSpPr>
        <p:spPr>
          <a:xfrm rot="0">
            <a:off x="2699145" y="2135318"/>
            <a:ext cx="13388817" cy="5236755"/>
          </a:xfrm>
          <a:prstGeom prst="rect">
            <a:avLst/>
          </a:prstGeom>
        </p:spPr>
        <p:txBody>
          <a:bodyPr anchor="t" rtlCol="false" tIns="0" lIns="0" bIns="0" rIns="0">
            <a:spAutoFit/>
          </a:bodyPr>
          <a:lstStyle/>
          <a:p>
            <a:pPr algn="l" marL="868680" indent="-434340" lvl="1">
              <a:lnSpc>
                <a:spcPts val="5759"/>
              </a:lnSpc>
              <a:buFont typeface="Arial"/>
              <a:buChar char="•"/>
            </a:pPr>
            <a:r>
              <a:rPr lang="en-US" sz="4800">
                <a:solidFill>
                  <a:srgbClr val="000000"/>
                </a:solidFill>
                <a:latin typeface="Arimo"/>
              </a:rPr>
              <a:t>PROBLEM STATEMENT</a:t>
            </a:r>
          </a:p>
          <a:p>
            <a:pPr algn="l" marL="868680" indent="-434340" lvl="1">
              <a:lnSpc>
                <a:spcPts val="5759"/>
              </a:lnSpc>
              <a:buFont typeface="Arial"/>
              <a:buChar char="•"/>
            </a:pPr>
            <a:r>
              <a:rPr lang="en-US" sz="4800">
                <a:solidFill>
                  <a:srgbClr val="000000"/>
                </a:solidFill>
                <a:latin typeface="Arimo"/>
              </a:rPr>
              <a:t>PROJECT OVERVIEW</a:t>
            </a:r>
          </a:p>
          <a:p>
            <a:pPr algn="l" marL="868680" indent="-434340" lvl="1">
              <a:lnSpc>
                <a:spcPts val="5759"/>
              </a:lnSpc>
              <a:buFont typeface="Arial"/>
              <a:buChar char="•"/>
            </a:pPr>
            <a:r>
              <a:rPr lang="en-US" sz="4800">
                <a:solidFill>
                  <a:srgbClr val="000000"/>
                </a:solidFill>
                <a:latin typeface="Arimo"/>
              </a:rPr>
              <a:t>WHO ARE THE END USERS?</a:t>
            </a:r>
          </a:p>
          <a:p>
            <a:pPr algn="l" marL="868680" indent="-434340" lvl="1">
              <a:lnSpc>
                <a:spcPts val="5759"/>
              </a:lnSpc>
              <a:buFont typeface="Arial"/>
              <a:buChar char="•"/>
            </a:pPr>
            <a:r>
              <a:rPr lang="en-US" sz="4800">
                <a:solidFill>
                  <a:srgbClr val="000000"/>
                </a:solidFill>
                <a:latin typeface="Arimo"/>
              </a:rPr>
              <a:t>YOUR SOLUTION AND ITS VALUE PROPOSITION</a:t>
            </a:r>
          </a:p>
          <a:p>
            <a:pPr algn="l" marL="868680" indent="-434340" lvl="1">
              <a:lnSpc>
                <a:spcPts val="5759"/>
              </a:lnSpc>
              <a:buFont typeface="Arial"/>
              <a:buChar char="•"/>
            </a:pPr>
            <a:r>
              <a:rPr lang="en-US" sz="4800">
                <a:solidFill>
                  <a:srgbClr val="000000"/>
                </a:solidFill>
                <a:latin typeface="Arimo"/>
              </a:rPr>
              <a:t>THE WOW IN YOUR SOLUTION</a:t>
            </a:r>
          </a:p>
          <a:p>
            <a:pPr algn="l" marL="868680" indent="-434340" lvl="1">
              <a:lnSpc>
                <a:spcPts val="5759"/>
              </a:lnSpc>
              <a:buFont typeface="Arial"/>
              <a:buChar char="•"/>
            </a:pPr>
            <a:r>
              <a:rPr lang="en-US" sz="4800">
                <a:solidFill>
                  <a:srgbClr val="000000"/>
                </a:solidFill>
                <a:latin typeface="Arimo"/>
              </a:rPr>
              <a:t>MODELLING</a:t>
            </a:r>
          </a:p>
          <a:p>
            <a:pPr algn="l" marL="868680" indent="-434340" lvl="1">
              <a:lnSpc>
                <a:spcPts val="5759"/>
              </a:lnSpc>
              <a:buFont typeface="Arial"/>
              <a:buChar char="•"/>
            </a:pPr>
            <a:r>
              <a:rPr lang="en-US" sz="4800">
                <a:solidFill>
                  <a:srgbClr val="000000"/>
                </a:solidFill>
                <a:latin typeface="Arimo"/>
              </a:rPr>
              <a:t>RESULT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6187738" y="9043988"/>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6187738" y="9844088"/>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4144625" y="5400675"/>
            <a:ext cx="4143375" cy="4886325"/>
          </a:xfrm>
          <a:custGeom>
            <a:avLst/>
            <a:gdLst/>
            <a:ahLst/>
            <a:cxnLst/>
            <a:rect r="r" b="b" t="t" l="l"/>
            <a:pathLst>
              <a:path h="4886325" w="4143375">
                <a:moveTo>
                  <a:pt x="0" y="0"/>
                </a:moveTo>
                <a:lnTo>
                  <a:pt x="4143375" y="0"/>
                </a:lnTo>
                <a:lnTo>
                  <a:pt x="4143375"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2801600" y="3193149"/>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8200" cy="1010285"/>
          </a:xfrm>
          <a:prstGeom prst="rect">
            <a:avLst/>
          </a:prstGeom>
        </p:spPr>
        <p:txBody>
          <a:bodyPr anchor="t" rtlCol="false" tIns="0" lIns="0" bIns="0" rIns="0">
            <a:spAutoFit/>
          </a:bodyPr>
          <a:lstStyle/>
          <a:p>
            <a:pPr algn="l">
              <a:lnSpc>
                <a:spcPts val="7650"/>
              </a:lnSpc>
            </a:pPr>
            <a:r>
              <a:rPr lang="en-US" sz="6375" spc="-112">
                <a:solidFill>
                  <a:srgbClr val="000000"/>
                </a:solidFill>
                <a:latin typeface="Trebuchet MS Bold"/>
              </a:rPr>
              <a:t>PROBLEM	STATEMENT</a:t>
            </a:r>
          </a:p>
        </p:txBody>
      </p:sp>
      <p:sp>
        <p:nvSpPr>
          <p:cNvPr name="TextBox 30" id="30"/>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75">
                <a:solidFill>
                  <a:srgbClr val="2D936B"/>
                </a:solidFill>
                <a:latin typeface="Trebuchet MS"/>
              </a:rPr>
              <a:t>4</a:t>
            </a:r>
          </a:p>
        </p:txBody>
      </p:sp>
      <p:sp>
        <p:nvSpPr>
          <p:cNvPr name="TextBox 31" id="31"/>
          <p:cNvSpPr txBox="true"/>
          <p:nvPr/>
        </p:nvSpPr>
        <p:spPr>
          <a:xfrm rot="0">
            <a:off x="1201102" y="2195727"/>
            <a:ext cx="8279052" cy="601058"/>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rPr>
              <a:t>TOPIC: Sentiment Analysis using LSTM</a:t>
            </a:r>
          </a:p>
        </p:txBody>
      </p:sp>
      <p:sp>
        <p:nvSpPr>
          <p:cNvPr name="TextBox 32" id="32"/>
          <p:cNvSpPr txBox="true"/>
          <p:nvPr/>
        </p:nvSpPr>
        <p:spPr>
          <a:xfrm rot="0">
            <a:off x="1300257" y="2940249"/>
            <a:ext cx="13173932" cy="5753100"/>
          </a:xfrm>
          <a:prstGeom prst="rect">
            <a:avLst/>
          </a:prstGeom>
        </p:spPr>
        <p:txBody>
          <a:bodyPr anchor="t" rtlCol="false" tIns="0" lIns="0" bIns="0" rIns="0">
            <a:spAutoFit/>
          </a:bodyPr>
          <a:lstStyle/>
          <a:p>
            <a:pPr>
              <a:lnSpc>
                <a:spcPts val="3240"/>
              </a:lnSpc>
            </a:pPr>
            <a:r>
              <a:rPr lang="en-US" sz="2700">
                <a:solidFill>
                  <a:srgbClr val="0D0D0D"/>
                </a:solidFill>
                <a:latin typeface="Arimo"/>
              </a:rPr>
              <a:t>The apriori algorithm is used in association rule learning, a technique for discovering frequent itemsets and association rules within a dataset. In the context of recipe recommendation, the problem statement can be framed as follows:</a:t>
            </a:r>
          </a:p>
          <a:p>
            <a:pPr>
              <a:lnSpc>
                <a:spcPts val="3240"/>
              </a:lnSpc>
            </a:pPr>
            <a:r>
              <a:rPr lang="en-US" sz="2700">
                <a:solidFill>
                  <a:srgbClr val="0D0D0D"/>
                </a:solidFill>
                <a:latin typeface="Arimo Bold"/>
              </a:rPr>
              <a:t>Given a dataset of recipes and their ingredients, develop a system that utilizes the apriori algorithm to identify frequently occurring ingredient combinations.</a:t>
            </a:r>
          </a:p>
          <a:p>
            <a:pPr>
              <a:lnSpc>
                <a:spcPts val="3240"/>
              </a:lnSpc>
            </a:pPr>
            <a:r>
              <a:rPr lang="en-US" sz="2700">
                <a:solidFill>
                  <a:srgbClr val="0D0D0D"/>
                </a:solidFill>
                <a:latin typeface="Arimo"/>
              </a:rPr>
              <a:t>This information can then be used to:</a:t>
            </a:r>
          </a:p>
          <a:p>
            <a:pPr marL="582930" indent="-291465" lvl="1">
              <a:lnSpc>
                <a:spcPts val="3240"/>
              </a:lnSpc>
              <a:buFont typeface="Arial"/>
              <a:buChar char="•"/>
            </a:pPr>
            <a:r>
              <a:rPr lang="en-US" sz="2700">
                <a:solidFill>
                  <a:srgbClr val="0D0D0D"/>
                </a:solidFill>
                <a:latin typeface="Arimo Bold"/>
              </a:rPr>
              <a:t>Recommend recipes to users based on the ingredients they have on hand.</a:t>
            </a:r>
          </a:p>
          <a:p>
            <a:pPr marL="582930" indent="-291465" lvl="1">
              <a:lnSpc>
                <a:spcPts val="3240"/>
              </a:lnSpc>
              <a:buFont typeface="Arial"/>
              <a:buChar char="•"/>
            </a:pPr>
            <a:r>
              <a:rPr lang="en-US" sz="2700">
                <a:solidFill>
                  <a:srgbClr val="0D0D0D"/>
                </a:solidFill>
                <a:latin typeface="Arimo Bold"/>
              </a:rPr>
              <a:t>Identify popular ingredient combinations for recipe creation.</a:t>
            </a:r>
          </a:p>
          <a:p>
            <a:pPr marL="582930" indent="-291465" lvl="1">
              <a:lnSpc>
                <a:spcPts val="3240"/>
              </a:lnSpc>
              <a:buFont typeface="Arial"/>
              <a:buChar char="•"/>
            </a:pPr>
            <a:r>
              <a:rPr lang="en-US" sz="2700">
                <a:solidFill>
                  <a:srgbClr val="0D0D0D"/>
                </a:solidFill>
                <a:latin typeface="Arimo Bold"/>
              </a:rPr>
              <a:t>Discover hidden patterns in recipe data that can be leveraged for various purposes.</a:t>
            </a:r>
          </a:p>
          <a:p>
            <a:pPr>
              <a:lnSpc>
                <a:spcPts val="3240"/>
              </a:lnSpc>
            </a:pPr>
            <a:r>
              <a:rPr lang="en-US" sz="2700">
                <a:solidFill>
                  <a:srgbClr val="0D0D0D"/>
                </a:solidFill>
                <a:latin typeface="Arimo"/>
              </a:rPr>
              <a:t>By employing the apriori algorithm, the system can efficiently uncover these relationships within the recipe ingredient dataset, enabling data-driven recipe recommendations and insights.</a:t>
            </a:r>
          </a:p>
          <a:p>
            <a:pPr algn="l">
              <a:lnSpc>
                <a:spcPts val="32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7178" cy="1010285"/>
          </a:xfrm>
          <a:prstGeom prst="rect">
            <a:avLst/>
          </a:prstGeom>
        </p:spPr>
        <p:txBody>
          <a:bodyPr anchor="t" rtlCol="false" tIns="0" lIns="0" bIns="0" rIns="0">
            <a:spAutoFit/>
          </a:bodyPr>
          <a:lstStyle/>
          <a:p>
            <a:pPr algn="l">
              <a:lnSpc>
                <a:spcPts val="7650"/>
              </a:lnSpc>
            </a:pPr>
            <a:r>
              <a:rPr lang="en-US" sz="6375" spc="-15">
                <a:solidFill>
                  <a:srgbClr val="000000"/>
                </a:solidFill>
                <a:latin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75">
                <a:solidFill>
                  <a:srgbClr val="2D936B"/>
                </a:solidFill>
                <a:latin typeface="Trebuchet MS"/>
              </a:rPr>
              <a:t>5</a:t>
            </a:r>
          </a:p>
        </p:txBody>
      </p:sp>
      <p:sp>
        <p:nvSpPr>
          <p:cNvPr name="TextBox 32" id="32"/>
          <p:cNvSpPr txBox="true"/>
          <p:nvPr/>
        </p:nvSpPr>
        <p:spPr>
          <a:xfrm rot="0">
            <a:off x="1219538" y="3240702"/>
            <a:ext cx="9547522" cy="4105275"/>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rPr>
              <a:t>This project tackles recipe recommendation with a data-driven approach. It leverages the Apriori algorithm, known for finding frequent patterns in datasets. Here's the plan: first, we collect recipe data including ingredients for each dish. Then, we clean and prepare this data for analysis. The Apriori algorithm comes into play to identify ingredient combinations that frequently appear together across recipes. Finally, with user-provided ingredients, the system recommends recipes that are likely to use most of them, creating a personalized recipe suggestion based on what you have on hand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7178" cy="1010285"/>
          </a:xfrm>
          <a:prstGeom prst="rect">
            <a:avLst/>
          </a:prstGeom>
        </p:spPr>
        <p:txBody>
          <a:bodyPr anchor="t" rtlCol="false" tIns="0" lIns="0" bIns="0" rIns="0">
            <a:spAutoFit/>
          </a:bodyPr>
          <a:lstStyle/>
          <a:p>
            <a:pPr algn="l">
              <a:lnSpc>
                <a:spcPts val="7650"/>
              </a:lnSpc>
            </a:pPr>
            <a:r>
              <a:rPr lang="en-US" sz="6375" spc="-15">
                <a:solidFill>
                  <a:srgbClr val="000000"/>
                </a:solidFill>
                <a:latin typeface="Trebuchet MS Bold"/>
              </a:rPr>
              <a:t>FEATURES</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75">
                <a:solidFill>
                  <a:srgbClr val="2D936B"/>
                </a:solidFill>
                <a:latin typeface="Trebuchet MS"/>
              </a:rPr>
              <a:t>6</a:t>
            </a:r>
          </a:p>
        </p:txBody>
      </p:sp>
      <p:sp>
        <p:nvSpPr>
          <p:cNvPr name="TextBox 32" id="32"/>
          <p:cNvSpPr txBox="true"/>
          <p:nvPr/>
        </p:nvSpPr>
        <p:spPr>
          <a:xfrm rot="0">
            <a:off x="1681117" y="2714625"/>
            <a:ext cx="11306220" cy="6972300"/>
          </a:xfrm>
          <a:prstGeom prst="rect">
            <a:avLst/>
          </a:prstGeom>
        </p:spPr>
        <p:txBody>
          <a:bodyPr anchor="t" rtlCol="false" tIns="0" lIns="0" bIns="0" rIns="0">
            <a:spAutoFit/>
          </a:bodyPr>
          <a:lstStyle/>
          <a:p>
            <a:pPr marL="488632" indent="-244316" lvl="1">
              <a:lnSpc>
                <a:spcPts val="3240"/>
              </a:lnSpc>
              <a:buFont typeface="Arial"/>
              <a:buChar char="•"/>
            </a:pPr>
            <a:r>
              <a:rPr lang="en-US" sz="2700" spc="24">
                <a:solidFill>
                  <a:srgbClr val="000000"/>
                </a:solidFill>
                <a:latin typeface="TT Rounds Condensed"/>
              </a:rPr>
              <a:t>The "find_recipe_using_apriori_algorithm" project offers several key features that enhance recipe exploration and meal planning:</a:t>
            </a:r>
          </a:p>
          <a:p>
            <a:pPr marL="488632" indent="-244316" lvl="1">
              <a:lnSpc>
                <a:spcPts val="3240"/>
              </a:lnSpc>
              <a:buFont typeface="Arial"/>
              <a:buChar char="•"/>
            </a:pPr>
            <a:r>
              <a:rPr lang="en-US" sz="2700" spc="24">
                <a:solidFill>
                  <a:srgbClr val="000000"/>
                </a:solidFill>
                <a:latin typeface="TT Rounds Condensed Bold"/>
              </a:rPr>
              <a:t>Personalized Recommendations:</a:t>
            </a:r>
            <a:r>
              <a:rPr lang="en-US" sz="2700" spc="24">
                <a:solidFill>
                  <a:srgbClr val="000000"/>
                </a:solidFill>
                <a:latin typeface="TT Rounds Condensed"/>
              </a:rPr>
              <a:t> By analyzing ingredient co-occurrence, the system recommends recipes tailored to the ingredients you have available. No more browsing endlessly for recipes that work with what's in your pantry.</a:t>
            </a:r>
          </a:p>
          <a:p>
            <a:pPr marL="488632" indent="-244316" lvl="1">
              <a:lnSpc>
                <a:spcPts val="3240"/>
              </a:lnSpc>
              <a:buFont typeface="Arial"/>
              <a:buChar char="•"/>
            </a:pPr>
            <a:r>
              <a:rPr lang="en-US" sz="2700" spc="24">
                <a:solidFill>
                  <a:srgbClr val="000000"/>
                </a:solidFill>
                <a:latin typeface="TT Rounds Condensed Bold"/>
              </a:rPr>
              <a:t>Data-Driven Approach:</a:t>
            </a:r>
            <a:r>
              <a:rPr lang="en-US" sz="2700" spc="24">
                <a:solidFill>
                  <a:srgbClr val="000000"/>
                </a:solidFill>
                <a:latin typeface="TT Rounds Condensed"/>
              </a:rPr>
              <a:t> The recipe recommendations are based on discovered patterns from real recipe data, not just random suggestions. This leads to a higher chance of finding recipes that actually use most of your ingredients.</a:t>
            </a:r>
          </a:p>
          <a:p>
            <a:pPr marL="488632" indent="-244316" lvl="1">
              <a:lnSpc>
                <a:spcPts val="3240"/>
              </a:lnSpc>
              <a:buFont typeface="Arial"/>
              <a:buChar char="•"/>
            </a:pPr>
            <a:r>
              <a:rPr lang="en-US" sz="2700" spc="24">
                <a:solidFill>
                  <a:srgbClr val="000000"/>
                </a:solidFill>
                <a:latin typeface="TT Rounds Condensed Bold"/>
              </a:rPr>
              <a:t>Reduced Food Waste:</a:t>
            </a:r>
            <a:r>
              <a:rPr lang="en-US" sz="2700" spc="24">
                <a:solidFill>
                  <a:srgbClr val="000000"/>
                </a:solidFill>
                <a:latin typeface="TT Rounds Condensed"/>
              </a:rPr>
              <a:t> By recommending recipes based on existing ingredients, you're more likely to use what you have on hand, preventing food spoilage and saving money.</a:t>
            </a:r>
          </a:p>
          <a:p>
            <a:pPr marL="488632" indent="-244316" lvl="1">
              <a:lnSpc>
                <a:spcPts val="3240"/>
              </a:lnSpc>
              <a:buFont typeface="Arial"/>
              <a:buChar char="•"/>
            </a:pPr>
            <a:r>
              <a:rPr lang="en-US" sz="2700" spc="24">
                <a:solidFill>
                  <a:srgbClr val="000000"/>
                </a:solidFill>
                <a:latin typeface="TT Rounds Condensed Bold"/>
              </a:rPr>
              <a:t>Discovery of New Recipes:</a:t>
            </a:r>
            <a:r>
              <a:rPr lang="en-US" sz="2700" spc="24">
                <a:solidFill>
                  <a:srgbClr val="000000"/>
                </a:solidFill>
                <a:latin typeface="TT Rounds Condensed"/>
              </a:rPr>
              <a:t> The system might suggest recipes that you wouldn't have considered before based on ingredient combinations you haven't explored. This can open doors to new culinary experiences.</a:t>
            </a:r>
          </a:p>
          <a:p>
            <a:pPr algn="l" marL="582930" indent="-291465" lvl="1">
              <a:lnSpc>
                <a:spcPts val="3240"/>
              </a:lnSpc>
              <a:buFont typeface="Arial"/>
              <a:buChar char="•"/>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644688" y="8872538"/>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644688" y="9672638"/>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3601700" y="4800600"/>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7178" cy="1010285"/>
          </a:xfrm>
          <a:prstGeom prst="rect">
            <a:avLst/>
          </a:prstGeom>
        </p:spPr>
        <p:txBody>
          <a:bodyPr anchor="t" rtlCol="false" tIns="0" lIns="0" bIns="0" rIns="0">
            <a:spAutoFit/>
          </a:bodyPr>
          <a:lstStyle/>
          <a:p>
            <a:pPr algn="l">
              <a:lnSpc>
                <a:spcPts val="7650"/>
              </a:lnSpc>
            </a:pPr>
            <a:r>
              <a:rPr lang="en-US" sz="6375" spc="-15">
                <a:solidFill>
                  <a:srgbClr val="000000"/>
                </a:solidFill>
                <a:latin typeface="Trebuchet MS Bold"/>
              </a:rPr>
              <a:t>EXPECTED OUTCOME</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75">
                <a:solidFill>
                  <a:srgbClr val="2D936B"/>
                </a:solidFill>
                <a:latin typeface="Trebuchet MS"/>
              </a:rPr>
              <a:t>8</a:t>
            </a:r>
          </a:p>
        </p:txBody>
      </p:sp>
      <p:sp>
        <p:nvSpPr>
          <p:cNvPr name="TextBox 32" id="32"/>
          <p:cNvSpPr txBox="true"/>
          <p:nvPr/>
        </p:nvSpPr>
        <p:spPr>
          <a:xfrm rot="0">
            <a:off x="1105852" y="2479887"/>
            <a:ext cx="11648122" cy="7227551"/>
          </a:xfrm>
          <a:prstGeom prst="rect">
            <a:avLst/>
          </a:prstGeom>
        </p:spPr>
        <p:txBody>
          <a:bodyPr anchor="t" rtlCol="false" tIns="0" lIns="0" bIns="0" rIns="0">
            <a:spAutoFit/>
          </a:bodyPr>
          <a:lstStyle/>
          <a:p>
            <a:pPr>
              <a:lnSpc>
                <a:spcPts val="3573"/>
              </a:lnSpc>
            </a:pPr>
            <a:r>
              <a:rPr lang="en-US" sz="2977" spc="26">
                <a:solidFill>
                  <a:srgbClr val="000000"/>
                </a:solidFill>
                <a:latin typeface="TT Rounds Condensed"/>
              </a:rPr>
              <a:t>The "find_recipe_using_apriori_algorithm" project aims to revolutionize your recipe hunting by leveraging the power of data analysis. Here's what you can expect:</a:t>
            </a:r>
          </a:p>
          <a:p>
            <a:pPr marL="642916" indent="-321458" lvl="1">
              <a:lnSpc>
                <a:spcPts val="3573"/>
              </a:lnSpc>
              <a:buFont typeface="Arial"/>
              <a:buChar char="•"/>
            </a:pPr>
            <a:r>
              <a:rPr lang="en-US" sz="2977" spc="26">
                <a:solidFill>
                  <a:srgbClr val="000000"/>
                </a:solidFill>
                <a:latin typeface="TT Rounds Condensed Bold"/>
              </a:rPr>
              <a:t>Effortless Recipe Discovery:</a:t>
            </a:r>
            <a:r>
              <a:rPr lang="en-US" sz="2977" spc="26">
                <a:solidFill>
                  <a:srgbClr val="000000"/>
                </a:solidFill>
                <a:latin typeface="TT Rounds Condensed"/>
              </a:rPr>
              <a:t> Forget scouring cookbooks or endlessly browsing recipe websites. Simply input your available ingredients, and the system will identify recipes that are a perfect match, maximizing your use of what you already have.</a:t>
            </a:r>
          </a:p>
          <a:p>
            <a:pPr marL="642916" indent="-321458" lvl="1">
              <a:lnSpc>
                <a:spcPts val="3573"/>
              </a:lnSpc>
              <a:buFont typeface="Arial"/>
              <a:buChar char="•"/>
            </a:pPr>
            <a:r>
              <a:rPr lang="en-US" sz="2977" spc="26">
                <a:solidFill>
                  <a:srgbClr val="000000"/>
                </a:solidFill>
                <a:latin typeface="TT Rounds Condensed Bold"/>
              </a:rPr>
              <a:t>Reduced Food Waste:</a:t>
            </a:r>
            <a:r>
              <a:rPr lang="en-US" sz="2977" spc="26">
                <a:solidFill>
                  <a:srgbClr val="000000"/>
                </a:solidFill>
                <a:latin typeface="TT Rounds Condensed"/>
              </a:rPr>
              <a:t> No more throwing away unused ingredients! This system encourages you to utilize what's on hand by recommending recipes that can incorporate most of them. This translates to saving money and minimizing food spoilage.</a:t>
            </a:r>
          </a:p>
          <a:p>
            <a:pPr marL="642916" indent="-321458" lvl="1">
              <a:lnSpc>
                <a:spcPts val="3573"/>
              </a:lnSpc>
              <a:buFont typeface="Arial"/>
              <a:buChar char="•"/>
            </a:pPr>
            <a:r>
              <a:rPr lang="en-US" sz="2977" spc="26">
                <a:solidFill>
                  <a:srgbClr val="000000"/>
                </a:solidFill>
                <a:latin typeface="TT Rounds Condensed Bold"/>
              </a:rPr>
              <a:t>Personalized Meal Planning:</a:t>
            </a:r>
            <a:r>
              <a:rPr lang="en-US" sz="2977" spc="26">
                <a:solidFill>
                  <a:srgbClr val="000000"/>
                </a:solidFill>
                <a:latin typeface="TT Rounds Condensed"/>
              </a:rPr>
              <a:t> Gone are the days of generic meal plans. This system personalizes recipe suggestions based on your specific ingredients, making meal planning a breeze and ensuring you have delicious and creative options on the table.</a:t>
            </a:r>
          </a:p>
          <a:p>
            <a:pPr algn="l">
              <a:lnSpc>
                <a:spcPts val="357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a:solidFill>
                  <a:srgbClr val="2D83C3"/>
                </a:solidFill>
                <a:latin typeface="Trebuchet MS"/>
              </a:rPr>
              <a:t>3/21/2024  </a:t>
            </a:r>
            <a:r>
              <a:rPr lang="en-US" sz="165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837247" y="854645"/>
            <a:ext cx="14646593" cy="981075"/>
          </a:xfrm>
          <a:prstGeom prst="rect">
            <a:avLst/>
          </a:prstGeom>
        </p:spPr>
        <p:txBody>
          <a:bodyPr anchor="t" rtlCol="false" tIns="0" lIns="0" bIns="0" rIns="0">
            <a:spAutoFit/>
          </a:bodyPr>
          <a:lstStyle/>
          <a:p>
            <a:pPr algn="l">
              <a:lnSpc>
                <a:spcPts val="7650"/>
              </a:lnSpc>
            </a:pPr>
            <a:r>
              <a:rPr lang="en-US" sz="6375">
                <a:solidFill>
                  <a:srgbClr val="000000"/>
                </a:solidFill>
                <a:latin typeface="Trebuchet MS Bold"/>
              </a:rPr>
              <a:t>THE WOW IN YOUR SOLUTION</a:t>
            </a:r>
          </a:p>
        </p:txBody>
      </p:sp>
      <p:sp>
        <p:nvSpPr>
          <p:cNvPr name="TextBox 31" id="31"/>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37">
                <a:solidFill>
                  <a:srgbClr val="2D936B"/>
                </a:solidFill>
                <a:latin typeface="Trebuchet MS"/>
              </a:rPr>
              <a:t>11</a:t>
            </a:r>
          </a:p>
        </p:txBody>
      </p:sp>
      <p:sp>
        <p:nvSpPr>
          <p:cNvPr name="TextBox 32" id="32"/>
          <p:cNvSpPr txBox="true"/>
          <p:nvPr/>
        </p:nvSpPr>
        <p:spPr>
          <a:xfrm rot="0">
            <a:off x="3671679" y="2207895"/>
            <a:ext cx="14014419" cy="7324725"/>
          </a:xfrm>
          <a:prstGeom prst="rect">
            <a:avLst/>
          </a:prstGeom>
        </p:spPr>
        <p:txBody>
          <a:bodyPr anchor="t" rtlCol="false" tIns="0" lIns="0" bIns="0" rIns="0">
            <a:spAutoFit/>
          </a:bodyPr>
          <a:lstStyle/>
          <a:p>
            <a:pPr>
              <a:lnSpc>
                <a:spcPts val="3600"/>
              </a:lnSpc>
            </a:pPr>
            <a:r>
              <a:rPr lang="en-US" sz="3000" spc="27">
                <a:solidFill>
                  <a:srgbClr val="000000"/>
                </a:solidFill>
                <a:latin typeface="TT Rounds Condensed"/>
              </a:rPr>
              <a:t>Imagine this: you rummage through your pantry, a random assortment of ingredients staring back at you. What to cook? Usually, it's a frustrating search through recipe websites or cookbooks, hoping to stumble upon something that uses most of what you have.</a:t>
            </a:r>
          </a:p>
          <a:p>
            <a:pPr>
              <a:lnSpc>
                <a:spcPts val="3600"/>
              </a:lnSpc>
            </a:pPr>
            <a:r>
              <a:rPr lang="en-US" sz="3000" spc="27">
                <a:solidFill>
                  <a:srgbClr val="000000"/>
                </a:solidFill>
                <a:latin typeface="TT Rounds Condensed"/>
              </a:rPr>
              <a:t>"find_recipe_using_apriori_algorithm" changes the game entirely. It's like having a culinary genie at your fingertips. You simply tell it what ingredients you have, and it unleashes the power of data analysis to recommend recipes that are a perfect fit. No more wasted time or food! This isn't just about convenience; it's about unlocking a world of culinary possibilities. The Apriori algorithm, known for finding hidden patterns, discovers unexpected ingredient combinations you might never have thought of. Suddenly, that leftover chicken breast and random bell pepper transform into a stir-fry masterpiece you never knew existed. "find_recipe_using_apriori_algorithm" doesn't just recommend recipes, it sparks creativity and ignites a passion for cooking with what you have on hand. It's a recipe for reducing food waste, discovering new flavors, and making meal planning a fun and personalized adventure</a:t>
            </a:r>
          </a:p>
          <a:p>
            <a:pPr algn="l">
              <a:lnSpc>
                <a:spcPts val="36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6915827" y="9707466"/>
            <a:ext cx="361950" cy="290195"/>
          </a:xfrm>
          <a:prstGeom prst="rect">
            <a:avLst/>
          </a:prstGeom>
        </p:spPr>
        <p:txBody>
          <a:bodyPr anchor="t" rtlCol="false" tIns="0" lIns="0" bIns="0" rIns="0">
            <a:spAutoFit/>
          </a:bodyPr>
          <a:lstStyle/>
          <a:p>
            <a:pPr algn="l">
              <a:lnSpc>
                <a:spcPts val="1980"/>
              </a:lnSpc>
            </a:pPr>
            <a:r>
              <a:rPr lang="en-US" sz="1650" spc="-37">
                <a:solidFill>
                  <a:srgbClr val="2D936B"/>
                </a:solidFill>
                <a:latin typeface="Trebuchet MS"/>
              </a:rPr>
              <a:t>13</a:t>
            </a:r>
          </a:p>
        </p:txBody>
      </p:sp>
      <p:sp>
        <p:nvSpPr>
          <p:cNvPr name="TextBox 30" id="30"/>
          <p:cNvSpPr txBox="true"/>
          <p:nvPr/>
        </p:nvSpPr>
        <p:spPr>
          <a:xfrm rot="0">
            <a:off x="1109662" y="431005"/>
            <a:ext cx="4956810" cy="1143000"/>
          </a:xfrm>
          <a:prstGeom prst="rect">
            <a:avLst/>
          </a:prstGeom>
        </p:spPr>
        <p:txBody>
          <a:bodyPr anchor="t" rtlCol="false" tIns="0" lIns="0" bIns="0" rIns="0">
            <a:spAutoFit/>
          </a:bodyPr>
          <a:lstStyle/>
          <a:p>
            <a:pPr algn="l">
              <a:lnSpc>
                <a:spcPts val="8640"/>
              </a:lnSpc>
            </a:pPr>
            <a:r>
              <a:rPr lang="en-US" sz="7200" spc="-15">
                <a:solidFill>
                  <a:srgbClr val="000000"/>
                </a:solidFill>
                <a:latin typeface="Trebuchet MS Bold"/>
              </a:rPr>
              <a:t>MODELLING</a:t>
            </a:r>
          </a:p>
        </p:txBody>
      </p:sp>
      <p:sp>
        <p:nvSpPr>
          <p:cNvPr name="TextBox 31" id="31"/>
          <p:cNvSpPr txBox="true"/>
          <p:nvPr/>
        </p:nvSpPr>
        <p:spPr>
          <a:xfrm rot="0">
            <a:off x="0" y="1804987"/>
            <a:ext cx="17930812" cy="7038975"/>
          </a:xfrm>
          <a:prstGeom prst="rect">
            <a:avLst/>
          </a:prstGeom>
        </p:spPr>
        <p:txBody>
          <a:bodyPr anchor="t" rtlCol="false" tIns="0" lIns="0" bIns="0" rIns="0">
            <a:spAutoFit/>
          </a:bodyPr>
          <a:lstStyle/>
          <a:p>
            <a:pPr algn="ctr">
              <a:lnSpc>
                <a:spcPts val="3103"/>
              </a:lnSpc>
              <a:spcBef>
                <a:spcPct val="0"/>
              </a:spcBef>
            </a:pPr>
            <a:r>
              <a:rPr lang="en-US" sz="2586">
                <a:solidFill>
                  <a:srgbClr val="000000"/>
                </a:solidFill>
                <a:latin typeface="Trebuchet MS Bold"/>
              </a:rPr>
              <a:t>The "find_recipe_using_apriori_algorithm" project tackles recipe recommendation with a clever data-driven approach. Here's the core model:</a:t>
            </a:r>
          </a:p>
          <a:p>
            <a:pPr algn="ctr">
              <a:lnSpc>
                <a:spcPts val="3103"/>
              </a:lnSpc>
              <a:spcBef>
                <a:spcPct val="0"/>
              </a:spcBef>
            </a:pPr>
          </a:p>
          <a:p>
            <a:pPr algn="ctr">
              <a:lnSpc>
                <a:spcPts val="3103"/>
              </a:lnSpc>
              <a:spcBef>
                <a:spcPct val="0"/>
              </a:spcBef>
            </a:pPr>
            <a:r>
              <a:rPr lang="en-US" sz="2586">
                <a:solidFill>
                  <a:srgbClr val="000000"/>
                </a:solidFill>
                <a:latin typeface="Trebuchet MS Bold"/>
              </a:rPr>
              <a:t>At its heart lies the Apriori algorithm. This machine learning technique excels at finding frequent itemsets within a dataset. In our case, the dataset is recipes, and the items are ingredients. Apriori analyzes tons of recipes to identify ingredient combinations that frequently appear together.</a:t>
            </a:r>
          </a:p>
          <a:p>
            <a:pPr algn="ctr">
              <a:lnSpc>
                <a:spcPts val="3103"/>
              </a:lnSpc>
              <a:spcBef>
                <a:spcPct val="0"/>
              </a:spcBef>
            </a:pPr>
          </a:p>
          <a:p>
            <a:pPr algn="ctr">
              <a:lnSpc>
                <a:spcPts val="3103"/>
              </a:lnSpc>
              <a:spcBef>
                <a:spcPct val="0"/>
              </a:spcBef>
            </a:pPr>
            <a:r>
              <a:rPr lang="en-US" sz="2586">
                <a:solidFill>
                  <a:srgbClr val="000000"/>
                </a:solidFill>
                <a:latin typeface="Trebuchet MS Bold"/>
              </a:rPr>
              <a:t>Think of it as a detective uncovering hidden patterns. By sifting through recipe data, Apriori discovers which ingredients are often used in conjunction. This knowledge becomes the secret sauce for our recipe recommendations.</a:t>
            </a:r>
          </a:p>
          <a:p>
            <a:pPr algn="ctr">
              <a:lnSpc>
                <a:spcPts val="3103"/>
              </a:lnSpc>
              <a:spcBef>
                <a:spcPct val="0"/>
              </a:spcBef>
            </a:pPr>
          </a:p>
          <a:p>
            <a:pPr algn="ctr">
              <a:lnSpc>
                <a:spcPts val="3103"/>
              </a:lnSpc>
              <a:spcBef>
                <a:spcPct val="0"/>
              </a:spcBef>
            </a:pPr>
            <a:r>
              <a:rPr lang="en-US" sz="2586">
                <a:solidFill>
                  <a:srgbClr val="000000"/>
                </a:solidFill>
                <a:latin typeface="Trebuchet MS Bold"/>
              </a:rPr>
              <a:t>Imagine you tell the system you have onions, peppers, and ground beef.  Using the discovered frequent itemsets, the system identifies recipes that commonly use these ingredients together.  Voila! You get recommendations for dishes like fajitas, shepherd's pie, or even stuffed peppers, all perfectly suited to your available ingredients.</a:t>
            </a:r>
          </a:p>
          <a:p>
            <a:pPr algn="ctr">
              <a:lnSpc>
                <a:spcPts val="3103"/>
              </a:lnSpc>
              <a:spcBef>
                <a:spcPct val="0"/>
              </a:spcBef>
            </a:pPr>
          </a:p>
          <a:p>
            <a:pPr algn="ctr">
              <a:lnSpc>
                <a:spcPts val="3103"/>
              </a:lnSpc>
              <a:spcBef>
                <a:spcPct val="0"/>
              </a:spcBef>
            </a:pPr>
            <a:r>
              <a:rPr lang="en-US" sz="2586">
                <a:solidFill>
                  <a:srgbClr val="000000"/>
                </a:solidFill>
                <a:latin typeface="Trebuchet MS Bold"/>
              </a:rPr>
              <a:t>The beauty lies in its focus on real-world data.  Apriori learns from actual recipes, not pre-defined categories. This allows for more nuanced and interesting recommendations, potentially introducing you to new flavor combinations you might not have explored before.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DAGBJQ2Wk64</dc:identifier>
  <dcterms:modified xsi:type="dcterms:W3CDTF">2011-08-01T06:04:30Z</dcterms:modified>
  <cp:revision>1</cp:revision>
  <dc:title>DINESH.K REGISTER NUMBER : 211521243048</dc:title>
</cp:coreProperties>
</file>