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Helios" panose="020B0504020202020204" pitchFamily="34" charset="0"/>
      <p:regular r:id="rId10"/>
    </p:embeddedFont>
    <p:embeddedFont>
      <p:font typeface="Helios Bold" panose="020B0704020202020204" pitchFamily="34" charset="0"/>
      <p:regular r:id="rId11"/>
      <p:bold r:id="rId12"/>
    </p:embeddedFont>
    <p:embeddedFont>
      <p:font typeface="Klein Bold" panose="02000503060000020004" pitchFamily="2" charset="0"/>
      <p:regular r:id="rId13"/>
      <p:bold r:id="rId14"/>
    </p:embeddedFont>
    <p:embeddedFont>
      <p:font typeface="Times New Roman Bold" panose="02030802070405020303" pitchFamily="18" charset="77"/>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19" autoAdjust="0"/>
  </p:normalViewPr>
  <p:slideViewPr>
    <p:cSldViewPr>
      <p:cViewPr varScale="1">
        <p:scale>
          <a:sx n="73" d="100"/>
          <a:sy n="73" d="100"/>
        </p:scale>
        <p:origin x="784" y="1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1125837"/>
            <a:ext cx="588961" cy="618185"/>
          </a:xfrm>
          <a:custGeom>
            <a:avLst/>
            <a:gdLst/>
            <a:ahLst/>
            <a:cxnLst/>
            <a:rect l="l" t="t" r="r" b="b"/>
            <a:pathLst>
              <a:path w="588961" h="618185">
                <a:moveTo>
                  <a:pt x="0" y="0"/>
                </a:moveTo>
                <a:lnTo>
                  <a:pt x="588961" y="0"/>
                </a:lnTo>
                <a:lnTo>
                  <a:pt x="588961" y="618184"/>
                </a:lnTo>
                <a:lnTo>
                  <a:pt x="0" y="618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5"/>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036594" y="2943225"/>
            <a:ext cx="11251406" cy="1914525"/>
          </a:xfrm>
          <a:prstGeom prst="rect">
            <a:avLst/>
          </a:prstGeom>
        </p:spPr>
        <p:txBody>
          <a:bodyPr lIns="0" tIns="0" rIns="0" bIns="0" rtlCol="0" anchor="t">
            <a:spAutoFit/>
          </a:bodyPr>
          <a:lstStyle/>
          <a:p>
            <a:pPr>
              <a:lnSpc>
                <a:spcPts val="7560"/>
              </a:lnSpc>
            </a:pPr>
            <a:r>
              <a:rPr lang="en-US" sz="6300">
                <a:solidFill>
                  <a:srgbClr val="2A2E3A"/>
                </a:solidFill>
                <a:latin typeface="Klein Bold"/>
              </a:rPr>
              <a:t>CHATBOT FOR HEALTHCARE APPOINTMENT</a:t>
            </a:r>
          </a:p>
        </p:txBody>
      </p:sp>
      <p:sp>
        <p:nvSpPr>
          <p:cNvPr id="7" name="TextBox 7"/>
          <p:cNvSpPr txBox="1"/>
          <p:nvPr/>
        </p:nvSpPr>
        <p:spPr>
          <a:xfrm>
            <a:off x="5322094" y="5885034"/>
            <a:ext cx="11251406" cy="866775"/>
          </a:xfrm>
          <a:prstGeom prst="rect">
            <a:avLst/>
          </a:prstGeom>
        </p:spPr>
        <p:txBody>
          <a:bodyPr lIns="0" tIns="0" rIns="0" bIns="0" rtlCol="0" anchor="t">
            <a:spAutoFit/>
          </a:bodyPr>
          <a:lstStyle/>
          <a:p>
            <a:pPr>
              <a:lnSpc>
                <a:spcPts val="6000"/>
              </a:lnSpc>
            </a:pPr>
            <a:r>
              <a:rPr lang="en-US" sz="5000">
                <a:solidFill>
                  <a:srgbClr val="2A2E3A"/>
                </a:solidFill>
                <a:latin typeface="Times New Roman"/>
              </a:rPr>
              <a:t>DINESHKUMAR VD</a:t>
            </a:r>
          </a:p>
        </p:txBody>
      </p:sp>
      <p:sp>
        <p:nvSpPr>
          <p:cNvPr id="8" name="TextBox 8"/>
          <p:cNvSpPr txBox="1"/>
          <p:nvPr/>
        </p:nvSpPr>
        <p:spPr>
          <a:xfrm>
            <a:off x="5322094" y="6731343"/>
            <a:ext cx="11251406" cy="866775"/>
          </a:xfrm>
          <a:prstGeom prst="rect">
            <a:avLst/>
          </a:prstGeom>
        </p:spPr>
        <p:txBody>
          <a:bodyPr lIns="0" tIns="0" rIns="0" bIns="0" rtlCol="0" anchor="t">
            <a:spAutoFit/>
          </a:bodyPr>
          <a:lstStyle/>
          <a:p>
            <a:pPr>
              <a:lnSpc>
                <a:spcPts val="6000"/>
              </a:lnSpc>
            </a:pPr>
            <a:r>
              <a:rPr lang="en-US" sz="5000">
                <a:solidFill>
                  <a:srgbClr val="2A2E3A"/>
                </a:solidFill>
                <a:latin typeface="Times New Roman"/>
              </a:rPr>
              <a:t>422521104304</a:t>
            </a:r>
          </a:p>
        </p:txBody>
      </p:sp>
      <p:sp>
        <p:nvSpPr>
          <p:cNvPr id="9" name="TextBox 9"/>
          <p:cNvSpPr txBox="1"/>
          <p:nvPr/>
        </p:nvSpPr>
        <p:spPr>
          <a:xfrm>
            <a:off x="5322094" y="7536205"/>
            <a:ext cx="13323094" cy="866775"/>
          </a:xfrm>
          <a:prstGeom prst="rect">
            <a:avLst/>
          </a:prstGeom>
        </p:spPr>
        <p:txBody>
          <a:bodyPr lIns="0" tIns="0" rIns="0" bIns="0" rtlCol="0" anchor="t">
            <a:spAutoFit/>
          </a:bodyPr>
          <a:lstStyle/>
          <a:p>
            <a:pPr>
              <a:lnSpc>
                <a:spcPts val="6000"/>
              </a:lnSpc>
            </a:pPr>
            <a:r>
              <a:rPr lang="en-US" sz="5000">
                <a:solidFill>
                  <a:srgbClr val="2A2E3A"/>
                </a:solidFill>
                <a:latin typeface="Times New Roman"/>
              </a:rPr>
              <a:t>University College Of Engineering Villupuram</a:t>
            </a:r>
          </a:p>
        </p:txBody>
      </p:sp>
      <p:sp>
        <p:nvSpPr>
          <p:cNvPr id="10" name="TextBox 10"/>
          <p:cNvSpPr txBox="1"/>
          <p:nvPr/>
        </p:nvSpPr>
        <p:spPr>
          <a:xfrm>
            <a:off x="5322094" y="8341068"/>
            <a:ext cx="13323094" cy="866775"/>
          </a:xfrm>
          <a:prstGeom prst="rect">
            <a:avLst/>
          </a:prstGeom>
        </p:spPr>
        <p:txBody>
          <a:bodyPr lIns="0" tIns="0" rIns="0" bIns="0" rtlCol="0" anchor="t">
            <a:spAutoFit/>
          </a:bodyPr>
          <a:lstStyle/>
          <a:p>
            <a:pPr>
              <a:lnSpc>
                <a:spcPts val="6000"/>
              </a:lnSpc>
            </a:pPr>
            <a:r>
              <a:rPr lang="en-US" sz="5000">
                <a:solidFill>
                  <a:srgbClr val="2A2E3A"/>
                </a:solidFill>
                <a:latin typeface="Times New Roman"/>
              </a:rPr>
              <a:t>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57150"/>
              <a:ext cx="4816593" cy="1772741"/>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TABLE OF CONTENT</a:t>
            </a:r>
          </a:p>
        </p:txBody>
      </p:sp>
      <p:sp>
        <p:nvSpPr>
          <p:cNvPr id="8" name="Freeform 8"/>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44533" y="3833813"/>
            <a:ext cx="9008992" cy="892175"/>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Problem Statement</a:t>
            </a:r>
          </a:p>
        </p:txBody>
      </p:sp>
      <p:sp>
        <p:nvSpPr>
          <p:cNvPr id="11" name="TextBox 11"/>
          <p:cNvSpPr txBox="1"/>
          <p:nvPr/>
        </p:nvSpPr>
        <p:spPr>
          <a:xfrm>
            <a:off x="144533" y="4885346"/>
            <a:ext cx="9008992" cy="892175"/>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Proposed Solution</a:t>
            </a:r>
          </a:p>
        </p:txBody>
      </p:sp>
      <p:sp>
        <p:nvSpPr>
          <p:cNvPr id="12" name="TextBox 12"/>
          <p:cNvSpPr txBox="1"/>
          <p:nvPr/>
        </p:nvSpPr>
        <p:spPr>
          <a:xfrm>
            <a:off x="144533" y="5939445"/>
            <a:ext cx="9008992" cy="1797050"/>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System Development Apporach</a:t>
            </a:r>
          </a:p>
        </p:txBody>
      </p:sp>
      <p:sp>
        <p:nvSpPr>
          <p:cNvPr id="13" name="TextBox 13"/>
          <p:cNvSpPr txBox="1"/>
          <p:nvPr/>
        </p:nvSpPr>
        <p:spPr>
          <a:xfrm>
            <a:off x="9954797" y="5974370"/>
            <a:ext cx="9008992" cy="892175"/>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References</a:t>
            </a:r>
          </a:p>
        </p:txBody>
      </p:sp>
      <p:sp>
        <p:nvSpPr>
          <p:cNvPr id="14" name="TextBox 14"/>
          <p:cNvSpPr txBox="1"/>
          <p:nvPr/>
        </p:nvSpPr>
        <p:spPr>
          <a:xfrm>
            <a:off x="9954797" y="3833813"/>
            <a:ext cx="9008992" cy="892175"/>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Result</a:t>
            </a:r>
          </a:p>
        </p:txBody>
      </p:sp>
      <p:sp>
        <p:nvSpPr>
          <p:cNvPr id="15" name="TextBox 15"/>
          <p:cNvSpPr txBox="1"/>
          <p:nvPr/>
        </p:nvSpPr>
        <p:spPr>
          <a:xfrm>
            <a:off x="9954797" y="4885346"/>
            <a:ext cx="9008992" cy="892175"/>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Conclusion</a:t>
            </a:r>
          </a:p>
        </p:txBody>
      </p:sp>
      <p:sp>
        <p:nvSpPr>
          <p:cNvPr id="16" name="TextBox 16"/>
          <p:cNvSpPr txBox="1"/>
          <p:nvPr/>
        </p:nvSpPr>
        <p:spPr>
          <a:xfrm>
            <a:off x="135008" y="7793645"/>
            <a:ext cx="9008992" cy="1797050"/>
          </a:xfrm>
          <a:prstGeom prst="rect">
            <a:avLst/>
          </a:prstGeom>
        </p:spPr>
        <p:txBody>
          <a:bodyPr lIns="0" tIns="0" rIns="0" bIns="0" rtlCol="0" anchor="t">
            <a:spAutoFit/>
          </a:bodyPr>
          <a:lstStyle/>
          <a:p>
            <a:pPr marL="1187458" lvl="1" indent="-593729">
              <a:lnSpc>
                <a:spcPts val="7150"/>
              </a:lnSpc>
              <a:buFont typeface="Arial"/>
              <a:buChar char="•"/>
            </a:pPr>
            <a:r>
              <a:rPr lang="en-US" sz="5500">
                <a:solidFill>
                  <a:srgbClr val="183D70"/>
                </a:solidFill>
                <a:latin typeface="Klein Bold"/>
              </a:rPr>
              <a:t>Algorithm &amp;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8723483" y="1028700"/>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723483" y="6329515"/>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345077" y="5217953"/>
            <a:ext cx="7782189" cy="4876800"/>
          </a:xfrm>
          <a:prstGeom prst="rect">
            <a:avLst/>
          </a:prstGeom>
        </p:spPr>
        <p:txBody>
          <a:bodyPr lIns="0" tIns="0" rIns="0" bIns="0" rtlCol="0" anchor="t">
            <a:spAutoFit/>
          </a:bodyPr>
          <a:lstStyle/>
          <a:p>
            <a:pPr algn="ctr">
              <a:lnSpc>
                <a:spcPts val="4799"/>
              </a:lnSpc>
            </a:pPr>
            <a:r>
              <a:rPr lang="en-US" sz="3999">
                <a:solidFill>
                  <a:srgbClr val="718BAB"/>
                </a:solidFill>
                <a:latin typeface="Times New Roman Bold"/>
              </a:rPr>
              <a:t>The end users of the healthcare appointment scheduling system project include patients, healthcare providers, administrative staff, hospital or clinic management, IT support staff, system administrators, and patients' families or caregivers</a:t>
            </a:r>
          </a:p>
          <a:p>
            <a:pPr marL="0" lvl="0" indent="0" algn="ctr">
              <a:lnSpc>
                <a:spcPts val="4799"/>
              </a:lnSpc>
              <a:spcBef>
                <a:spcPct val="0"/>
              </a:spcBef>
            </a:pPr>
            <a:endParaRPr lang="en-US" sz="3999">
              <a:solidFill>
                <a:srgbClr val="718BAB"/>
              </a:solidFill>
              <a:latin typeface="Times New Roman Bold"/>
            </a:endParaRPr>
          </a:p>
        </p:txBody>
      </p:sp>
      <p:grpSp>
        <p:nvGrpSpPr>
          <p:cNvPr id="5" name="Group 5"/>
          <p:cNvGrpSpPr/>
          <p:nvPr/>
        </p:nvGrpSpPr>
        <p:grpSpPr>
          <a:xfrm>
            <a:off x="0" y="0"/>
            <a:ext cx="9411059" cy="10287000"/>
            <a:chOff x="0" y="0"/>
            <a:chExt cx="2478633" cy="2709333"/>
          </a:xfrm>
        </p:grpSpPr>
        <p:sp>
          <p:nvSpPr>
            <p:cNvPr id="6" name="Freeform 6"/>
            <p:cNvSpPr/>
            <p:nvPr/>
          </p:nvSpPr>
          <p:spPr>
            <a:xfrm>
              <a:off x="0" y="0"/>
              <a:ext cx="2478633" cy="2709333"/>
            </a:xfrm>
            <a:custGeom>
              <a:avLst/>
              <a:gdLst/>
              <a:ahLst/>
              <a:cxnLst/>
              <a:rect l="l" t="t" r="r" b="b"/>
              <a:pathLst>
                <a:path w="2478633" h="2709333">
                  <a:moveTo>
                    <a:pt x="0" y="0"/>
                  </a:moveTo>
                  <a:lnTo>
                    <a:pt x="2478633" y="0"/>
                  </a:lnTo>
                  <a:lnTo>
                    <a:pt x="2478633" y="2709333"/>
                  </a:lnTo>
                  <a:lnTo>
                    <a:pt x="0" y="2709333"/>
                  </a:lnTo>
                  <a:close/>
                </a:path>
              </a:pathLst>
            </a:custGeom>
            <a:solidFill>
              <a:srgbClr val="FFFFFF"/>
            </a:solidFill>
          </p:spPr>
        </p:sp>
        <p:sp>
          <p:nvSpPr>
            <p:cNvPr id="7" name="TextBox 7"/>
            <p:cNvSpPr txBox="1"/>
            <p:nvPr/>
          </p:nvSpPr>
          <p:spPr>
            <a:xfrm>
              <a:off x="0" y="-38100"/>
              <a:ext cx="2478633" cy="2747433"/>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1028700" y="1254375"/>
            <a:ext cx="8035906" cy="1824734"/>
          </a:xfrm>
          <a:prstGeom prst="rect">
            <a:avLst/>
          </a:prstGeom>
        </p:spPr>
        <p:txBody>
          <a:bodyPr lIns="0" tIns="0" rIns="0" bIns="0" rtlCol="0" anchor="t">
            <a:spAutoFit/>
          </a:bodyPr>
          <a:lstStyle/>
          <a:p>
            <a:pPr>
              <a:lnSpc>
                <a:spcPts val="7241"/>
              </a:lnSpc>
            </a:pPr>
            <a:r>
              <a:rPr lang="en-US" sz="5570">
                <a:solidFill>
                  <a:srgbClr val="2A2E3A"/>
                </a:solidFill>
                <a:latin typeface="Klein Bold"/>
              </a:rPr>
              <a:t>PROBLEM STATEMENT</a:t>
            </a:r>
          </a:p>
          <a:p>
            <a:pPr>
              <a:lnSpc>
                <a:spcPts val="7241"/>
              </a:lnSpc>
            </a:pPr>
            <a:endParaRPr lang="en-US" sz="5570">
              <a:solidFill>
                <a:srgbClr val="2A2E3A"/>
              </a:solidFill>
              <a:latin typeface="Klein Bold"/>
            </a:endParaRPr>
          </a:p>
        </p:txBody>
      </p:sp>
      <p:sp>
        <p:nvSpPr>
          <p:cNvPr id="9" name="TextBox 9"/>
          <p:cNvSpPr txBox="1"/>
          <p:nvPr/>
        </p:nvSpPr>
        <p:spPr>
          <a:xfrm>
            <a:off x="10345077" y="623692"/>
            <a:ext cx="7649685" cy="3076575"/>
          </a:xfrm>
          <a:prstGeom prst="rect">
            <a:avLst/>
          </a:prstGeom>
        </p:spPr>
        <p:txBody>
          <a:bodyPr lIns="0" tIns="0" rIns="0" bIns="0" rtlCol="0" anchor="t">
            <a:spAutoFit/>
          </a:bodyPr>
          <a:lstStyle/>
          <a:p>
            <a:pPr marL="0" lvl="0" indent="0" algn="ctr">
              <a:lnSpc>
                <a:spcPts val="4799"/>
              </a:lnSpc>
              <a:spcBef>
                <a:spcPct val="0"/>
              </a:spcBef>
            </a:pPr>
            <a:r>
              <a:rPr lang="en-US" sz="3999">
                <a:solidFill>
                  <a:srgbClr val="718BAB"/>
                </a:solidFill>
                <a:latin typeface="Times New Roman Bold"/>
              </a:rPr>
              <a:t>Inefficient appointment scheduling and assistance processes in healthcare, leading to delays and frustration for both patients and healthcare providers</a:t>
            </a:r>
          </a:p>
        </p:txBody>
      </p:sp>
      <p:sp>
        <p:nvSpPr>
          <p:cNvPr id="10" name="TextBox 10"/>
          <p:cNvSpPr txBox="1"/>
          <p:nvPr/>
        </p:nvSpPr>
        <p:spPr>
          <a:xfrm>
            <a:off x="279513" y="6803994"/>
            <a:ext cx="9534280" cy="1723769"/>
          </a:xfrm>
          <a:prstGeom prst="rect">
            <a:avLst/>
          </a:prstGeom>
        </p:spPr>
        <p:txBody>
          <a:bodyPr lIns="0" tIns="0" rIns="0" bIns="0" rtlCol="0" anchor="t">
            <a:spAutoFit/>
          </a:bodyPr>
          <a:lstStyle/>
          <a:p>
            <a:pPr>
              <a:lnSpc>
                <a:spcPts val="6851"/>
              </a:lnSpc>
            </a:pPr>
            <a:r>
              <a:rPr lang="en-US" sz="5270">
                <a:solidFill>
                  <a:srgbClr val="2A2E3A"/>
                </a:solidFill>
                <a:latin typeface="Klein Bold"/>
              </a:rPr>
              <a:t>WHO ARE THE END USERS ?</a:t>
            </a:r>
          </a:p>
          <a:p>
            <a:pPr>
              <a:lnSpc>
                <a:spcPts val="6851"/>
              </a:lnSpc>
            </a:pPr>
            <a:endParaRPr lang="en-US" sz="5270">
              <a:solidFill>
                <a:srgbClr val="2A2E3A"/>
              </a:solidFill>
              <a:latin typeface="Klein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0215" y="-2908278"/>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1747" y="2990056"/>
            <a:ext cx="6820277" cy="3444875"/>
          </a:xfrm>
          <a:prstGeom prst="rect">
            <a:avLst/>
          </a:prstGeom>
        </p:spPr>
        <p:txBody>
          <a:bodyPr lIns="0" tIns="0" rIns="0" bIns="0" rtlCol="0" anchor="t">
            <a:spAutoFit/>
          </a:bodyPr>
          <a:lstStyle/>
          <a:p>
            <a:pPr>
              <a:lnSpc>
                <a:spcPts val="9099"/>
              </a:lnSpc>
            </a:pPr>
            <a:r>
              <a:rPr lang="en-US" sz="6999">
                <a:solidFill>
                  <a:srgbClr val="2A2E3A"/>
                </a:solidFill>
                <a:latin typeface="Klein Bold"/>
              </a:rPr>
              <a:t>PROPOSED SOLUTION</a:t>
            </a:r>
          </a:p>
          <a:p>
            <a:pPr>
              <a:lnSpc>
                <a:spcPts val="9099"/>
              </a:lnSpc>
            </a:pPr>
            <a:endParaRPr lang="en-US" sz="6999">
              <a:solidFill>
                <a:srgbClr val="2A2E3A"/>
              </a:solidFill>
              <a:latin typeface="Klein Bold"/>
            </a:endParaRPr>
          </a:p>
        </p:txBody>
      </p:sp>
      <p:sp>
        <p:nvSpPr>
          <p:cNvPr id="4" name="Freeform 4"/>
          <p:cNvSpPr/>
          <p:nvPr/>
        </p:nvSpPr>
        <p:spPr>
          <a:xfrm>
            <a:off x="10733254" y="2143069"/>
            <a:ext cx="425574" cy="566744"/>
          </a:xfrm>
          <a:custGeom>
            <a:avLst/>
            <a:gdLst/>
            <a:ahLst/>
            <a:cxnLst/>
            <a:rect l="l" t="t" r="r" b="b"/>
            <a:pathLst>
              <a:path w="425574" h="566744">
                <a:moveTo>
                  <a:pt x="0" y="0"/>
                </a:moveTo>
                <a:lnTo>
                  <a:pt x="425574" y="0"/>
                </a:lnTo>
                <a:lnTo>
                  <a:pt x="425574" y="566745"/>
                </a:lnTo>
                <a:lnTo>
                  <a:pt x="0" y="566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199118" y="914328"/>
            <a:ext cx="11088882" cy="8258320"/>
          </a:xfrm>
          <a:prstGeom prst="rect">
            <a:avLst/>
          </a:prstGeom>
        </p:spPr>
        <p:txBody>
          <a:bodyPr lIns="0" tIns="0" rIns="0" bIns="0" rtlCol="0" anchor="t">
            <a:spAutoFit/>
          </a:bodyPr>
          <a:lstStyle/>
          <a:p>
            <a:pPr>
              <a:lnSpc>
                <a:spcPts val="9099"/>
              </a:lnSpc>
            </a:pPr>
            <a:r>
              <a:rPr lang="en-US" sz="6999">
                <a:solidFill>
                  <a:srgbClr val="2A2E3A"/>
                </a:solidFill>
                <a:latin typeface="Times New Roman"/>
              </a:rPr>
              <a:t>Development of a healthcare chatbot to automate appointment scheduling, management, and assistance tasks, aiming to improve efficiency and enhance the patient experience.</a:t>
            </a:r>
          </a:p>
          <a:p>
            <a:pPr>
              <a:lnSpc>
                <a:spcPts val="130"/>
              </a:lnSpc>
            </a:pPr>
            <a:endParaRPr lang="en-US" sz="6999">
              <a:solidFill>
                <a:srgbClr val="2A2E3A"/>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42563"/>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1385888" y="553244"/>
            <a:ext cx="17259300" cy="2292350"/>
          </a:xfrm>
          <a:prstGeom prst="rect">
            <a:avLst/>
          </a:prstGeom>
        </p:spPr>
        <p:txBody>
          <a:bodyPr lIns="0" tIns="0" rIns="0" bIns="0" rtlCol="0" anchor="t">
            <a:spAutoFit/>
          </a:bodyPr>
          <a:lstStyle/>
          <a:p>
            <a:pPr>
              <a:lnSpc>
                <a:spcPts val="9099"/>
              </a:lnSpc>
            </a:pPr>
            <a:r>
              <a:rPr lang="en-US" sz="6999">
                <a:solidFill>
                  <a:srgbClr val="FFFFFF"/>
                </a:solidFill>
                <a:latin typeface="Klein Bold"/>
              </a:rPr>
              <a:t>SYSTEM DEVELOPMENT APPROACH</a:t>
            </a:r>
          </a:p>
          <a:p>
            <a:pPr>
              <a:lnSpc>
                <a:spcPts val="9099"/>
              </a:lnSpc>
            </a:pPr>
            <a:endParaRPr lang="en-US" sz="6999">
              <a:solidFill>
                <a:srgbClr val="FFFFFF"/>
              </a:solidFill>
              <a:latin typeface="Klein Bold"/>
            </a:endParaRPr>
          </a:p>
        </p:txBody>
      </p:sp>
      <p:sp>
        <p:nvSpPr>
          <p:cNvPr id="4" name="TextBox 4"/>
          <p:cNvSpPr txBox="1"/>
          <p:nvPr/>
        </p:nvSpPr>
        <p:spPr>
          <a:xfrm>
            <a:off x="0" y="2061369"/>
            <a:ext cx="18288000" cy="3489324"/>
          </a:xfrm>
          <a:prstGeom prst="rect">
            <a:avLst/>
          </a:prstGeom>
        </p:spPr>
        <p:txBody>
          <a:bodyPr lIns="0" tIns="0" rIns="0" bIns="0" rtlCol="0" anchor="t">
            <a:spAutoFit/>
          </a:bodyPr>
          <a:lstStyle/>
          <a:p>
            <a:pPr algn="just">
              <a:lnSpc>
                <a:spcPts val="4550"/>
              </a:lnSpc>
            </a:pPr>
            <a:r>
              <a:rPr lang="en-US" sz="3500">
                <a:solidFill>
                  <a:srgbClr val="153764"/>
                </a:solidFill>
                <a:latin typeface="Times New Roman Bold"/>
              </a:rPr>
              <a:t>Our project's development approach involves a systematic methodology, covering essential steps from data collection to model architecture design and training. We start by gathering diverse datasets containing intents, user queries, and responses related to healthcare appointments. These datasets undergo preprocessing and are used to train a sophisticated model capable of effectively understanding and responding to user inquiries.</a:t>
            </a:r>
          </a:p>
          <a:p>
            <a:pPr algn="just">
              <a:lnSpc>
                <a:spcPts val="4550"/>
              </a:lnSpc>
            </a:pPr>
            <a:endParaRPr lang="en-US" sz="3500">
              <a:solidFill>
                <a:srgbClr val="153764"/>
              </a:solidFill>
              <a:latin typeface="Times New Roman Bold"/>
            </a:endParaRPr>
          </a:p>
        </p:txBody>
      </p:sp>
      <p:sp>
        <p:nvSpPr>
          <p:cNvPr id="5" name="TextBox 5"/>
          <p:cNvSpPr txBox="1"/>
          <p:nvPr/>
        </p:nvSpPr>
        <p:spPr>
          <a:xfrm>
            <a:off x="285750" y="5182393"/>
            <a:ext cx="7893844" cy="631824"/>
          </a:xfrm>
          <a:prstGeom prst="rect">
            <a:avLst/>
          </a:prstGeom>
        </p:spPr>
        <p:txBody>
          <a:bodyPr lIns="0" tIns="0" rIns="0" bIns="0" rtlCol="0" anchor="t">
            <a:spAutoFit/>
          </a:bodyPr>
          <a:lstStyle/>
          <a:p>
            <a:pPr algn="just">
              <a:lnSpc>
                <a:spcPts val="4550"/>
              </a:lnSpc>
            </a:pPr>
            <a:r>
              <a:rPr lang="en-US" sz="3500">
                <a:solidFill>
                  <a:srgbClr val="153764"/>
                </a:solidFill>
                <a:latin typeface="Times New Roman Bold"/>
              </a:rPr>
              <a:t>DATA COLLECTION</a:t>
            </a:r>
          </a:p>
        </p:txBody>
      </p:sp>
      <p:sp>
        <p:nvSpPr>
          <p:cNvPr id="6" name="TextBox 6"/>
          <p:cNvSpPr txBox="1"/>
          <p:nvPr/>
        </p:nvSpPr>
        <p:spPr>
          <a:xfrm>
            <a:off x="607219" y="5709442"/>
            <a:ext cx="8929687" cy="2271394"/>
          </a:xfrm>
          <a:prstGeom prst="rect">
            <a:avLst/>
          </a:prstGeom>
        </p:spPr>
        <p:txBody>
          <a:bodyPr lIns="0" tIns="0" rIns="0" bIns="0" rtlCol="0" anchor="t">
            <a:spAutoFit/>
          </a:bodyPr>
          <a:lstStyle/>
          <a:p>
            <a:pPr algn="just">
              <a:lnSpc>
                <a:spcPts val="4420"/>
              </a:lnSpc>
            </a:pPr>
            <a:r>
              <a:rPr lang="en-US" sz="3400">
                <a:solidFill>
                  <a:srgbClr val="153764"/>
                </a:solidFill>
                <a:latin typeface="Times New Roman"/>
              </a:rPr>
              <a:t>Curating comprehensive datasets comprising various intents, user queries, and corresponding responses relevant to healthcare appointments</a:t>
            </a:r>
          </a:p>
          <a:p>
            <a:pPr algn="just">
              <a:lnSpc>
                <a:spcPts val="4420"/>
              </a:lnSpc>
            </a:pPr>
            <a:endParaRPr lang="en-US" sz="3400">
              <a:solidFill>
                <a:srgbClr val="153764"/>
              </a:solidFill>
              <a:latin typeface="Times New Roman"/>
            </a:endParaRPr>
          </a:p>
        </p:txBody>
      </p:sp>
      <p:sp>
        <p:nvSpPr>
          <p:cNvPr id="7" name="TextBox 7"/>
          <p:cNvSpPr txBox="1"/>
          <p:nvPr/>
        </p:nvSpPr>
        <p:spPr>
          <a:xfrm>
            <a:off x="285750" y="7576818"/>
            <a:ext cx="9751219" cy="1203324"/>
          </a:xfrm>
          <a:prstGeom prst="rect">
            <a:avLst/>
          </a:prstGeom>
        </p:spPr>
        <p:txBody>
          <a:bodyPr lIns="0" tIns="0" rIns="0" bIns="0" rtlCol="0" anchor="t">
            <a:spAutoFit/>
          </a:bodyPr>
          <a:lstStyle/>
          <a:p>
            <a:pPr algn="just">
              <a:lnSpc>
                <a:spcPts val="4550"/>
              </a:lnSpc>
            </a:pPr>
            <a:r>
              <a:rPr lang="en-US" sz="3500">
                <a:solidFill>
                  <a:srgbClr val="153764"/>
                </a:solidFill>
                <a:latin typeface="Times New Roman Bold"/>
              </a:rPr>
              <a:t>PREPROCESSING TECHNIQUES</a:t>
            </a:r>
          </a:p>
          <a:p>
            <a:pPr algn="just">
              <a:lnSpc>
                <a:spcPts val="4550"/>
              </a:lnSpc>
            </a:pPr>
            <a:endParaRPr lang="en-US" sz="3500">
              <a:solidFill>
                <a:srgbClr val="153764"/>
              </a:solidFill>
              <a:latin typeface="Times New Roman Bold"/>
            </a:endParaRPr>
          </a:p>
        </p:txBody>
      </p:sp>
      <p:sp>
        <p:nvSpPr>
          <p:cNvPr id="8" name="TextBox 8"/>
          <p:cNvSpPr txBox="1"/>
          <p:nvPr/>
        </p:nvSpPr>
        <p:spPr>
          <a:xfrm>
            <a:off x="607219" y="8126092"/>
            <a:ext cx="8929687" cy="1718944"/>
          </a:xfrm>
          <a:prstGeom prst="rect">
            <a:avLst/>
          </a:prstGeom>
        </p:spPr>
        <p:txBody>
          <a:bodyPr lIns="0" tIns="0" rIns="0" bIns="0" rtlCol="0" anchor="t">
            <a:spAutoFit/>
          </a:bodyPr>
          <a:lstStyle/>
          <a:p>
            <a:pPr algn="just">
              <a:lnSpc>
                <a:spcPts val="4420"/>
              </a:lnSpc>
            </a:pPr>
            <a:r>
              <a:rPr lang="en-US" sz="3400">
                <a:solidFill>
                  <a:srgbClr val="153764"/>
                </a:solidFill>
                <a:latin typeface="Times New Roman"/>
              </a:rPr>
              <a:t>Employing robust preprocessing methods like tokenization, sequence padding, and one-hot encoding to prepare the data for model training</a:t>
            </a:r>
          </a:p>
        </p:txBody>
      </p:sp>
      <p:sp>
        <p:nvSpPr>
          <p:cNvPr id="9" name="TextBox 9"/>
          <p:cNvSpPr txBox="1"/>
          <p:nvPr/>
        </p:nvSpPr>
        <p:spPr>
          <a:xfrm>
            <a:off x="10394156" y="5182393"/>
            <a:ext cx="7893844" cy="1203324"/>
          </a:xfrm>
          <a:prstGeom prst="rect">
            <a:avLst/>
          </a:prstGeom>
        </p:spPr>
        <p:txBody>
          <a:bodyPr lIns="0" tIns="0" rIns="0" bIns="0" rtlCol="0" anchor="t">
            <a:spAutoFit/>
          </a:bodyPr>
          <a:lstStyle/>
          <a:p>
            <a:pPr algn="just">
              <a:lnSpc>
                <a:spcPts val="4550"/>
              </a:lnSpc>
            </a:pPr>
            <a:r>
              <a:rPr lang="en-US" sz="3500">
                <a:solidFill>
                  <a:srgbClr val="153764"/>
                </a:solidFill>
                <a:latin typeface="Times New Roman Bold"/>
              </a:rPr>
              <a:t>MODEL ARCHITECTURE DESIGN</a:t>
            </a:r>
          </a:p>
          <a:p>
            <a:pPr algn="just">
              <a:lnSpc>
                <a:spcPts val="4550"/>
              </a:lnSpc>
            </a:pPr>
            <a:endParaRPr lang="en-US" sz="3500">
              <a:solidFill>
                <a:srgbClr val="153764"/>
              </a:solidFill>
              <a:latin typeface="Times New Roman Bold"/>
            </a:endParaRPr>
          </a:p>
        </p:txBody>
      </p:sp>
      <p:sp>
        <p:nvSpPr>
          <p:cNvPr id="10" name="TextBox 10"/>
          <p:cNvSpPr txBox="1"/>
          <p:nvPr/>
        </p:nvSpPr>
        <p:spPr>
          <a:xfrm>
            <a:off x="10769203" y="5937883"/>
            <a:ext cx="7143750" cy="4481194"/>
          </a:xfrm>
          <a:prstGeom prst="rect">
            <a:avLst/>
          </a:prstGeom>
        </p:spPr>
        <p:txBody>
          <a:bodyPr lIns="0" tIns="0" rIns="0" bIns="0" rtlCol="0" anchor="t">
            <a:spAutoFit/>
          </a:bodyPr>
          <a:lstStyle/>
          <a:p>
            <a:pPr algn="just">
              <a:lnSpc>
                <a:spcPts val="4420"/>
              </a:lnSpc>
            </a:pPr>
            <a:r>
              <a:rPr lang="en-US" sz="3400">
                <a:solidFill>
                  <a:srgbClr val="153764"/>
                </a:solidFill>
                <a:latin typeface="Times New Roman"/>
              </a:rPr>
              <a:t> Designing a sophisticated model architecture integrating key components such as Embedding, LSTM, and Dense layers to enable effective comprehension and response to user queries about healthcare appointments.</a:t>
            </a:r>
          </a:p>
          <a:p>
            <a:pPr algn="just">
              <a:lnSpc>
                <a:spcPts val="4420"/>
              </a:lnSpc>
            </a:pPr>
            <a:endParaRPr lang="en-US" sz="3400">
              <a:solidFill>
                <a:srgbClr val="153764"/>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0" y="-495626"/>
            <a:ext cx="18288000" cy="2340491"/>
            <a:chOff x="0" y="0"/>
            <a:chExt cx="4816593" cy="616426"/>
          </a:xfrm>
        </p:grpSpPr>
        <p:sp>
          <p:nvSpPr>
            <p:cNvPr id="3" name="Freeform 3"/>
            <p:cNvSpPr/>
            <p:nvPr/>
          </p:nvSpPr>
          <p:spPr>
            <a:xfrm>
              <a:off x="0" y="0"/>
              <a:ext cx="4816592" cy="616426"/>
            </a:xfrm>
            <a:custGeom>
              <a:avLst/>
              <a:gdLst/>
              <a:ahLst/>
              <a:cxnLst/>
              <a:rect l="l" t="t" r="r" b="b"/>
              <a:pathLst>
                <a:path w="4816592" h="616426">
                  <a:moveTo>
                    <a:pt x="0" y="0"/>
                  </a:moveTo>
                  <a:lnTo>
                    <a:pt x="4816592" y="0"/>
                  </a:lnTo>
                  <a:lnTo>
                    <a:pt x="4816592" y="616426"/>
                  </a:lnTo>
                  <a:lnTo>
                    <a:pt x="0" y="616426"/>
                  </a:lnTo>
                  <a:close/>
                </a:path>
              </a:pathLst>
            </a:custGeom>
            <a:solidFill>
              <a:srgbClr val="153969"/>
            </a:solidFill>
          </p:spPr>
        </p:sp>
        <p:sp>
          <p:nvSpPr>
            <p:cNvPr id="4" name="TextBox 4"/>
            <p:cNvSpPr txBox="1"/>
            <p:nvPr/>
          </p:nvSpPr>
          <p:spPr>
            <a:xfrm>
              <a:off x="0" y="-57150"/>
              <a:ext cx="4816593" cy="673576"/>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6121595" y="466469"/>
            <a:ext cx="6044810" cy="2292350"/>
          </a:xfrm>
          <a:prstGeom prst="rect">
            <a:avLst/>
          </a:prstGeom>
        </p:spPr>
        <p:txBody>
          <a:bodyPr lIns="0" tIns="0" rIns="0" bIns="0" rtlCol="0" anchor="t">
            <a:spAutoFit/>
          </a:bodyPr>
          <a:lstStyle/>
          <a:p>
            <a:pPr>
              <a:lnSpc>
                <a:spcPts val="9099"/>
              </a:lnSpc>
            </a:pPr>
            <a:r>
              <a:rPr lang="en-US" sz="6999">
                <a:solidFill>
                  <a:srgbClr val="FFFFFF"/>
                </a:solidFill>
                <a:latin typeface="Klein Bold"/>
              </a:rPr>
              <a:t>ALGORITHM</a:t>
            </a:r>
          </a:p>
          <a:p>
            <a:pPr>
              <a:lnSpc>
                <a:spcPts val="9099"/>
              </a:lnSpc>
            </a:pPr>
            <a:endParaRPr lang="en-US" sz="6999">
              <a:solidFill>
                <a:srgbClr val="FFFFFF"/>
              </a:solidFill>
              <a:latin typeface="Klein Bold"/>
            </a:endParaRPr>
          </a:p>
        </p:txBody>
      </p:sp>
      <p:sp>
        <p:nvSpPr>
          <p:cNvPr id="6" name="TextBox 6"/>
          <p:cNvSpPr txBox="1"/>
          <p:nvPr/>
        </p:nvSpPr>
        <p:spPr>
          <a:xfrm>
            <a:off x="457200" y="2092642"/>
            <a:ext cx="7072187" cy="8707755"/>
          </a:xfrm>
          <a:prstGeom prst="rect">
            <a:avLst/>
          </a:prstGeom>
        </p:spPr>
        <p:txBody>
          <a:bodyPr lIns="0" tIns="0" rIns="0" bIns="0" rtlCol="0" anchor="t">
            <a:spAutoFit/>
          </a:bodyPr>
          <a:lstStyle/>
          <a:p>
            <a:pPr algn="just">
              <a:lnSpc>
                <a:spcPts val="4619"/>
              </a:lnSpc>
            </a:pPr>
            <a:r>
              <a:rPr lang="en-US" sz="3299">
                <a:solidFill>
                  <a:srgbClr val="2A2E3A"/>
                </a:solidFill>
                <a:latin typeface="Helios"/>
              </a:rPr>
              <a:t>Our project harnesses advanced Natural Language Processing (NLP) techniques to empower a chatbot tailored for healthcare appointment management. Through methods like tokenization, sequence padding, and LSTM-based classification, the chatbot adeptly interprets user queries and furnishes relevant responses. Furthermore, optimization via the Adam optimizer and categorical cross-entropy loss function enhances the chatbot's classification accuracy.</a:t>
            </a:r>
          </a:p>
          <a:p>
            <a:pPr algn="just">
              <a:lnSpc>
                <a:spcPts val="4619"/>
              </a:lnSpc>
            </a:pPr>
            <a:endParaRPr lang="en-US" sz="3299">
              <a:solidFill>
                <a:srgbClr val="2A2E3A"/>
              </a:solidFill>
              <a:latin typeface="Helios"/>
            </a:endParaRPr>
          </a:p>
        </p:txBody>
      </p:sp>
      <p:sp>
        <p:nvSpPr>
          <p:cNvPr id="7" name="TextBox 7"/>
          <p:cNvSpPr txBox="1"/>
          <p:nvPr/>
        </p:nvSpPr>
        <p:spPr>
          <a:xfrm>
            <a:off x="10179844" y="1844039"/>
            <a:ext cx="6554236" cy="573406"/>
          </a:xfrm>
          <a:prstGeom prst="rect">
            <a:avLst/>
          </a:prstGeom>
        </p:spPr>
        <p:txBody>
          <a:bodyPr lIns="0" tIns="0" rIns="0" bIns="0" rtlCol="0" anchor="t">
            <a:spAutoFit/>
          </a:bodyPr>
          <a:lstStyle/>
          <a:p>
            <a:pPr marL="0" lvl="0" indent="0">
              <a:lnSpc>
                <a:spcPts val="4619"/>
              </a:lnSpc>
              <a:spcBef>
                <a:spcPct val="0"/>
              </a:spcBef>
            </a:pPr>
            <a:r>
              <a:rPr lang="en-US" sz="3299">
                <a:solidFill>
                  <a:srgbClr val="2A2E3A"/>
                </a:solidFill>
                <a:latin typeface="Helios Bold"/>
              </a:rPr>
              <a:t>Advanced NLP Techniques</a:t>
            </a:r>
          </a:p>
        </p:txBody>
      </p:sp>
      <p:sp>
        <p:nvSpPr>
          <p:cNvPr id="8" name="TextBox 8"/>
          <p:cNvSpPr txBox="1"/>
          <p:nvPr/>
        </p:nvSpPr>
        <p:spPr>
          <a:xfrm>
            <a:off x="8444511" y="2486025"/>
            <a:ext cx="9557739" cy="2657475"/>
          </a:xfrm>
          <a:prstGeom prst="rect">
            <a:avLst/>
          </a:prstGeom>
        </p:spPr>
        <p:txBody>
          <a:bodyPr lIns="0" tIns="0" rIns="0" bIns="0" rtlCol="0" anchor="t">
            <a:spAutoFit/>
          </a:bodyPr>
          <a:lstStyle/>
          <a:p>
            <a:pPr algn="just">
              <a:lnSpc>
                <a:spcPts val="4199"/>
              </a:lnSpc>
            </a:pPr>
            <a:r>
              <a:rPr lang="en-US" sz="2999">
                <a:solidFill>
                  <a:srgbClr val="2A2E3A"/>
                </a:solidFill>
                <a:latin typeface="Times New Roman"/>
              </a:rPr>
              <a:t>Delving into techniques like tokenization and sequence padding, we prepare user queries for effective processing, laying the groundwork for accurate comprehension by the chatbot.</a:t>
            </a:r>
          </a:p>
          <a:p>
            <a:pPr algn="just">
              <a:lnSpc>
                <a:spcPts val="4199"/>
              </a:lnSpc>
            </a:pPr>
            <a:endParaRPr lang="en-US" sz="2999">
              <a:solidFill>
                <a:srgbClr val="2A2E3A"/>
              </a:solidFill>
              <a:latin typeface="Times New Roman"/>
            </a:endParaRPr>
          </a:p>
        </p:txBody>
      </p:sp>
      <p:sp>
        <p:nvSpPr>
          <p:cNvPr id="9" name="TextBox 9"/>
          <p:cNvSpPr txBox="1"/>
          <p:nvPr/>
        </p:nvSpPr>
        <p:spPr>
          <a:xfrm>
            <a:off x="9946262" y="4492625"/>
            <a:ext cx="6554236" cy="1225551"/>
          </a:xfrm>
          <a:prstGeom prst="rect">
            <a:avLst/>
          </a:prstGeom>
        </p:spPr>
        <p:txBody>
          <a:bodyPr lIns="0" tIns="0" rIns="0" bIns="0" rtlCol="0" anchor="t">
            <a:spAutoFit/>
          </a:bodyPr>
          <a:lstStyle/>
          <a:p>
            <a:pPr>
              <a:lnSpc>
                <a:spcPts val="4899"/>
              </a:lnSpc>
            </a:pPr>
            <a:r>
              <a:rPr lang="en-US" sz="3499">
                <a:solidFill>
                  <a:srgbClr val="2A2E3A"/>
                </a:solidFill>
                <a:latin typeface="Helios Bold"/>
              </a:rPr>
              <a:t>LSTM-based Classification</a:t>
            </a:r>
          </a:p>
          <a:p>
            <a:pPr marL="0" lvl="0" indent="0">
              <a:lnSpc>
                <a:spcPts val="4899"/>
              </a:lnSpc>
              <a:spcBef>
                <a:spcPct val="0"/>
              </a:spcBef>
            </a:pPr>
            <a:endParaRPr lang="en-US" sz="3499">
              <a:solidFill>
                <a:srgbClr val="2A2E3A"/>
              </a:solidFill>
              <a:latin typeface="Helios Bold"/>
            </a:endParaRPr>
          </a:p>
        </p:txBody>
      </p:sp>
      <p:sp>
        <p:nvSpPr>
          <p:cNvPr id="10" name="TextBox 10"/>
          <p:cNvSpPr txBox="1"/>
          <p:nvPr/>
        </p:nvSpPr>
        <p:spPr>
          <a:xfrm>
            <a:off x="8444511" y="5105400"/>
            <a:ext cx="9557739" cy="2657475"/>
          </a:xfrm>
          <a:prstGeom prst="rect">
            <a:avLst/>
          </a:prstGeom>
        </p:spPr>
        <p:txBody>
          <a:bodyPr lIns="0" tIns="0" rIns="0" bIns="0" rtlCol="0" anchor="t">
            <a:spAutoFit/>
          </a:bodyPr>
          <a:lstStyle/>
          <a:p>
            <a:pPr algn="just">
              <a:lnSpc>
                <a:spcPts val="4199"/>
              </a:lnSpc>
            </a:pPr>
            <a:r>
              <a:rPr lang="en-US" sz="2999">
                <a:solidFill>
                  <a:srgbClr val="2A2E3A"/>
                </a:solidFill>
                <a:latin typeface="Times New Roman"/>
              </a:rPr>
              <a:t>Delving into techniques like tokenization and sequence padding, we prepare user queries for effective processing, laying the groundwork for accurate comprehension by the chatbot.</a:t>
            </a:r>
          </a:p>
          <a:p>
            <a:pPr algn="just">
              <a:lnSpc>
                <a:spcPts val="4199"/>
              </a:lnSpc>
            </a:pPr>
            <a:endParaRPr lang="en-US" sz="2999">
              <a:solidFill>
                <a:srgbClr val="2A2E3A"/>
              </a:solidFill>
              <a:latin typeface="Times New Roman"/>
            </a:endParaRPr>
          </a:p>
        </p:txBody>
      </p:sp>
      <p:sp>
        <p:nvSpPr>
          <p:cNvPr id="11" name="TextBox 11"/>
          <p:cNvSpPr txBox="1"/>
          <p:nvPr/>
        </p:nvSpPr>
        <p:spPr>
          <a:xfrm>
            <a:off x="10179844" y="6889749"/>
            <a:ext cx="6554236" cy="1225551"/>
          </a:xfrm>
          <a:prstGeom prst="rect">
            <a:avLst/>
          </a:prstGeom>
        </p:spPr>
        <p:txBody>
          <a:bodyPr lIns="0" tIns="0" rIns="0" bIns="0" rtlCol="0" anchor="t">
            <a:spAutoFit/>
          </a:bodyPr>
          <a:lstStyle/>
          <a:p>
            <a:pPr>
              <a:lnSpc>
                <a:spcPts val="4899"/>
              </a:lnSpc>
            </a:pPr>
            <a:r>
              <a:rPr lang="en-US" sz="3499">
                <a:solidFill>
                  <a:srgbClr val="2A2E3A"/>
                </a:solidFill>
                <a:latin typeface="Helios Bold"/>
              </a:rPr>
              <a:t>Model Training Optimization</a:t>
            </a:r>
          </a:p>
          <a:p>
            <a:pPr marL="0" lvl="0" indent="0">
              <a:lnSpc>
                <a:spcPts val="4899"/>
              </a:lnSpc>
              <a:spcBef>
                <a:spcPct val="0"/>
              </a:spcBef>
            </a:pPr>
            <a:endParaRPr lang="en-US" sz="3499">
              <a:solidFill>
                <a:srgbClr val="2A2E3A"/>
              </a:solidFill>
              <a:latin typeface="Helios Bold"/>
            </a:endParaRPr>
          </a:p>
        </p:txBody>
      </p:sp>
      <p:sp>
        <p:nvSpPr>
          <p:cNvPr id="12" name="TextBox 12"/>
          <p:cNvSpPr txBox="1"/>
          <p:nvPr/>
        </p:nvSpPr>
        <p:spPr>
          <a:xfrm>
            <a:off x="8444511" y="7610475"/>
            <a:ext cx="9843489" cy="3181350"/>
          </a:xfrm>
          <a:prstGeom prst="rect">
            <a:avLst/>
          </a:prstGeom>
        </p:spPr>
        <p:txBody>
          <a:bodyPr lIns="0" tIns="0" rIns="0" bIns="0" rtlCol="0" anchor="t">
            <a:spAutoFit/>
          </a:bodyPr>
          <a:lstStyle/>
          <a:p>
            <a:pPr algn="just">
              <a:lnSpc>
                <a:spcPts val="4199"/>
              </a:lnSpc>
            </a:pPr>
            <a:r>
              <a:rPr lang="en-US" sz="2999">
                <a:solidFill>
                  <a:srgbClr val="2A2E3A"/>
                </a:solidFill>
                <a:latin typeface="Times New Roman"/>
              </a:rPr>
              <a:t>Through optimization using the Adam optimizer and categorical cross-entropy loss function, we refine the chatbot's training process to maximize classification accuracy, thereby bolstering its efficacy in addressing healthcare appointment queries.</a:t>
            </a:r>
          </a:p>
          <a:p>
            <a:pPr algn="just">
              <a:lnSpc>
                <a:spcPts val="4199"/>
              </a:lnSpc>
            </a:pPr>
            <a:endParaRPr lang="en-US" sz="2999">
              <a:solidFill>
                <a:srgbClr val="2A2E3A"/>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211457"/>
            <a:ext cx="18288000" cy="7229439"/>
          </a:xfrm>
          <a:custGeom>
            <a:avLst/>
            <a:gdLst/>
            <a:ahLst/>
            <a:cxnLst/>
            <a:rect l="l" t="t" r="r" b="b"/>
            <a:pathLst>
              <a:path w="18288000" h="7229439">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t="-42120"/>
            </a:stretch>
          </a:blipFill>
        </p:spPr>
      </p:sp>
      <p:grpSp>
        <p:nvGrpSpPr>
          <p:cNvPr id="3" name="Group 3"/>
          <p:cNvGrpSpPr/>
          <p:nvPr/>
        </p:nvGrpSpPr>
        <p:grpSpPr>
          <a:xfrm>
            <a:off x="9780666" y="2017982"/>
            <a:ext cx="8382536" cy="5679537"/>
            <a:chOff x="0" y="0"/>
            <a:chExt cx="10790988" cy="7311368"/>
          </a:xfrm>
        </p:grpSpPr>
        <p:sp>
          <p:nvSpPr>
            <p:cNvPr id="4" name="Freeform 4"/>
            <p:cNvSpPr/>
            <p:nvPr/>
          </p:nvSpPr>
          <p:spPr>
            <a:xfrm>
              <a:off x="10769" y="7060"/>
              <a:ext cx="10769470" cy="7297262"/>
            </a:xfrm>
            <a:custGeom>
              <a:avLst/>
              <a:gdLst/>
              <a:ahLst/>
              <a:cxnLst/>
              <a:rect l="l" t="t" r="r" b="b"/>
              <a:pathLst>
                <a:path w="10769470" h="7297262">
                  <a:moveTo>
                    <a:pt x="10769449" y="6093765"/>
                  </a:moveTo>
                  <a:cubicBezTo>
                    <a:pt x="10769449" y="6758436"/>
                    <a:pt x="9947611" y="7297262"/>
                    <a:pt x="8933754" y="7297262"/>
                  </a:cubicBezTo>
                  <a:lnTo>
                    <a:pt x="1835696" y="7297262"/>
                  </a:lnTo>
                  <a:cubicBezTo>
                    <a:pt x="821860" y="7297262"/>
                    <a:pt x="0" y="6758450"/>
                    <a:pt x="0" y="6093765"/>
                  </a:cubicBezTo>
                  <a:lnTo>
                    <a:pt x="0" y="1203483"/>
                  </a:lnTo>
                  <a:cubicBezTo>
                    <a:pt x="0" y="538812"/>
                    <a:pt x="821839" y="0"/>
                    <a:pt x="1835696" y="0"/>
                  </a:cubicBezTo>
                  <a:lnTo>
                    <a:pt x="8933775" y="0"/>
                  </a:lnTo>
                  <a:cubicBezTo>
                    <a:pt x="9947611" y="0"/>
                    <a:pt x="10769471" y="538812"/>
                    <a:pt x="10769471" y="1203483"/>
                  </a:cubicBezTo>
                  <a:lnTo>
                    <a:pt x="10769471" y="6093765"/>
                  </a:lnTo>
                  <a:close/>
                </a:path>
              </a:pathLst>
            </a:custGeom>
            <a:blipFill>
              <a:blip r:embed="rId4"/>
              <a:stretch>
                <a:fillRect l="-2257" t="-96" r="-2188" b="-97"/>
              </a:stretch>
            </a:blipFill>
          </p:spPr>
        </p:sp>
      </p:grpSp>
      <p:grpSp>
        <p:nvGrpSpPr>
          <p:cNvPr id="5" name="Group 5"/>
          <p:cNvGrpSpPr/>
          <p:nvPr/>
        </p:nvGrpSpPr>
        <p:grpSpPr>
          <a:xfrm>
            <a:off x="225028" y="2017982"/>
            <a:ext cx="8918972" cy="5679537"/>
            <a:chOff x="0" y="0"/>
            <a:chExt cx="11481551" cy="7311368"/>
          </a:xfrm>
        </p:grpSpPr>
        <p:sp>
          <p:nvSpPr>
            <p:cNvPr id="6" name="Freeform 6"/>
            <p:cNvSpPr/>
            <p:nvPr/>
          </p:nvSpPr>
          <p:spPr>
            <a:xfrm>
              <a:off x="11459" y="7060"/>
              <a:ext cx="11458657" cy="7297262"/>
            </a:xfrm>
            <a:custGeom>
              <a:avLst/>
              <a:gdLst/>
              <a:ahLst/>
              <a:cxnLst/>
              <a:rect l="l" t="t" r="r" b="b"/>
              <a:pathLst>
                <a:path w="11458657" h="7297262">
                  <a:moveTo>
                    <a:pt x="11458633" y="6093765"/>
                  </a:moveTo>
                  <a:cubicBezTo>
                    <a:pt x="11458633" y="6758436"/>
                    <a:pt x="10584201" y="7297262"/>
                    <a:pt x="9505463" y="7297262"/>
                  </a:cubicBezTo>
                  <a:lnTo>
                    <a:pt x="1953170" y="7297262"/>
                  </a:lnTo>
                  <a:cubicBezTo>
                    <a:pt x="874454" y="7297262"/>
                    <a:pt x="0" y="6758450"/>
                    <a:pt x="0" y="6093765"/>
                  </a:cubicBezTo>
                  <a:lnTo>
                    <a:pt x="0" y="1203483"/>
                  </a:lnTo>
                  <a:cubicBezTo>
                    <a:pt x="0" y="538812"/>
                    <a:pt x="874431" y="0"/>
                    <a:pt x="1953170" y="0"/>
                  </a:cubicBezTo>
                  <a:lnTo>
                    <a:pt x="9505486" y="0"/>
                  </a:lnTo>
                  <a:cubicBezTo>
                    <a:pt x="10584201" y="0"/>
                    <a:pt x="11458656" y="538812"/>
                    <a:pt x="11458656" y="1203483"/>
                  </a:cubicBezTo>
                  <a:lnTo>
                    <a:pt x="11458656" y="6093765"/>
                  </a:lnTo>
                  <a:close/>
                </a:path>
              </a:pathLst>
            </a:custGeom>
            <a:blipFill>
              <a:blip r:embed="rId5"/>
              <a:stretch>
                <a:fillRect l="-2438" t="-2223" r="100" b="-2231"/>
              </a:stretch>
            </a:blipFill>
          </p:spPr>
        </p:sp>
      </p:grpSp>
      <p:sp>
        <p:nvSpPr>
          <p:cNvPr id="7" name="TextBox 7"/>
          <p:cNvSpPr txBox="1"/>
          <p:nvPr/>
        </p:nvSpPr>
        <p:spPr>
          <a:xfrm>
            <a:off x="3500001" y="405080"/>
            <a:ext cx="11826013" cy="2184402"/>
          </a:xfrm>
          <a:prstGeom prst="rect">
            <a:avLst/>
          </a:prstGeom>
        </p:spPr>
        <p:txBody>
          <a:bodyPr lIns="0" tIns="0" rIns="0" bIns="0" rtlCol="0" anchor="t">
            <a:spAutoFit/>
          </a:bodyPr>
          <a:lstStyle/>
          <a:p>
            <a:pPr algn="ctr">
              <a:lnSpc>
                <a:spcPts val="8539"/>
              </a:lnSpc>
            </a:pPr>
            <a:r>
              <a:rPr lang="en-US" sz="6099">
                <a:solidFill>
                  <a:srgbClr val="FFFFFF"/>
                </a:solidFill>
                <a:latin typeface="Helios"/>
              </a:rPr>
              <a:t>RESULT</a:t>
            </a:r>
          </a:p>
          <a:p>
            <a:pPr algn="ctr">
              <a:lnSpc>
                <a:spcPts val="8959"/>
              </a:lnSpc>
            </a:pPr>
            <a:endParaRPr lang="en-US" sz="6099">
              <a:solidFill>
                <a:srgbClr val="FFFFFF"/>
              </a:solidFill>
              <a:latin typeface="Helios"/>
            </a:endParaRPr>
          </a:p>
        </p:txBody>
      </p:sp>
      <p:sp>
        <p:nvSpPr>
          <p:cNvPr id="8" name="TextBox 8"/>
          <p:cNvSpPr txBox="1"/>
          <p:nvPr/>
        </p:nvSpPr>
        <p:spPr>
          <a:xfrm>
            <a:off x="124798" y="8164510"/>
            <a:ext cx="18038405" cy="1983492"/>
          </a:xfrm>
          <a:prstGeom prst="rect">
            <a:avLst/>
          </a:prstGeom>
        </p:spPr>
        <p:txBody>
          <a:bodyPr lIns="0" tIns="0" rIns="0" bIns="0" rtlCol="0" anchor="t">
            <a:spAutoFit/>
          </a:bodyPr>
          <a:lstStyle/>
          <a:p>
            <a:pPr algn="ctr">
              <a:lnSpc>
                <a:spcPts val="5179"/>
              </a:lnSpc>
            </a:pPr>
            <a:r>
              <a:rPr lang="en-US" sz="3699" dirty="0">
                <a:solidFill>
                  <a:srgbClr val="153764"/>
                </a:solidFill>
                <a:latin typeface="Times New Roman"/>
              </a:rPr>
              <a:t>The chatbot model demonstrates high accuracy and effectiveness in categorizing user queries, leading to streamlined appointment processes and improved patient satisfaction.</a:t>
            </a:r>
          </a:p>
          <a:p>
            <a:pPr algn="ctr">
              <a:lnSpc>
                <a:spcPts val="5599"/>
              </a:lnSpc>
            </a:pPr>
            <a:endParaRPr lang="en-US" sz="3699" dirty="0">
              <a:solidFill>
                <a:srgbClr val="153764"/>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786169" y="-2247900"/>
            <a:ext cx="15978794" cy="15978794"/>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4563062"/>
            <a:ext cx="6278177" cy="2292350"/>
          </a:xfrm>
          <a:prstGeom prst="rect">
            <a:avLst/>
          </a:prstGeom>
        </p:spPr>
        <p:txBody>
          <a:bodyPr lIns="0" tIns="0" rIns="0" bIns="0" rtlCol="0" anchor="t">
            <a:spAutoFit/>
          </a:bodyPr>
          <a:lstStyle/>
          <a:p>
            <a:pPr>
              <a:lnSpc>
                <a:spcPts val="9099"/>
              </a:lnSpc>
            </a:pPr>
            <a:r>
              <a:rPr lang="en-US" sz="6999">
                <a:solidFill>
                  <a:srgbClr val="FFFFFF"/>
                </a:solidFill>
                <a:latin typeface="Klein Bold"/>
              </a:rPr>
              <a:t>CONCLUSION</a:t>
            </a:r>
          </a:p>
          <a:p>
            <a:pPr>
              <a:lnSpc>
                <a:spcPts val="9099"/>
              </a:lnSpc>
            </a:pPr>
            <a:endParaRPr lang="en-US" sz="6999">
              <a:solidFill>
                <a:srgbClr val="FFFFFF"/>
              </a:solidFill>
              <a:latin typeface="Klein Bold"/>
            </a:endParaRPr>
          </a:p>
        </p:txBody>
      </p:sp>
      <p:sp>
        <p:nvSpPr>
          <p:cNvPr id="4" name="TextBox 4"/>
          <p:cNvSpPr txBox="1"/>
          <p:nvPr/>
        </p:nvSpPr>
        <p:spPr>
          <a:xfrm>
            <a:off x="8192625" y="2156731"/>
            <a:ext cx="9845343" cy="6527621"/>
          </a:xfrm>
          <a:prstGeom prst="rect">
            <a:avLst/>
          </a:prstGeom>
        </p:spPr>
        <p:txBody>
          <a:bodyPr lIns="0" tIns="0" rIns="0" bIns="0" rtlCol="0" anchor="t">
            <a:spAutoFit/>
          </a:bodyPr>
          <a:lstStyle/>
          <a:p>
            <a:pPr algn="just">
              <a:lnSpc>
                <a:spcPts val="8189"/>
              </a:lnSpc>
            </a:pPr>
            <a:r>
              <a:rPr lang="en-US" sz="6299" dirty="0">
                <a:solidFill>
                  <a:srgbClr val="153764"/>
                </a:solidFill>
                <a:latin typeface="Times New Roman"/>
              </a:rPr>
              <a:t>The implementation of the healthcare chatbot offers a transformative solution, revolutionizing appointment management and assistance in healthcare delivery.</a:t>
            </a:r>
          </a:p>
          <a:p>
            <a:pPr algn="just">
              <a:lnSpc>
                <a:spcPts val="260"/>
              </a:lnSpc>
            </a:pPr>
            <a:endParaRPr lang="en-US" sz="6299" dirty="0">
              <a:solidFill>
                <a:srgbClr val="153764"/>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Macintosh PowerPoint</Application>
  <PresentationFormat>Custom</PresentationFormat>
  <Paragraphs>39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Helios Bold</vt:lpstr>
      <vt:lpstr>Arial</vt:lpstr>
      <vt:lpstr>Helios</vt:lpstr>
      <vt:lpstr>Times New Roman</vt:lpstr>
      <vt:lpstr>Times New Roman Bold</vt:lpstr>
      <vt:lpstr>Klein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HEALTHCARE APPOINTMENT</dc:title>
  <cp:lastModifiedBy>Microsoft Office User</cp:lastModifiedBy>
  <cp:revision>2</cp:revision>
  <dcterms:created xsi:type="dcterms:W3CDTF">2006-08-16T00:00:00Z</dcterms:created>
  <dcterms:modified xsi:type="dcterms:W3CDTF">2024-04-05T09:20:56Z</dcterms:modified>
  <dc:identifier>DAGBhsM_hQs</dc:identifier>
</cp:coreProperties>
</file>