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1" r:id="rId5"/>
    <p:sldId id="260" r:id="rId6"/>
    <p:sldId id="263" r:id="rId7"/>
    <p:sldId id="264" r:id="rId8"/>
    <p:sldId id="265" r:id="rId9"/>
    <p:sldId id="266" r:id="rId10"/>
    <p:sldId id="267" r:id="rId11"/>
    <p:sldId id="268" r:id="rId12"/>
    <p:sldId id="259" r:id="rId13"/>
    <p:sldId id="269" r:id="rId14"/>
    <p:sldId id="258" r:id="rId15"/>
    <p:sldId id="257"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datasheet.xls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chorCtr="0"/>
          <a:lstStyle/>
          <a:p>
            <a:r>
              <a:rPr lang="en-IN" altLang="en-US" sz="3600" dirty="0"/>
              <a:t>Analysis and Visualization of E-Retailers Customers Retention and Purchase decision Affecting Factors.</a:t>
            </a:r>
            <a:endParaRPr lang="en-IN" altLang="en-US" sz="3600" dirty="0"/>
          </a:p>
        </p:txBody>
      </p:sp>
      <p:sp>
        <p:nvSpPr>
          <p:cNvPr id="3" name="Subtitle 2"/>
          <p:cNvSpPr>
            <a:spLocks noGrp="1"/>
          </p:cNvSpPr>
          <p:nvPr>
            <p:ph type="subTitle" idx="1"/>
          </p:nvPr>
        </p:nvSpPr>
        <p:spPr>
          <a:xfrm>
            <a:off x="7303770" y="5604510"/>
            <a:ext cx="4578985" cy="775335"/>
          </a:xfrm>
        </p:spPr>
        <p:txBody>
          <a:bodyPr anchor="ctr" anchorCtr="0"/>
          <a:lstStyle/>
          <a:p>
            <a:pPr algn="ctr"/>
            <a:r>
              <a:rPr lang="en-IN" altLang="en-US" sz="2400">
                <a:solidFill>
                  <a:schemeClr val="tx1"/>
                </a:solidFill>
              </a:rPr>
              <a:t>By : - Dinesh Mutha</a:t>
            </a:r>
            <a:endParaRPr lang="en-IN" altLang="en-US" sz="24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t>BIVARIATE ANALYSIS</a:t>
            </a:r>
            <a:endParaRPr lang="en-IN" altLang="en-US" sz="2800"/>
          </a:p>
        </p:txBody>
      </p:sp>
      <p:pic>
        <p:nvPicPr>
          <p:cNvPr id="4" name="Content Placeholder 3"/>
          <p:cNvPicPr>
            <a:picLocks noChangeAspect="1"/>
          </p:cNvPicPr>
          <p:nvPr>
            <p:ph idx="1"/>
          </p:nvPr>
        </p:nvPicPr>
        <p:blipFill>
          <a:blip r:embed="rId1"/>
          <a:stretch>
            <a:fillRect/>
          </a:stretch>
        </p:blipFill>
        <p:spPr>
          <a:xfrm>
            <a:off x="1874520" y="1057910"/>
            <a:ext cx="7853680" cy="5740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t>BIVARIATE ANALYSIS</a:t>
            </a:r>
            <a:endParaRPr lang="en-IN" altLang="en-US" sz="2800"/>
          </a:p>
        </p:txBody>
      </p:sp>
      <p:pic>
        <p:nvPicPr>
          <p:cNvPr id="4" name="Content Placeholder 3"/>
          <p:cNvPicPr>
            <a:picLocks noChangeAspect="1"/>
          </p:cNvPicPr>
          <p:nvPr>
            <p:ph idx="1"/>
          </p:nvPr>
        </p:nvPicPr>
        <p:blipFill>
          <a:blip r:embed="rId1"/>
          <a:stretch>
            <a:fillRect/>
          </a:stretch>
        </p:blipFill>
        <p:spPr>
          <a:xfrm>
            <a:off x="2129155" y="1022985"/>
            <a:ext cx="8043545" cy="55594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t>MULTI VARIATE ANALYSIS</a:t>
            </a:r>
            <a:endParaRPr lang="en-IN" altLang="en-US" sz="2800"/>
          </a:p>
        </p:txBody>
      </p:sp>
      <p:pic>
        <p:nvPicPr>
          <p:cNvPr id="4" name="Content Placeholder 3"/>
          <p:cNvPicPr>
            <a:picLocks noChangeAspect="1"/>
          </p:cNvPicPr>
          <p:nvPr>
            <p:ph idx="1"/>
          </p:nvPr>
        </p:nvPicPr>
        <p:blipFill>
          <a:blip r:embed="rId1"/>
          <a:stretch>
            <a:fillRect/>
          </a:stretch>
        </p:blipFill>
        <p:spPr>
          <a:xfrm>
            <a:off x="925195" y="1174750"/>
            <a:ext cx="9525000" cy="56743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055"/>
            <a:ext cx="10972800" cy="808990"/>
          </a:xfrm>
        </p:spPr>
        <p:txBody>
          <a:bodyPr/>
          <a:p>
            <a:r>
              <a:rPr lang="en-IN" altLang="en-US" sz="2800"/>
              <a:t>CORELATION BETWEEEN CUSTOMER RETENTION AND HEDONIC VALUES</a:t>
            </a:r>
            <a:endParaRPr lang="en-IN" altLang="en-US" sz="2800"/>
          </a:p>
        </p:txBody>
      </p:sp>
      <p:pic>
        <p:nvPicPr>
          <p:cNvPr id="4" name="Content Placeholder 3"/>
          <p:cNvPicPr>
            <a:picLocks noChangeAspect="1"/>
          </p:cNvPicPr>
          <p:nvPr>
            <p:ph idx="1"/>
          </p:nvPr>
        </p:nvPicPr>
        <p:blipFill>
          <a:blip r:embed="rId1"/>
          <a:stretch>
            <a:fillRect/>
          </a:stretch>
        </p:blipFill>
        <p:spPr>
          <a:xfrm>
            <a:off x="609600" y="1174750"/>
            <a:ext cx="10972165" cy="54533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8420"/>
            <a:ext cx="10972800" cy="773430"/>
          </a:xfrm>
        </p:spPr>
        <p:txBody>
          <a:bodyPr/>
          <a:p>
            <a:r>
              <a:rPr lang="en-US" sz="2800" cap="all">
                <a:solidFill>
                  <a:schemeClr val="bg1"/>
                </a:solidFill>
                <a:uFillTx/>
              </a:rPr>
              <a:t>CO-relation between customer retention and Utilitarian values</a:t>
            </a:r>
            <a:r>
              <a:rPr lang="en-IN" altLang="en-US" sz="2800" cap="all">
                <a:solidFill>
                  <a:schemeClr val="bg1"/>
                </a:solidFill>
                <a:uFillTx/>
              </a:rPr>
              <a:t>.</a:t>
            </a:r>
            <a:endParaRPr lang="en-IN" altLang="en-US" sz="2800" cap="all">
              <a:solidFill>
                <a:schemeClr val="bg1"/>
              </a:solidFill>
              <a:uFillTx/>
            </a:endParaRPr>
          </a:p>
        </p:txBody>
      </p:sp>
      <p:pic>
        <p:nvPicPr>
          <p:cNvPr id="6" name="Content Placeholder 5"/>
          <p:cNvPicPr>
            <a:picLocks noChangeAspect="1"/>
          </p:cNvPicPr>
          <p:nvPr>
            <p:ph idx="1"/>
          </p:nvPr>
        </p:nvPicPr>
        <p:blipFill>
          <a:blip r:embed="rId1"/>
          <a:stretch>
            <a:fillRect/>
          </a:stretch>
        </p:blipFill>
        <p:spPr>
          <a:xfrm>
            <a:off x="490855" y="1956435"/>
            <a:ext cx="11085195" cy="37617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7630"/>
            <a:ext cx="10229215" cy="773430"/>
          </a:xfrm>
        </p:spPr>
        <p:txBody>
          <a:bodyPr/>
          <a:p>
            <a:r>
              <a:rPr lang="en-IN" altLang="en-US" sz="2800"/>
              <a:t>CORELATION OF INDEPENDENT COLUMN AND REMAINING COLUMNS</a:t>
            </a:r>
            <a:endParaRPr lang="en-IN" altLang="en-US" sz="2800"/>
          </a:p>
        </p:txBody>
      </p:sp>
      <p:pic>
        <p:nvPicPr>
          <p:cNvPr id="4" name="Content Placeholder 3"/>
          <p:cNvPicPr>
            <a:picLocks noChangeAspect="1"/>
          </p:cNvPicPr>
          <p:nvPr>
            <p:ph idx="1"/>
          </p:nvPr>
        </p:nvPicPr>
        <p:blipFill>
          <a:blip r:embed="rId1"/>
          <a:stretch>
            <a:fillRect/>
          </a:stretch>
        </p:blipFill>
        <p:spPr>
          <a:xfrm>
            <a:off x="566420" y="1101725"/>
            <a:ext cx="10971530" cy="56832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t>OBSERVATIONS AND CONCLUSION</a:t>
            </a:r>
            <a:endParaRPr lang="en-IN" altLang="en-US" sz="2800"/>
          </a:p>
        </p:txBody>
      </p:sp>
      <p:sp>
        <p:nvSpPr>
          <p:cNvPr id="3" name="Content Placeholder 2"/>
          <p:cNvSpPr>
            <a:spLocks noGrp="1"/>
          </p:cNvSpPr>
          <p:nvPr>
            <p:ph idx="1"/>
          </p:nvPr>
        </p:nvSpPr>
        <p:spPr>
          <a:xfrm>
            <a:off x="478155" y="1203960"/>
            <a:ext cx="10972800" cy="5484495"/>
          </a:xfrm>
        </p:spPr>
        <p:txBody>
          <a:bodyPr/>
          <a:p>
            <a:pPr>
              <a:buFont typeface="Wingdings" panose="05000000000000000000" charset="0"/>
              <a:buChar char="Ø"/>
            </a:pPr>
            <a:r>
              <a:rPr lang="en-US" sz="2000" dirty="0">
                <a:sym typeface="+mn-ea"/>
              </a:rPr>
              <a:t>Based on observations the first 47 features </a:t>
            </a:r>
            <a:r>
              <a:rPr lang="en-IN" altLang="en-US" sz="2000" dirty="0">
                <a:sym typeface="+mn-ea"/>
              </a:rPr>
              <a:t>tell us</a:t>
            </a:r>
            <a:r>
              <a:rPr lang="en-US" sz="2000" dirty="0">
                <a:sym typeface="+mn-ea"/>
              </a:rPr>
              <a:t> how e-retail is helpful and growing based on customer inputs. The data explained how the online platform has been used more often in which CITY, PIN CODE, AGE etc. It also showed us that in some factors there is less importance given to contribute to the success of an e-commerce store, so based on that we could remove those factors and keep all the important factors. Also we could improve on some factors that influence the online customers repeat</a:t>
            </a:r>
            <a:r>
              <a:rPr lang="en-IN" altLang="en-US" sz="2000" dirty="0">
                <a:sym typeface="+mn-ea"/>
              </a:rPr>
              <a:t>itive</a:t>
            </a:r>
            <a:r>
              <a:rPr lang="en-US" sz="2000" dirty="0">
                <a:sym typeface="+mn-ea"/>
              </a:rPr>
              <a:t> purchase intention.</a:t>
            </a:r>
            <a:endParaRPr lang="en-US" sz="2000" dirty="0"/>
          </a:p>
          <a:p>
            <a:pPr>
              <a:buFont typeface="Wingdings" panose="05000000000000000000" charset="0"/>
              <a:buChar char="Ø"/>
            </a:pPr>
            <a:r>
              <a:rPr lang="en-US" sz="2000" dirty="0">
                <a:sym typeface="+mn-ea"/>
              </a:rPr>
              <a:t>Apart from the first 47 features the rest of the features showed which online platform has been used more based on the success factors. Based on th</a:t>
            </a:r>
            <a:r>
              <a:rPr lang="en-IN" altLang="en-US" sz="2000" dirty="0">
                <a:sym typeface="+mn-ea"/>
              </a:rPr>
              <a:t>is</a:t>
            </a:r>
            <a:r>
              <a:rPr lang="en-US" sz="2000" dirty="0">
                <a:sym typeface="+mn-ea"/>
              </a:rPr>
              <a:t> case study, Amazon is the most reliable and has been fulfilled all the customer requirements. After Amazon the data showed Flipkart has been used more for online shopping.</a:t>
            </a:r>
            <a:endParaRPr lang="en-US" sz="2000" dirty="0"/>
          </a:p>
          <a:p>
            <a:pPr>
              <a:buFont typeface="Wingdings" panose="05000000000000000000" charset="0"/>
              <a:buChar char="Ø"/>
            </a:pPr>
            <a:r>
              <a:rPr lang="en-US" sz="2000" dirty="0">
                <a:sym typeface="+mn-ea"/>
              </a:rPr>
              <a:t>The case study from Indian e-commerce customers showed Amazon and Flipkart has been used mostly for Online Shopping and most recommended by Friends. So based on the research factors Amazon and Flipkart are the e-commerce platform which are having the combination of both utilitarian and hedonistic values to keep the repeat purchase intention (loyalty) positively.</a:t>
            </a:r>
            <a:endParaRPr lang="en-IN" sz="2000" dirty="0"/>
          </a:p>
          <a:p>
            <a:endParaRPr lang="en-I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cap="all">
                <a:solidFill>
                  <a:schemeClr val="bg1"/>
                </a:solidFill>
                <a:uFillTx/>
                <a:sym typeface="+mn-ea"/>
              </a:rPr>
              <a:t># Suggested improvements and Remarks.</a:t>
            </a:r>
            <a:endParaRPr lang="en-US" sz="2800" cap="all">
              <a:solidFill>
                <a:schemeClr val="bg1"/>
              </a:solidFill>
              <a:uFillTx/>
              <a:sym typeface="+mn-ea"/>
            </a:endParaRPr>
          </a:p>
        </p:txBody>
      </p:sp>
      <p:sp>
        <p:nvSpPr>
          <p:cNvPr id="3" name="Content Placeholder 2"/>
          <p:cNvSpPr>
            <a:spLocks noGrp="1"/>
          </p:cNvSpPr>
          <p:nvPr>
            <p:ph idx="1"/>
          </p:nvPr>
        </p:nvSpPr>
        <p:spPr>
          <a:xfrm>
            <a:off x="609600" y="1072515"/>
            <a:ext cx="10972800" cy="5407025"/>
          </a:xfrm>
        </p:spPr>
        <p:txBody>
          <a:bodyPr/>
          <a:p>
            <a:pPr marL="0" indent="0">
              <a:buFont typeface="Wingdings" panose="05000000000000000000" charset="0"/>
              <a:buNone/>
            </a:pPr>
            <a:r>
              <a:rPr lang="en-US"/>
              <a:t>A</a:t>
            </a:r>
            <a:r>
              <a:rPr lang="en-IN" altLang="en-US"/>
              <a:t>MAZON</a:t>
            </a:r>
            <a:endParaRPr lang="en-US" sz="2800"/>
          </a:p>
          <a:p>
            <a:pPr marL="0" indent="0">
              <a:buFont typeface="Wingdings" panose="05000000000000000000" charset="0"/>
              <a:buNone/>
            </a:pPr>
            <a:endParaRPr lang="en-US" sz="2400"/>
          </a:p>
          <a:p>
            <a:pPr>
              <a:buFont typeface="Wingdings" panose="05000000000000000000" charset="0"/>
              <a:buChar char="v"/>
            </a:pPr>
            <a:r>
              <a:rPr lang="en-US" sz="2400" u="sng"/>
              <a:t>Improvements needed:</a:t>
            </a:r>
            <a:endParaRPr lang="en-US" sz="2400"/>
          </a:p>
          <a:p>
            <a:r>
              <a:rPr lang="en-US" sz="2400"/>
              <a:t>During promotions give disturbance free shopping experience to customers.</a:t>
            </a:r>
            <a:endParaRPr lang="en-US" sz="2400"/>
          </a:p>
          <a:p>
            <a:r>
              <a:rPr lang="en-US" sz="2400"/>
              <a:t>Improve payment options for customers.</a:t>
            </a:r>
            <a:endParaRPr lang="en-US" sz="2400"/>
          </a:p>
          <a:p>
            <a:r>
              <a:rPr lang="en-US" sz="2400"/>
              <a:t>Try to flash </a:t>
            </a:r>
            <a:r>
              <a:rPr lang="en-IN" altLang="en-US" sz="2400">
                <a:sym typeface="+mn-ea"/>
              </a:rPr>
              <a:t>product </a:t>
            </a:r>
            <a:r>
              <a:rPr lang="en-US" sz="2400"/>
              <a:t>price early during promotion.</a:t>
            </a:r>
            <a:endParaRPr lang="en-US" sz="2400"/>
          </a:p>
          <a:p>
            <a:r>
              <a:rPr lang="en-US" sz="2400"/>
              <a:t>Reduce the delivery time of the products.</a:t>
            </a:r>
            <a:endParaRPr lang="en-US" sz="2400"/>
          </a:p>
          <a:p>
            <a:pPr>
              <a:buFont typeface="Wingdings" panose="05000000000000000000" charset="0"/>
              <a:buChar char="v"/>
            </a:pPr>
            <a:r>
              <a:rPr lang="en-US" sz="2400" u="sng"/>
              <a:t>Good Remarks:</a:t>
            </a:r>
            <a:endParaRPr lang="en-US" sz="2400" u="sng"/>
          </a:p>
          <a:p>
            <a:r>
              <a:rPr lang="en-US" sz="2400"/>
              <a:t>Convenient to use and also a good website for shopping.</a:t>
            </a:r>
            <a:endParaRPr lang="en-US" sz="2400"/>
          </a:p>
          <a:p>
            <a:r>
              <a:rPr lang="en-US" sz="2400"/>
              <a:t>Availability of complete information of the products.</a:t>
            </a:r>
            <a:endParaRPr lang="en-US" sz="2400"/>
          </a:p>
          <a:p>
            <a:r>
              <a:rPr lang="en-US" sz="2400"/>
              <a:t>Presence of online assistance through multiple channels.</a:t>
            </a:r>
            <a:endParaRPr lang="en-US" sz="2400"/>
          </a:p>
          <a:p>
            <a:r>
              <a:rPr lang="en-US" sz="2400"/>
              <a:t>Reliable website and app, perceived trustworthiness.</a:t>
            </a:r>
            <a:endParaRPr lang="en-US" sz="2400"/>
          </a:p>
          <a:p>
            <a:pPr marL="0" indent="0">
              <a:buNone/>
            </a:pPr>
            <a:endParaRPr lang="en-US" sz="2400"/>
          </a:p>
          <a:p>
            <a:endParaRPr lang="en-US" sz="2400"/>
          </a:p>
          <a:p>
            <a:endParaRPr lang="en-US" sz="2400"/>
          </a:p>
          <a:p>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ym typeface="+mn-ea"/>
              </a:rPr>
              <a:t>F</a:t>
            </a:r>
            <a:r>
              <a:rPr lang="en-IN" altLang="en-US" sz="2800">
                <a:sym typeface="+mn-ea"/>
              </a:rPr>
              <a:t>LIPKART</a:t>
            </a:r>
            <a:endParaRPr lang="en-IN" altLang="en-US" sz="2800">
              <a:sym typeface="+mn-ea"/>
            </a:endParaRPr>
          </a:p>
        </p:txBody>
      </p:sp>
      <p:sp>
        <p:nvSpPr>
          <p:cNvPr id="3" name="Content Placeholder 2"/>
          <p:cNvSpPr>
            <a:spLocks noGrp="1"/>
          </p:cNvSpPr>
          <p:nvPr>
            <p:ph idx="1"/>
          </p:nvPr>
        </p:nvSpPr>
        <p:spPr>
          <a:xfrm>
            <a:off x="580390" y="948055"/>
            <a:ext cx="10972800" cy="6089650"/>
          </a:xfrm>
        </p:spPr>
        <p:txBody>
          <a:bodyPr/>
          <a:p>
            <a:pPr>
              <a:lnSpc>
                <a:spcPct val="100000"/>
              </a:lnSpc>
              <a:buFont typeface="Wingdings" panose="05000000000000000000" charset="0"/>
              <a:buChar char="v"/>
            </a:pPr>
            <a:r>
              <a:rPr lang="en-US" sz="2400" u="sng">
                <a:sym typeface="+mn-ea"/>
              </a:rPr>
              <a:t>Improvements needed:</a:t>
            </a:r>
            <a:endParaRPr lang="en-US" sz="2400" u="sng"/>
          </a:p>
          <a:p>
            <a:pPr>
              <a:lnSpc>
                <a:spcPct val="100000"/>
              </a:lnSpc>
            </a:pPr>
            <a:r>
              <a:rPr lang="en-US" sz="2400">
                <a:sym typeface="+mn-ea"/>
              </a:rPr>
              <a:t>During promotions give disturbance free shopping experience to customers.</a:t>
            </a:r>
            <a:endParaRPr lang="en-US" sz="2400"/>
          </a:p>
          <a:p>
            <a:pPr>
              <a:lnSpc>
                <a:spcPct val="100000"/>
              </a:lnSpc>
            </a:pPr>
            <a:r>
              <a:rPr lang="en-US" sz="2400">
                <a:sym typeface="+mn-ea"/>
              </a:rPr>
              <a:t>Improve payment options for customers.</a:t>
            </a:r>
            <a:endParaRPr lang="en-US" sz="2400"/>
          </a:p>
          <a:p>
            <a:pPr>
              <a:lnSpc>
                <a:spcPct val="100000"/>
              </a:lnSpc>
            </a:pPr>
            <a:r>
              <a:rPr lang="en-US" sz="2400">
                <a:sym typeface="+mn-ea"/>
              </a:rPr>
              <a:t>Try to flash</a:t>
            </a:r>
            <a:r>
              <a:rPr lang="en-IN" altLang="en-US" sz="2400">
                <a:sym typeface="+mn-ea"/>
              </a:rPr>
              <a:t> </a:t>
            </a:r>
            <a:r>
              <a:rPr lang="en-IN" altLang="en-US" sz="2400">
                <a:sym typeface="+mn-ea"/>
              </a:rPr>
              <a:t>product </a:t>
            </a:r>
            <a:r>
              <a:rPr lang="en-US" sz="2400">
                <a:sym typeface="+mn-ea"/>
              </a:rPr>
              <a:t> price early during promotion.</a:t>
            </a:r>
            <a:endParaRPr lang="en-US" sz="2400"/>
          </a:p>
          <a:p>
            <a:pPr>
              <a:lnSpc>
                <a:spcPct val="100000"/>
              </a:lnSpc>
            </a:pPr>
            <a:r>
              <a:rPr lang="en-US" sz="2400">
                <a:sym typeface="+mn-ea"/>
              </a:rPr>
              <a:t>Flipkart and Amazon almost share the same feedbacks with varying percentages difference.</a:t>
            </a:r>
            <a:endParaRPr lang="en-US" sz="2400"/>
          </a:p>
          <a:p>
            <a:pPr>
              <a:lnSpc>
                <a:spcPct val="100000"/>
              </a:lnSpc>
              <a:buFont typeface="Wingdings" panose="05000000000000000000" charset="0"/>
              <a:buChar char="v"/>
            </a:pPr>
            <a:r>
              <a:rPr lang="en-US" sz="2400" u="sng">
                <a:sym typeface="+mn-ea"/>
              </a:rPr>
              <a:t>Good Remarks:</a:t>
            </a:r>
            <a:endParaRPr lang="en-US" sz="2400" u="sng"/>
          </a:p>
          <a:p>
            <a:pPr>
              <a:lnSpc>
                <a:spcPct val="100000"/>
              </a:lnSpc>
            </a:pPr>
            <a:r>
              <a:rPr lang="en-US" sz="2400">
                <a:sym typeface="+mn-ea"/>
              </a:rPr>
              <a:t>Convenient to use and a good website for shopping.</a:t>
            </a:r>
            <a:endParaRPr lang="en-US" sz="2400"/>
          </a:p>
          <a:p>
            <a:pPr>
              <a:lnSpc>
                <a:spcPct val="100000"/>
              </a:lnSpc>
            </a:pPr>
            <a:r>
              <a:rPr lang="en-US" sz="2400">
                <a:sym typeface="+mn-ea"/>
              </a:rPr>
              <a:t>Fast delivery of products.</a:t>
            </a:r>
            <a:endParaRPr lang="en-US" sz="2400"/>
          </a:p>
          <a:p>
            <a:pPr>
              <a:lnSpc>
                <a:spcPct val="100000"/>
              </a:lnSpc>
            </a:pPr>
            <a:r>
              <a:rPr lang="en-US" sz="2400">
                <a:sym typeface="+mn-ea"/>
              </a:rPr>
              <a:t>Availability of complete information of the products.</a:t>
            </a:r>
            <a:endParaRPr lang="en-US" sz="2400"/>
          </a:p>
          <a:p>
            <a:pPr>
              <a:lnSpc>
                <a:spcPct val="100000"/>
              </a:lnSpc>
            </a:pPr>
            <a:r>
              <a:rPr lang="en-US" sz="2400">
                <a:sym typeface="+mn-ea"/>
              </a:rPr>
              <a:t>Presence of online assistance through multiple channels.</a:t>
            </a:r>
            <a:endParaRPr lang="en-US" sz="2400"/>
          </a:p>
          <a:p>
            <a:pPr>
              <a:lnSpc>
                <a:spcPct val="100000"/>
              </a:lnSpc>
            </a:pPr>
            <a:r>
              <a:rPr lang="en-US" sz="2400">
                <a:sym typeface="+mn-ea"/>
              </a:rPr>
              <a:t>Reliable website and app, perceived trustworthiness.</a:t>
            </a:r>
            <a:endParaRPr lang="en-US" sz="2400"/>
          </a:p>
          <a:p>
            <a:pPr>
              <a:lnSpc>
                <a:spcPct val="100000"/>
              </a:lnSpc>
            </a:pPr>
            <a:r>
              <a:rPr lang="en-US" sz="2400">
                <a:sym typeface="+mn-ea"/>
              </a:rPr>
              <a:t>Wild variety of products to offer.</a:t>
            </a:r>
            <a:endParaRPr lang="en-US" sz="2400"/>
          </a:p>
          <a:p>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sym typeface="+mn-ea"/>
              </a:rPr>
              <a:t>M</a:t>
            </a:r>
            <a:r>
              <a:rPr lang="en-IN" altLang="en-US" sz="2800">
                <a:sym typeface="+mn-ea"/>
              </a:rPr>
              <a:t>YNTRA</a:t>
            </a:r>
            <a:endParaRPr lang="en-IN" altLang="en-US" sz="2800">
              <a:sym typeface="+mn-ea"/>
            </a:endParaRPr>
          </a:p>
        </p:txBody>
      </p:sp>
      <p:sp>
        <p:nvSpPr>
          <p:cNvPr id="3" name="Content Placeholder 2"/>
          <p:cNvSpPr>
            <a:spLocks noGrp="1"/>
          </p:cNvSpPr>
          <p:nvPr>
            <p:ph idx="1"/>
          </p:nvPr>
        </p:nvSpPr>
        <p:spPr/>
        <p:txBody>
          <a:bodyPr/>
          <a:p>
            <a:pPr>
              <a:buFont typeface="Wingdings" panose="05000000000000000000" charset="0"/>
              <a:buChar char="v"/>
            </a:pPr>
            <a:r>
              <a:rPr lang="en-US" sz="2400" u="sng">
                <a:sym typeface="+mn-ea"/>
              </a:rPr>
              <a:t>Improvements needed:</a:t>
            </a:r>
            <a:endParaRPr lang="en-US" sz="2400"/>
          </a:p>
          <a:p>
            <a:r>
              <a:rPr lang="en-US" sz="2400">
                <a:sym typeface="+mn-ea"/>
              </a:rPr>
              <a:t>During promotions give disturbance free shopping experience to customers.</a:t>
            </a:r>
            <a:endParaRPr lang="en-US" sz="2400"/>
          </a:p>
          <a:p>
            <a:r>
              <a:rPr lang="en-US" sz="2400">
                <a:sym typeface="+mn-ea"/>
              </a:rPr>
              <a:t>Try to flash</a:t>
            </a:r>
            <a:r>
              <a:rPr lang="en-IN" altLang="en-US" sz="2400">
                <a:sym typeface="+mn-ea"/>
              </a:rPr>
              <a:t> </a:t>
            </a:r>
            <a:r>
              <a:rPr lang="en-IN" altLang="en-US" sz="2400">
                <a:sym typeface="+mn-ea"/>
              </a:rPr>
              <a:t>product </a:t>
            </a:r>
            <a:r>
              <a:rPr lang="en-US" sz="2400">
                <a:sym typeface="+mn-ea"/>
              </a:rPr>
              <a:t> price early during promotion.</a:t>
            </a:r>
            <a:endParaRPr lang="en-US" sz="2400"/>
          </a:p>
          <a:p>
            <a:r>
              <a:rPr lang="en-US" sz="2400">
                <a:sym typeface="+mn-ea"/>
              </a:rPr>
              <a:t>Reduce the delivery time of the products during promotions.</a:t>
            </a:r>
            <a:endParaRPr lang="en-US" sz="2400"/>
          </a:p>
          <a:p>
            <a:endParaRPr lang="en-US" sz="2400"/>
          </a:p>
          <a:p>
            <a:pPr>
              <a:buFont typeface="Wingdings" panose="05000000000000000000" charset="0"/>
              <a:buChar char="v"/>
            </a:pPr>
            <a:r>
              <a:rPr lang="en-US" sz="2400" u="sng">
                <a:sym typeface="+mn-ea"/>
              </a:rPr>
              <a:t>Good Remarks:</a:t>
            </a:r>
            <a:endParaRPr lang="en-US" sz="2400"/>
          </a:p>
          <a:p>
            <a:r>
              <a:rPr lang="en-US" sz="2400">
                <a:sym typeface="+mn-ea"/>
              </a:rPr>
              <a:t>Convenient to use and a good website.</a:t>
            </a:r>
            <a:endParaRPr lang="en-US" sz="2400"/>
          </a:p>
          <a:p>
            <a:r>
              <a:rPr lang="en-US" sz="2400">
                <a:sym typeface="+mn-ea"/>
              </a:rPr>
              <a:t>Availability of several payment options.</a:t>
            </a:r>
            <a:endParaRPr lang="en-US" sz="2400"/>
          </a:p>
          <a:p>
            <a:r>
              <a:rPr lang="en-US" sz="2400">
                <a:sym typeface="+mn-ea"/>
              </a:rPr>
              <a:t>Availability of complete information of the products.</a:t>
            </a:r>
            <a:endParaRPr lang="en-US" sz="2400"/>
          </a:p>
          <a:p>
            <a:r>
              <a:rPr lang="en-US" sz="2400">
                <a:sym typeface="+mn-ea"/>
              </a:rPr>
              <a:t>Reliable website and app, perceived trustworthiness.</a:t>
            </a:r>
            <a:endParaRPr lang="en-US" sz="2400"/>
          </a:p>
          <a:p>
            <a:r>
              <a:rPr lang="en-US" sz="2400">
                <a:sym typeface="+mn-ea"/>
              </a:rPr>
              <a:t>Wild variety of product to offer</a:t>
            </a:r>
            <a:endParaRPr lang="en-US" sz="2400"/>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t>PROBLEM STATEMENT</a:t>
            </a:r>
            <a:endParaRPr lang="en-IN" altLang="en-US" sz="2800"/>
          </a:p>
        </p:txBody>
      </p:sp>
      <p:sp>
        <p:nvSpPr>
          <p:cNvPr id="3" name="Content Placeholder 2"/>
          <p:cNvSpPr>
            <a:spLocks noGrp="1"/>
          </p:cNvSpPr>
          <p:nvPr>
            <p:ph idx="1"/>
          </p:nvPr>
        </p:nvSpPr>
        <p:spPr/>
        <p:txBody>
          <a:bodyPr/>
          <a:p>
            <a:pPr>
              <a:buFont typeface="Wingdings" panose="05000000000000000000" pitchFamily="2" charset="2"/>
              <a:buChar char="Ø"/>
            </a:pPr>
            <a:r>
              <a:rPr lang="en-US" sz="2000" dirty="0">
                <a:sym typeface="+mn-ea"/>
              </a:rPr>
              <a:t>Customer satisfaction has emerged as one of the most important factors that guarantee the success of online store; it </a:t>
            </a:r>
            <a:r>
              <a:rPr lang="en-IN" altLang="en-US" sz="2000" dirty="0">
                <a:sym typeface="+mn-ea"/>
              </a:rPr>
              <a:t>is </a:t>
            </a:r>
            <a:r>
              <a:rPr lang="en-US" sz="2000" dirty="0">
                <a:sym typeface="+mn-ea"/>
              </a:rPr>
              <a:t>a key stimulant of purchase or repurchase intentions and customer loyalty.</a:t>
            </a:r>
            <a:endParaRPr lang="en-US" sz="2000" dirty="0"/>
          </a:p>
          <a:p>
            <a:pPr>
              <a:buFont typeface="Wingdings" panose="05000000000000000000" pitchFamily="2" charset="2"/>
              <a:buChar char="Ø"/>
            </a:pPr>
            <a:r>
              <a:rPr lang="en-US" sz="2000" dirty="0">
                <a:sym typeface="+mn-ea"/>
              </a:rPr>
              <a:t>Five major factors that contribute to the success of an e-commerce store have been identified as: service quality, system quality, information quality, trust and net benefit.</a:t>
            </a:r>
            <a:endParaRPr lang="en-US" sz="2000" dirty="0"/>
          </a:p>
          <a:p>
            <a:pPr>
              <a:buFont typeface="Wingdings" panose="05000000000000000000" pitchFamily="2" charset="2"/>
              <a:buChar char="Ø"/>
            </a:pPr>
            <a:r>
              <a:rPr lang="en-US" sz="2000" dirty="0">
                <a:sym typeface="+mn-ea"/>
              </a:rPr>
              <a:t>The research </a:t>
            </a:r>
            <a:r>
              <a:rPr lang="en-IN" altLang="en-US" sz="2000" dirty="0">
                <a:sym typeface="+mn-ea"/>
              </a:rPr>
              <a:t>i</a:t>
            </a:r>
            <a:r>
              <a:rPr lang="en-US" sz="2000" dirty="0">
                <a:sym typeface="+mn-ea"/>
              </a:rPr>
              <a:t>nvestigated the factors that influence the online customers repeat purchase intention.</a:t>
            </a:r>
            <a:endParaRPr lang="en-US" sz="2000" dirty="0"/>
          </a:p>
          <a:p>
            <a:pPr>
              <a:buFont typeface="Wingdings" panose="05000000000000000000" pitchFamily="2" charset="2"/>
              <a:buChar char="Ø"/>
            </a:pPr>
            <a:r>
              <a:rPr lang="en-US" sz="2000" dirty="0">
                <a:sym typeface="+mn-ea"/>
              </a:rPr>
              <a:t>The combination of both utilitarian value and hedonistic values are needed </a:t>
            </a:r>
            <a:r>
              <a:rPr lang="en-IN" altLang="en-US" sz="2000" dirty="0">
                <a:sym typeface="+mn-ea"/>
              </a:rPr>
              <a:t>for</a:t>
            </a:r>
            <a:r>
              <a:rPr lang="en-US" sz="2000" dirty="0">
                <a:sym typeface="+mn-ea"/>
              </a:rPr>
              <a:t> repeat purchase intention (loyalty) positively.</a:t>
            </a:r>
            <a:endParaRPr lang="en-US" sz="2000" dirty="0"/>
          </a:p>
          <a:p>
            <a:pPr>
              <a:buFont typeface="Wingdings" panose="05000000000000000000" pitchFamily="2" charset="2"/>
              <a:buChar char="Ø"/>
            </a:pPr>
            <a:r>
              <a:rPr lang="en-US" sz="2000" dirty="0">
                <a:sym typeface="+mn-ea"/>
              </a:rPr>
              <a:t>The data is collected from the Indian online shoppers. Results indicate the e-retail success factors, which are very much critical for customer satisfaction.</a:t>
            </a:r>
            <a:endParaRPr lang="en-US" sz="2000" dirty="0"/>
          </a:p>
          <a:p>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t>PAYTM</a:t>
            </a:r>
            <a:endParaRPr lang="en-IN" altLang="en-US" sz="2800"/>
          </a:p>
        </p:txBody>
      </p:sp>
      <p:sp>
        <p:nvSpPr>
          <p:cNvPr id="3" name="Content Placeholder 2"/>
          <p:cNvSpPr>
            <a:spLocks noGrp="1"/>
          </p:cNvSpPr>
          <p:nvPr>
            <p:ph idx="1"/>
          </p:nvPr>
        </p:nvSpPr>
        <p:spPr>
          <a:xfrm>
            <a:off x="609600" y="1174750"/>
            <a:ext cx="10972800" cy="5499100"/>
          </a:xfrm>
        </p:spPr>
        <p:txBody>
          <a:bodyPr/>
          <a:p>
            <a:pPr>
              <a:buFont typeface="Wingdings" panose="05000000000000000000" charset="0"/>
              <a:buChar char="v"/>
            </a:pPr>
            <a:r>
              <a:rPr lang="en-US" sz="2400">
                <a:sym typeface="+mn-ea"/>
              </a:rPr>
              <a:t>Improvements needed:</a:t>
            </a:r>
            <a:endParaRPr lang="en-US" sz="2400"/>
          </a:p>
          <a:p>
            <a:r>
              <a:rPr lang="en-US" sz="2400">
                <a:sym typeface="+mn-ea"/>
              </a:rPr>
              <a:t>Reduce the delivery time of the products during promotions.</a:t>
            </a:r>
            <a:endParaRPr lang="en-US" sz="2400"/>
          </a:p>
          <a:p>
            <a:r>
              <a:rPr lang="en-US" sz="2400">
                <a:sym typeface="+mn-ea"/>
              </a:rPr>
              <a:t>Try to flash </a:t>
            </a:r>
            <a:r>
              <a:rPr lang="en-IN" altLang="en-US" sz="2400">
                <a:sym typeface="+mn-ea"/>
              </a:rPr>
              <a:t>product </a:t>
            </a:r>
            <a:r>
              <a:rPr lang="en-US" sz="2400">
                <a:sym typeface="+mn-ea"/>
              </a:rPr>
              <a:t>price early during promotion.</a:t>
            </a:r>
            <a:endParaRPr lang="en-US" sz="2400"/>
          </a:p>
          <a:p>
            <a:r>
              <a:rPr lang="en-US" sz="2400">
                <a:sym typeface="+mn-ea"/>
              </a:rPr>
              <a:t>During promotions give disturbance free shopping experience to customers.</a:t>
            </a:r>
            <a:endParaRPr lang="en-US" sz="2400"/>
          </a:p>
          <a:p>
            <a:r>
              <a:rPr lang="en-US" sz="2400">
                <a:sym typeface="+mn-ea"/>
              </a:rPr>
              <a:t>Late declaration of price and discounts.</a:t>
            </a:r>
            <a:endParaRPr lang="en-US" sz="2400"/>
          </a:p>
          <a:p>
            <a:r>
              <a:rPr lang="en-US" sz="2400">
                <a:sym typeface="+mn-ea"/>
              </a:rPr>
              <a:t>Frequent disturbance is occurring while moving from one page to another.</a:t>
            </a:r>
            <a:endParaRPr lang="en-US" sz="2400"/>
          </a:p>
          <a:p>
            <a:pPr>
              <a:buFont typeface="Wingdings" panose="05000000000000000000" charset="0"/>
              <a:buChar char="v"/>
            </a:pPr>
            <a:r>
              <a:rPr lang="en-US" sz="2400">
                <a:sym typeface="+mn-ea"/>
              </a:rPr>
              <a:t>Good Remarks:</a:t>
            </a:r>
            <a:endParaRPr lang="en-US" sz="2400"/>
          </a:p>
          <a:p>
            <a:r>
              <a:rPr lang="en-US" sz="2400">
                <a:sym typeface="+mn-ea"/>
              </a:rPr>
              <a:t>Convenient to use and a good website.</a:t>
            </a:r>
            <a:endParaRPr lang="en-US" sz="2400"/>
          </a:p>
          <a:p>
            <a:r>
              <a:rPr lang="en-US" sz="2400">
                <a:sym typeface="+mn-ea"/>
              </a:rPr>
              <a:t>Quickness to complete a purchase.</a:t>
            </a:r>
            <a:endParaRPr lang="en-US" sz="2400"/>
          </a:p>
          <a:p>
            <a:r>
              <a:rPr lang="en-US" sz="2400">
                <a:sym typeface="+mn-ea"/>
              </a:rPr>
              <a:t>About 60-65% of the customers feel that either web or app is reliable.</a:t>
            </a:r>
            <a:endParaRPr lang="en-US" sz="2400"/>
          </a:p>
          <a:p>
            <a:r>
              <a:rPr lang="en-US" sz="2400">
                <a:sym typeface="+mn-ea"/>
              </a:rPr>
              <a:t>Around 20-25% of the customers believe that paytm has a wild variety of products on offer.</a:t>
            </a:r>
            <a:endParaRPr lang="en-US" sz="2400"/>
          </a:p>
          <a:p>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sym typeface="+mn-ea"/>
              </a:rPr>
              <a:t>SNAPDEAL</a:t>
            </a:r>
            <a:endParaRPr lang="en-IN" altLang="en-US" sz="2800">
              <a:sym typeface="+mn-ea"/>
            </a:endParaRPr>
          </a:p>
        </p:txBody>
      </p:sp>
      <p:sp>
        <p:nvSpPr>
          <p:cNvPr id="3" name="Content Placeholder 2"/>
          <p:cNvSpPr>
            <a:spLocks noGrp="1"/>
          </p:cNvSpPr>
          <p:nvPr>
            <p:ph idx="1"/>
          </p:nvPr>
        </p:nvSpPr>
        <p:spPr/>
        <p:txBody>
          <a:bodyPr/>
          <a:p>
            <a:pPr>
              <a:buFont typeface="Wingdings" panose="05000000000000000000" charset="0"/>
              <a:buChar char="v"/>
            </a:pPr>
            <a:r>
              <a:rPr lang="en-US" sz="2400" u="sng">
                <a:sym typeface="+mn-ea"/>
              </a:rPr>
              <a:t>Improvements needed:</a:t>
            </a:r>
            <a:endParaRPr lang="en-US" sz="2400" u="sng"/>
          </a:p>
          <a:p>
            <a:r>
              <a:rPr lang="en-US" sz="2400">
                <a:sym typeface="+mn-ea"/>
              </a:rPr>
              <a:t>Reduce the delivery time of the products during promotions.</a:t>
            </a:r>
            <a:endParaRPr lang="en-US" sz="2400"/>
          </a:p>
          <a:p>
            <a:r>
              <a:rPr lang="en-US" sz="2400">
                <a:sym typeface="+mn-ea"/>
              </a:rPr>
              <a:t>Try to give the </a:t>
            </a:r>
            <a:r>
              <a:rPr lang="en-IN" altLang="en-US" sz="2400">
                <a:sym typeface="+mn-ea"/>
              </a:rPr>
              <a:t>product </a:t>
            </a:r>
            <a:r>
              <a:rPr lang="en-US" sz="2400">
                <a:sym typeface="+mn-ea"/>
              </a:rPr>
              <a:t>price early during promotion.</a:t>
            </a:r>
            <a:endParaRPr lang="en-US" sz="2400"/>
          </a:p>
          <a:p>
            <a:r>
              <a:rPr lang="en-US" sz="2400">
                <a:sym typeface="+mn-ea"/>
              </a:rPr>
              <a:t>During promotions, try to give a disturbance free shopping experience to customers.</a:t>
            </a:r>
            <a:endParaRPr lang="en-US" sz="2400"/>
          </a:p>
          <a:p>
            <a:r>
              <a:rPr lang="en-US" sz="2400">
                <a:sym typeface="+mn-ea"/>
              </a:rPr>
              <a:t>Late declaration of price and discounts.</a:t>
            </a:r>
            <a:endParaRPr lang="en-US" sz="2400"/>
          </a:p>
          <a:p>
            <a:r>
              <a:rPr lang="en-US" sz="2400">
                <a:sym typeface="+mn-ea"/>
              </a:rPr>
              <a:t>No one has expressed to recommend snapdeal to a contact as it has the most negative feedbacks among all other websites.</a:t>
            </a:r>
            <a:endParaRPr lang="en-US" sz="2400"/>
          </a:p>
          <a:p>
            <a:pPr>
              <a:buFont typeface="Wingdings" panose="05000000000000000000" charset="0"/>
              <a:buChar char="v"/>
            </a:pPr>
            <a:r>
              <a:rPr lang="en-US" sz="2400" u="sng">
                <a:sym typeface="+mn-ea"/>
              </a:rPr>
              <a:t>Good Remarks:</a:t>
            </a:r>
            <a:endParaRPr lang="en-US" sz="2400"/>
          </a:p>
          <a:p>
            <a:r>
              <a:rPr lang="en-US" sz="2400">
                <a:sym typeface="+mn-ea"/>
              </a:rPr>
              <a:t>Convenient to use.</a:t>
            </a:r>
            <a:endParaRPr lang="en-US" sz="2400"/>
          </a:p>
          <a:p>
            <a:r>
              <a:rPr lang="en-US" sz="2400">
                <a:sym typeface="+mn-ea"/>
              </a:rPr>
              <a:t>54% of the customers are happy about the availability of financial information security.</a:t>
            </a:r>
            <a:endParaRPr lang="en-US" sz="240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chor="ctr" anchorCtr="0"/>
          <a:p>
            <a:pPr marL="0" indent="0" algn="ctr">
              <a:lnSpc>
                <a:spcPct val="100000"/>
              </a:lnSpc>
              <a:buNone/>
            </a:pPr>
            <a:r>
              <a:rPr lang="en-IN" altLang="en-US" sz="960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IN" altLang="en-US" sz="960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t>BLOCK DIAGRAM OF VALUES REQUIRED</a:t>
            </a:r>
            <a:endParaRPr lang="en-IN" altLang="en-US" sz="2800"/>
          </a:p>
        </p:txBody>
      </p:sp>
      <p:pic>
        <p:nvPicPr>
          <p:cNvPr id="4" name="Picture 2" descr="https://www.researchgate.net/profile/Vikas_Kumar146/publication/346412647/figure/fig1/AS:962618307145728@1606517497246/Proposed-customer-retention-model_W640.jpg"/>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99185" y="1363980"/>
            <a:ext cx="9897110" cy="51669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t>OBJECTIVE</a:t>
            </a:r>
            <a:endParaRPr lang="en-IN" altLang="en-US" sz="2800"/>
          </a:p>
        </p:txBody>
      </p:sp>
      <p:sp>
        <p:nvSpPr>
          <p:cNvPr id="3" name="Content Placeholder 2"/>
          <p:cNvSpPr>
            <a:spLocks noGrp="1"/>
          </p:cNvSpPr>
          <p:nvPr>
            <p:ph idx="1"/>
          </p:nvPr>
        </p:nvSpPr>
        <p:spPr>
          <a:xfrm>
            <a:off x="609600" y="1233170"/>
            <a:ext cx="10972800" cy="4953000"/>
          </a:xfrm>
        </p:spPr>
        <p:txBody>
          <a:bodyPr/>
          <a:p>
            <a:pPr marL="342900" indent="-342900">
              <a:buFont typeface="Wingdings" panose="05000000000000000000" pitchFamily="2" charset="2"/>
              <a:buChar char="Ø"/>
            </a:pPr>
            <a:r>
              <a:rPr lang="en-IN" sz="2000" dirty="0">
                <a:sym typeface="+mn-ea"/>
              </a:rPr>
              <a:t>The objective is to apply our analytical skills to provide findings and conclusion that would help to predict customer retention for a E-Retail company using their data on users provided over period of time.</a:t>
            </a:r>
            <a:endParaRPr lang="en-IN" sz="2000" dirty="0"/>
          </a:p>
          <a:p>
            <a:pPr marL="342900" indent="-342900">
              <a:buFont typeface="Wingdings" panose="05000000000000000000" pitchFamily="2" charset="2"/>
              <a:buChar char="Ø"/>
            </a:pPr>
            <a:endParaRPr lang="en-IN" sz="2000" dirty="0"/>
          </a:p>
          <a:p>
            <a:pPr marL="342900" indent="-342900">
              <a:buFont typeface="Wingdings" panose="05000000000000000000" pitchFamily="2" charset="2"/>
              <a:buChar char="Ø"/>
            </a:pPr>
            <a:r>
              <a:rPr lang="en-IN" sz="2000" dirty="0">
                <a:sym typeface="+mn-ea"/>
              </a:rPr>
              <a:t>Using the model we had to determine which features were most influential in loss of valuable customer and then making a plan for how the company could use this information to increase customer retention.</a:t>
            </a:r>
            <a:endParaRPr lang="en-IN" sz="2000" dirty="0"/>
          </a:p>
          <a:p>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t>ANALYSIS ON DATA PROVIDED</a:t>
            </a:r>
            <a:endParaRPr lang="en-IN" altLang="en-US" sz="2800"/>
          </a:p>
        </p:txBody>
      </p:sp>
      <p:sp>
        <p:nvSpPr>
          <p:cNvPr id="3" name="Content Placeholder 2"/>
          <p:cNvSpPr>
            <a:spLocks noGrp="1"/>
          </p:cNvSpPr>
          <p:nvPr>
            <p:ph idx="1"/>
          </p:nvPr>
        </p:nvSpPr>
        <p:spPr/>
        <p:txBody>
          <a:bodyPr/>
          <a:p>
            <a:r>
              <a:rPr lang="en-IN" altLang="en-US"/>
              <a:t>Data used from : </a:t>
            </a:r>
            <a:r>
              <a:rPr lang="en-IN" altLang="en-US">
                <a:hlinkClick r:id="rId1" tooltip="" action="ppaction://hlinkfile"/>
              </a:rPr>
              <a:t>datasheet.xlsx</a:t>
            </a:r>
            <a:endParaRPr lang="en-IN" altLang="en-US"/>
          </a:p>
          <a:p>
            <a:endParaRPr lang="en-IN" altLang="en-US"/>
          </a:p>
          <a:p>
            <a:r>
              <a:rPr lang="en-IN" altLang="en-US"/>
              <a:t>Software : Anaconda, Python, Jupyter.</a:t>
            </a:r>
            <a:endParaRPr lang="en-IN" altLang="en-US"/>
          </a:p>
          <a:p>
            <a:endParaRPr lang="en-IN" altLang="en-US"/>
          </a:p>
          <a:p>
            <a:r>
              <a:rPr lang="en-IN" altLang="en-US"/>
              <a:t>Libraries: </a:t>
            </a:r>
            <a:r>
              <a:rPr lang="en-US" dirty="0">
                <a:sym typeface="+mn-ea"/>
              </a:rPr>
              <a:t>Pandas</a:t>
            </a:r>
            <a:r>
              <a:rPr lang="en-IN" altLang="en-US" dirty="0">
                <a:sym typeface="+mn-ea"/>
              </a:rPr>
              <a:t>, </a:t>
            </a:r>
            <a:r>
              <a:rPr lang="en-US" dirty="0">
                <a:sym typeface="+mn-ea"/>
              </a:rPr>
              <a:t>NumPy</a:t>
            </a:r>
            <a:r>
              <a:rPr lang="en-IN" altLang="en-US" dirty="0">
                <a:sym typeface="+mn-ea"/>
              </a:rPr>
              <a:t>, </a:t>
            </a:r>
            <a:r>
              <a:rPr lang="en-US" dirty="0">
                <a:sym typeface="+mn-ea"/>
              </a:rPr>
              <a:t>matplotlib</a:t>
            </a:r>
            <a:r>
              <a:rPr lang="en-IN" altLang="en-US" dirty="0">
                <a:sym typeface="+mn-ea"/>
              </a:rPr>
              <a:t>, </a:t>
            </a:r>
            <a:r>
              <a:rPr lang="en-US" dirty="0">
                <a:sym typeface="+mn-ea"/>
              </a:rPr>
              <a:t>seaborn</a:t>
            </a:r>
            <a:r>
              <a:rPr lang="en-IN" altLang="en-US" dirty="0">
                <a:sym typeface="+mn-ea"/>
              </a:rPr>
              <a:t>, </a:t>
            </a:r>
            <a:r>
              <a:rPr lang="en-IN" dirty="0">
                <a:solidFill>
                  <a:schemeClr val="dk1"/>
                </a:solidFill>
                <a:effectLst/>
                <a:sym typeface="+mn-ea"/>
              </a:rPr>
              <a:t>scikit-learn</a:t>
            </a:r>
            <a:endParaRPr lang="en-IN" b="0" i="0" kern="1200" dirty="0">
              <a:solidFill>
                <a:schemeClr val="dk1"/>
              </a:solidFill>
              <a:effectLst/>
              <a:latin typeface="+mn-lt"/>
              <a:ea typeface="+mn-ea"/>
              <a:cs typeface="+mn-cs"/>
            </a:endParaRPr>
          </a:p>
          <a:p>
            <a:endParaRPr lang="en-IN" altLang="en-US" b="0" i="0" kern="1200" dirty="0">
              <a:solidFill>
                <a:schemeClr val="dk1"/>
              </a:solidFill>
              <a:effectLst/>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t>STEPS FOLLOWED</a:t>
            </a:r>
            <a:endParaRPr lang="en-IN" altLang="en-US" sz="2800"/>
          </a:p>
        </p:txBody>
      </p:sp>
      <p:sp>
        <p:nvSpPr>
          <p:cNvPr id="3" name="Content Placeholder 2"/>
          <p:cNvSpPr>
            <a:spLocks noGrp="1"/>
          </p:cNvSpPr>
          <p:nvPr>
            <p:ph idx="1"/>
          </p:nvPr>
        </p:nvSpPr>
        <p:spPr>
          <a:xfrm>
            <a:off x="609600" y="1218565"/>
            <a:ext cx="10972800" cy="5286375"/>
          </a:xfrm>
        </p:spPr>
        <p:txBody>
          <a:bodyPr/>
          <a:p>
            <a:pPr marL="285750" indent="-285750">
              <a:lnSpc>
                <a:spcPct val="100000"/>
              </a:lnSpc>
              <a:buFont typeface="Wingdings" panose="05000000000000000000" pitchFamily="2" charset="2"/>
              <a:buChar char="§"/>
            </a:pPr>
            <a:r>
              <a:rPr lang="en-US" sz="2400" dirty="0">
                <a:latin typeface="Cambria" panose="02040503050406030204" pitchFamily="18" charset="0"/>
                <a:ea typeface="Cambria" panose="02040503050406030204" pitchFamily="18" charset="0"/>
                <a:sym typeface="+mn-ea"/>
              </a:rPr>
              <a:t>First </a:t>
            </a:r>
            <a:r>
              <a:rPr lang="en-IN" altLang="en-US" sz="2400" dirty="0">
                <a:latin typeface="Cambria" panose="02040503050406030204" pitchFamily="18" charset="0"/>
                <a:ea typeface="Cambria" panose="02040503050406030204" pitchFamily="18" charset="0"/>
                <a:sym typeface="+mn-ea"/>
              </a:rPr>
              <a:t>we</a:t>
            </a:r>
            <a:r>
              <a:rPr lang="en-US" sz="2400" dirty="0">
                <a:latin typeface="Cambria" panose="02040503050406030204" pitchFamily="18" charset="0"/>
                <a:ea typeface="Cambria" panose="02040503050406030204" pitchFamily="18" charset="0"/>
                <a:sym typeface="+mn-ea"/>
              </a:rPr>
              <a:t> have imported the necessary libraries and loaded the entire dataset in our Jupyter Notebook </a:t>
            </a:r>
            <a:endParaRPr lang="en-US" sz="2400" dirty="0">
              <a:latin typeface="Cambria" panose="02040503050406030204" pitchFamily="18" charset="0"/>
              <a:ea typeface="Cambria" panose="02040503050406030204" pitchFamily="18" charset="0"/>
              <a:sym typeface="+mn-ea"/>
            </a:endParaRPr>
          </a:p>
          <a:p>
            <a:pPr marL="285750" indent="-285750">
              <a:lnSpc>
                <a:spcPct val="100000"/>
              </a:lnSpc>
              <a:buFont typeface="Wingdings" panose="05000000000000000000" pitchFamily="2" charset="2"/>
              <a:buChar char="§"/>
            </a:pPr>
            <a:r>
              <a:rPr lang="en-US" sz="2400" dirty="0">
                <a:latin typeface="Cambria" panose="02040503050406030204" pitchFamily="18" charset="0"/>
                <a:ea typeface="Cambria" panose="02040503050406030204" pitchFamily="18" charset="0"/>
                <a:sym typeface="+mn-ea"/>
              </a:rPr>
              <a:t>Then checked the shape of our dataset and found that we have a total of 269 rows and 71 different columns.</a:t>
            </a:r>
            <a:endParaRPr lang="en-US" sz="2400" cap="none" dirty="0">
              <a:latin typeface="Cambria" panose="02040503050406030204" pitchFamily="18" charset="0"/>
              <a:ea typeface="Cambria" panose="02040503050406030204" pitchFamily="18" charset="0"/>
            </a:endParaRPr>
          </a:p>
          <a:p>
            <a:pPr marL="285750" indent="-285750">
              <a:lnSpc>
                <a:spcPct val="100000"/>
              </a:lnSpc>
              <a:buFont typeface="Wingdings" panose="05000000000000000000" pitchFamily="2" charset="2"/>
              <a:buChar char="§"/>
            </a:pPr>
            <a:r>
              <a:rPr lang="en-IN" altLang="en-US" sz="2400" dirty="0">
                <a:latin typeface="Cambria" panose="02040503050406030204" pitchFamily="18" charset="0"/>
                <a:ea typeface="Cambria" panose="02040503050406030204" pitchFamily="18" charset="0"/>
                <a:sym typeface="+mn-ea"/>
              </a:rPr>
              <a:t>We</a:t>
            </a:r>
            <a:r>
              <a:rPr lang="en-US" sz="2400" dirty="0">
                <a:latin typeface="Cambria" panose="02040503050406030204" pitchFamily="18" charset="0"/>
                <a:ea typeface="Cambria" panose="02040503050406030204" pitchFamily="18" charset="0"/>
                <a:sym typeface="+mn-ea"/>
              </a:rPr>
              <a:t> </a:t>
            </a:r>
            <a:r>
              <a:rPr lang="en-IN" altLang="en-US" sz="2400" dirty="0">
                <a:latin typeface="Cambria" panose="02040503050406030204" pitchFamily="18" charset="0"/>
                <a:ea typeface="Cambria" panose="02040503050406030204" pitchFamily="18" charset="0"/>
                <a:sym typeface="+mn-ea"/>
              </a:rPr>
              <a:t>removed th</a:t>
            </a:r>
            <a:r>
              <a:rPr lang="en-US" sz="2400" dirty="0">
                <a:latin typeface="Cambria" panose="02040503050406030204" pitchFamily="18" charset="0"/>
                <a:ea typeface="Cambria" panose="02040503050406030204" pitchFamily="18" charset="0"/>
                <a:sym typeface="+mn-ea"/>
              </a:rPr>
              <a:t>e </a:t>
            </a:r>
            <a:r>
              <a:rPr lang="en-IN" altLang="en-US" sz="2400" dirty="0">
                <a:latin typeface="Cambria" panose="02040503050406030204" pitchFamily="18" charset="0"/>
                <a:ea typeface="Cambria" panose="02040503050406030204" pitchFamily="18" charset="0"/>
                <a:sym typeface="+mn-ea"/>
              </a:rPr>
              <a:t>integers from columns and made columns identicle throughout the dataset</a:t>
            </a:r>
            <a:r>
              <a:rPr lang="en-US" sz="2400" dirty="0">
                <a:latin typeface="Cambria" panose="02040503050406030204" pitchFamily="18" charset="0"/>
                <a:ea typeface="Cambria" panose="02040503050406030204" pitchFamily="18" charset="0"/>
                <a:sym typeface="+mn-ea"/>
              </a:rPr>
              <a:t>.</a:t>
            </a:r>
            <a:endParaRPr lang="en-US" sz="2400" dirty="0">
              <a:latin typeface="Cambria" panose="02040503050406030204" pitchFamily="18" charset="0"/>
              <a:ea typeface="Cambria" panose="02040503050406030204" pitchFamily="18" charset="0"/>
              <a:sym typeface="+mn-ea"/>
            </a:endParaRPr>
          </a:p>
          <a:p>
            <a:pPr marL="285750" indent="-285750">
              <a:lnSpc>
                <a:spcPct val="100000"/>
              </a:lnSpc>
              <a:buFont typeface="Wingdings" panose="05000000000000000000" pitchFamily="2" charset="2"/>
              <a:buChar char="§"/>
            </a:pPr>
            <a:r>
              <a:rPr lang="en-US" sz="2400" dirty="0">
                <a:latin typeface="Cambria" panose="02040503050406030204" pitchFamily="18" charset="0"/>
                <a:ea typeface="Cambria" panose="02040503050406030204" pitchFamily="18" charset="0"/>
                <a:sym typeface="+mn-ea"/>
              </a:rPr>
              <a:t>We </a:t>
            </a:r>
            <a:r>
              <a:rPr lang="en-IN" altLang="en-US" sz="2400" dirty="0">
                <a:latin typeface="Cambria" panose="02040503050406030204" pitchFamily="18" charset="0"/>
                <a:ea typeface="Cambria" panose="02040503050406030204" pitchFamily="18" charset="0"/>
                <a:sym typeface="+mn-ea"/>
              </a:rPr>
              <a:t>checked for null values and couldn’t find</a:t>
            </a:r>
            <a:r>
              <a:rPr lang="en-US" sz="2400" dirty="0">
                <a:latin typeface="Cambria" panose="02040503050406030204" pitchFamily="18" charset="0"/>
                <a:ea typeface="Cambria" panose="02040503050406030204" pitchFamily="18" charset="0"/>
                <a:sym typeface="+mn-ea"/>
              </a:rPr>
              <a:t> any null values or missing values present in our dataset.</a:t>
            </a:r>
            <a:endParaRPr lang="en-US" sz="2400" cap="none" dirty="0">
              <a:latin typeface="Cambria" panose="02040503050406030204" pitchFamily="18" charset="0"/>
              <a:ea typeface="Cambria" panose="02040503050406030204" pitchFamily="18" charset="0"/>
            </a:endParaRPr>
          </a:p>
          <a:p>
            <a:pPr marL="285750" indent="-285750">
              <a:lnSpc>
                <a:spcPct val="100000"/>
              </a:lnSpc>
              <a:buFont typeface="Wingdings" panose="05000000000000000000" pitchFamily="2" charset="2"/>
              <a:buChar char="§"/>
            </a:pPr>
            <a:r>
              <a:rPr lang="en-US" sz="2400" dirty="0">
                <a:latin typeface="Cambria" panose="02040503050406030204" pitchFamily="18" charset="0"/>
                <a:ea typeface="Cambria" panose="02040503050406030204" pitchFamily="18" charset="0"/>
                <a:sym typeface="+mn-ea"/>
              </a:rPr>
              <a:t>By checking the data types </a:t>
            </a:r>
            <a:r>
              <a:rPr lang="en-IN" altLang="en-US" sz="2400" dirty="0">
                <a:latin typeface="Cambria" panose="02040503050406030204" pitchFamily="18" charset="0"/>
                <a:ea typeface="Cambria" panose="02040503050406030204" pitchFamily="18" charset="0"/>
                <a:sym typeface="+mn-ea"/>
              </a:rPr>
              <a:t>we</a:t>
            </a:r>
            <a:r>
              <a:rPr lang="en-US" sz="2400" dirty="0">
                <a:latin typeface="Cambria" panose="02040503050406030204" pitchFamily="18" charset="0"/>
                <a:ea typeface="Cambria" panose="02040503050406030204" pitchFamily="18" charset="0"/>
                <a:sym typeface="+mn-ea"/>
              </a:rPr>
              <a:t> came to know that all the columns have ‘object’ data type except the column representing the Pin Code which has ‘integer’ data type.</a:t>
            </a:r>
            <a:endParaRPr lang="en-US" sz="2400" dirty="0">
              <a:latin typeface="Cambria" panose="02040503050406030204" pitchFamily="18" charset="0"/>
              <a:ea typeface="Cambria" panose="020405030504060302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8181340" cy="582930"/>
          </a:xfrm>
        </p:spPr>
        <p:txBody>
          <a:bodyPr/>
          <a:p>
            <a:r>
              <a:rPr lang="en-IN" altLang="en-US" sz="2800"/>
              <a:t>DESCRIPTION OF DATASET</a:t>
            </a:r>
            <a:endParaRPr lang="en-IN" altLang="en-US" sz="2800"/>
          </a:p>
        </p:txBody>
      </p:sp>
      <p:sp>
        <p:nvSpPr>
          <p:cNvPr id="3" name="Content Placeholder 2"/>
          <p:cNvSpPr>
            <a:spLocks noGrp="1"/>
          </p:cNvSpPr>
          <p:nvPr>
            <p:ph idx="1"/>
          </p:nvPr>
        </p:nvSpPr>
        <p:spPr/>
        <p:txBody>
          <a:bodyPr/>
          <a:p>
            <a:pPr marL="0" indent="0">
              <a:buNone/>
            </a:pPr>
            <a:r>
              <a:rPr lang="en-US" sz="2400" dirty="0">
                <a:latin typeface="Constantia (Body)"/>
                <a:cs typeface="Arial" panose="020B0604020202020204"/>
                <a:sym typeface="+mn-ea"/>
              </a:rPr>
              <a:t>The data is collected from the Indian online shoppers. Our Dataset consists of reviews and feedbacks of customers on top </a:t>
            </a:r>
            <a:r>
              <a:rPr lang="en-IN" altLang="en-US" sz="2400" dirty="0">
                <a:latin typeface="Constantia (Body)"/>
                <a:cs typeface="Arial" panose="020B0604020202020204"/>
                <a:sym typeface="+mn-ea"/>
              </a:rPr>
              <a:t>5 </a:t>
            </a:r>
            <a:r>
              <a:rPr lang="en-US" sz="2400" dirty="0">
                <a:latin typeface="Constantia (Body)"/>
                <a:cs typeface="Arial" panose="020B0604020202020204"/>
                <a:sym typeface="+mn-ea"/>
              </a:rPr>
              <a:t>Indian Online Retailers : Amazon, Flipkart, Snapdeal, Myntra and Paytm.</a:t>
            </a:r>
            <a:endParaRPr lang="en-US" sz="2400" dirty="0">
              <a:latin typeface="Constantia (Body)"/>
              <a:cs typeface="Arial" panose="020B0604020202020204"/>
              <a:sym typeface="+mn-ea"/>
            </a:endParaRPr>
          </a:p>
          <a:p>
            <a:pPr marL="0" indent="0">
              <a:buNone/>
            </a:pPr>
            <a:endParaRPr lang="en-US" sz="2400" dirty="0">
              <a:latin typeface="Constantia (Body)"/>
              <a:cs typeface="Arial" panose="020B0604020202020204"/>
            </a:endParaRPr>
          </a:p>
          <a:p>
            <a:pPr marL="0" indent="0">
              <a:buNone/>
            </a:pPr>
            <a:r>
              <a:rPr lang="en-US" sz="2400" dirty="0">
                <a:latin typeface="Constantia (Body)"/>
                <a:cs typeface="Arial" panose="020B0604020202020204"/>
                <a:sym typeface="+mn-ea"/>
              </a:rPr>
              <a:t>Question</a:t>
            </a:r>
            <a:r>
              <a:rPr lang="en-IN" altLang="en-US" sz="2400" dirty="0">
                <a:latin typeface="Constantia (Body)"/>
                <a:cs typeface="Arial" panose="020B0604020202020204"/>
                <a:sym typeface="+mn-ea"/>
              </a:rPr>
              <a:t>s</a:t>
            </a:r>
            <a:r>
              <a:rPr lang="en-US" sz="2400" dirty="0">
                <a:latin typeface="Constantia (Body)"/>
                <a:cs typeface="Arial" panose="020B0604020202020204"/>
                <a:sym typeface="+mn-ea"/>
              </a:rPr>
              <a:t> </a:t>
            </a:r>
            <a:r>
              <a:rPr lang="en-IN" altLang="en-US" sz="2400" dirty="0">
                <a:latin typeface="Constantia (Body)"/>
                <a:cs typeface="Arial" panose="020B0604020202020204"/>
                <a:sym typeface="+mn-ea"/>
              </a:rPr>
              <a:t>are</a:t>
            </a:r>
            <a:r>
              <a:rPr lang="en-US" sz="2400" dirty="0">
                <a:latin typeface="Constantia (Body)"/>
                <a:cs typeface="Arial" panose="020B0604020202020204"/>
                <a:sym typeface="+mn-ea"/>
              </a:rPr>
              <a:t> formed on the basis of brand strength, brand empathy, overall customer satisfaction and perceived value for money with intention to recommend.</a:t>
            </a:r>
            <a:endParaRPr lang="en-US" sz="2400" dirty="0">
              <a:latin typeface="Constantia (Body)"/>
              <a:cs typeface="Arial" panose="020B0604020202020204"/>
            </a:endParaRPr>
          </a:p>
          <a:p>
            <a:pPr marL="0" indent="0">
              <a:buNone/>
            </a:pPr>
            <a:endParaRPr lang="en-US" sz="2400" dirty="0">
              <a:latin typeface="Constantia (Body)"/>
              <a:cs typeface="Arial" panose="020B0604020202020204"/>
              <a:sym typeface="+mn-ea"/>
            </a:endParaRPr>
          </a:p>
          <a:p>
            <a:pPr marL="0" indent="0">
              <a:buNone/>
            </a:pPr>
            <a:r>
              <a:rPr lang="en-US" sz="2400" dirty="0">
                <a:latin typeface="Constantia (Body)"/>
                <a:cs typeface="Arial" panose="020B0604020202020204"/>
                <a:sym typeface="+mn-ea"/>
              </a:rPr>
              <a:t>Results indicate the e-retail success factors which are very much critical for customer satisfaction and retention.</a:t>
            </a:r>
            <a:endParaRPr lang="en-US" sz="2400" dirty="0">
              <a:latin typeface="Constantia (Body)"/>
              <a:ea typeface="+mj-lt"/>
              <a:cs typeface="+mj-lt"/>
            </a:endParaRPr>
          </a:p>
          <a:p>
            <a:endParaRPr lang="en-US" sz="2400" dirty="0">
              <a:latin typeface="Constantia (Body)"/>
              <a:ea typeface="+mj-lt"/>
              <a:cs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t>DATA VISUALIZATION</a:t>
            </a:r>
            <a:endParaRPr lang="en-IN" altLang="en-US" sz="2800"/>
          </a:p>
        </p:txBody>
      </p:sp>
      <p:sp>
        <p:nvSpPr>
          <p:cNvPr id="3" name="Content Placeholder 2"/>
          <p:cNvSpPr>
            <a:spLocks noGrp="1"/>
          </p:cNvSpPr>
          <p:nvPr>
            <p:ph idx="1"/>
          </p:nvPr>
        </p:nvSpPr>
        <p:spPr>
          <a:xfrm>
            <a:off x="434340" y="955675"/>
            <a:ext cx="10972800" cy="5755640"/>
          </a:xfrm>
        </p:spPr>
        <p:txBody>
          <a:bodyPr/>
          <a:p>
            <a:pPr>
              <a:buFont typeface="Wingdings" panose="05000000000000000000" pitchFamily="2" charset="2"/>
              <a:buChar char="Ø"/>
            </a:pPr>
            <a:r>
              <a:rPr lang="en-US" sz="2400" dirty="0">
                <a:sym typeface="+mn-ea"/>
              </a:rPr>
              <a:t>What is Data Visualization? </a:t>
            </a:r>
            <a:endParaRPr lang="en-US" sz="2400" dirty="0">
              <a:sym typeface="+mn-ea"/>
            </a:endParaRPr>
          </a:p>
          <a:p>
            <a:pPr marL="0" indent="0">
              <a:buFont typeface="Wingdings" panose="05000000000000000000" pitchFamily="2" charset="2"/>
              <a:buNone/>
            </a:pPr>
            <a:r>
              <a:rPr lang="en-IN" altLang="en-US" sz="2400" dirty="0">
                <a:sym typeface="+mn-ea"/>
              </a:rPr>
              <a:t>It</a:t>
            </a:r>
            <a:r>
              <a:rPr lang="en-US" sz="2400" dirty="0">
                <a:sym typeface="+mn-ea"/>
              </a:rPr>
              <a:t> is defined as a graphical representation that contains the information and the data</a:t>
            </a:r>
            <a:r>
              <a:rPr lang="en-IN" altLang="en-US" sz="2400" dirty="0">
                <a:sym typeface="+mn-ea"/>
              </a:rPr>
              <a:t> from the dataset.</a:t>
            </a:r>
            <a:endParaRPr lang="en-US" sz="2400" dirty="0"/>
          </a:p>
          <a:p>
            <a:pPr>
              <a:buFont typeface="Wingdings" panose="05000000000000000000" pitchFamily="2" charset="2"/>
              <a:buChar char="Ø"/>
            </a:pPr>
            <a:r>
              <a:rPr lang="en-US" sz="2400" dirty="0">
                <a:sym typeface="+mn-ea"/>
              </a:rPr>
              <a:t>Benefits of Good Data Visualization? </a:t>
            </a:r>
            <a:endParaRPr lang="en-US" sz="2400" dirty="0">
              <a:sym typeface="+mn-ea"/>
            </a:endParaRPr>
          </a:p>
          <a:p>
            <a:pPr marL="0" indent="0">
              <a:buFont typeface="Wingdings" panose="05000000000000000000" pitchFamily="2" charset="2"/>
              <a:buNone/>
            </a:pPr>
            <a:r>
              <a:rPr lang="en-US" sz="2400" dirty="0">
                <a:sym typeface="+mn-ea"/>
              </a:rPr>
              <a:t>Data visualization is technique of visual art that grabs our interest and keeps our main focus on the message captured with the help of eyes.</a:t>
            </a:r>
            <a:endParaRPr lang="en-US" sz="2400" dirty="0"/>
          </a:p>
          <a:p>
            <a:pPr>
              <a:buFont typeface="Wingdings" panose="05000000000000000000" pitchFamily="2" charset="2"/>
              <a:buChar char="Ø"/>
            </a:pPr>
            <a:r>
              <a:rPr lang="en-US" sz="2400" dirty="0">
                <a:sym typeface="+mn-ea"/>
              </a:rPr>
              <a:t>Different Data Visualization </a:t>
            </a:r>
            <a:r>
              <a:rPr lang="en-IN" altLang="en-US" sz="2400" dirty="0">
                <a:sym typeface="+mn-ea"/>
              </a:rPr>
              <a:t>Analysis </a:t>
            </a:r>
            <a:r>
              <a:rPr lang="en-US" sz="2400" dirty="0">
                <a:sym typeface="+mn-ea"/>
              </a:rPr>
              <a:t>are</a:t>
            </a:r>
            <a:br>
              <a:rPr lang="en-US" sz="2400" dirty="0">
                <a:sym typeface="+mn-ea"/>
              </a:rPr>
            </a:br>
            <a:r>
              <a:rPr lang="en-US" sz="2400" dirty="0">
                <a:sym typeface="+mn-ea"/>
              </a:rPr>
              <a:t>Univariate Analysis: In the univariate analysis, we will be using a single feature to analyze almost all of its properties.</a:t>
            </a:r>
            <a:br>
              <a:rPr lang="en-US" sz="2400" dirty="0">
                <a:sym typeface="+mn-ea"/>
              </a:rPr>
            </a:br>
            <a:r>
              <a:rPr lang="en-US" sz="2400" dirty="0">
                <a:sym typeface="+mn-ea"/>
              </a:rPr>
              <a:t>Bivariate Analysis: When we compare the data between exactly 2 features then it is known as bivariate analysis.</a:t>
            </a:r>
            <a:br>
              <a:rPr lang="en-US" sz="2400" dirty="0">
                <a:sym typeface="+mn-ea"/>
              </a:rPr>
            </a:br>
            <a:r>
              <a:rPr lang="en-US" sz="2400" dirty="0">
                <a:sym typeface="+mn-ea"/>
              </a:rPr>
              <a:t>Multivariate Analysis: In the multivariate analysis, we will be comparing more than 2 variables.</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a:t>UNIVARIATE ANALYSIS</a:t>
            </a:r>
            <a:endParaRPr lang="en-IN" altLang="en-US" sz="2800"/>
          </a:p>
        </p:txBody>
      </p:sp>
      <p:pic>
        <p:nvPicPr>
          <p:cNvPr id="4" name="Content Placeholder 3" descr="Univariate analysis"/>
          <p:cNvPicPr>
            <a:picLocks noChangeAspect="1"/>
          </p:cNvPicPr>
          <p:nvPr>
            <p:ph idx="1"/>
          </p:nvPr>
        </p:nvPicPr>
        <p:blipFill>
          <a:blip r:embed="rId1"/>
          <a:stretch>
            <a:fillRect/>
          </a:stretch>
        </p:blipFill>
        <p:spPr>
          <a:xfrm>
            <a:off x="3401695" y="1101725"/>
            <a:ext cx="5379085" cy="5546725"/>
          </a:xfrm>
          <a:prstGeom prst="rect">
            <a:avLst/>
          </a:prstGeom>
        </p:spPr>
      </p:pic>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7307</Words>
  <Application>WPS Presentation</Application>
  <PresentationFormat>Widescreen</PresentationFormat>
  <Paragraphs>156</Paragraphs>
  <Slides>22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SimSun</vt:lpstr>
      <vt:lpstr>Wingdings</vt:lpstr>
      <vt:lpstr>Calibri Light</vt:lpstr>
      <vt:lpstr>Calibri</vt:lpstr>
      <vt:lpstr>Microsoft YaHei</vt:lpstr>
      <vt:lpstr>Arial Unicode MS</vt:lpstr>
      <vt:lpstr>Wingdings 3</vt:lpstr>
      <vt:lpstr>Verdana</vt:lpstr>
      <vt:lpstr>Wingdings 2</vt:lpstr>
      <vt:lpstr>Cambria</vt:lpstr>
      <vt:lpstr>Constantia (Body)</vt:lpstr>
      <vt:lpstr>Constantia</vt:lpstr>
      <vt:lpstr>Arial</vt:lpstr>
      <vt:lpstr>Wingdings</vt:lpstr>
      <vt:lpstr>Data Pie Charts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and Visualization of E-Retailers Customers Retention and Purchase decision Affecting Factors.</dc:title>
  <dc:creator>dinesh mutha</dc:creator>
  <cp:lastModifiedBy>Dinesh Mutha</cp:lastModifiedBy>
  <cp:revision>6</cp:revision>
  <dcterms:created xsi:type="dcterms:W3CDTF">2022-08-16T14:30:31Z</dcterms:created>
  <dcterms:modified xsi:type="dcterms:W3CDTF">2022-08-16T17:39:23Z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2E2CD4324DEB44CFB5E3F0F2177ED6FC</vt:lpwstr>
  </property>
  <property fmtid="{D5CDD505-2E9C-101B-9397-08002B2CF9AE}" pid="3" name="KSOProductBuildVer">
    <vt:lpwstr>1033-11.2.0.11254</vt:lpwstr>
  </property>
</Properties>
</file>