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940435" y="1854835"/>
            <a:ext cx="10311130" cy="706755"/>
          </a:xfrm>
          <a:prstGeom prst="rect">
            <a:avLst/>
          </a:prstGeom>
          <a:noFill/>
        </p:spPr>
        <p:txBody>
          <a:bodyPr wrap="square" rtlCol="0">
            <a:prstTxWarp prst="textArchUp">
              <a:avLst/>
            </a:prstTxWarp>
            <a:spAutoFit/>
            <a:scene3d>
              <a:camera prst="orthographicFront"/>
              <a:lightRig rig="threePt" dir="t"/>
            </a:scene3d>
          </a:bodyPr>
          <a:p>
            <a:pPr algn="ctr"/>
            <a:r>
              <a:rPr lang="en-IN" altLang="en-US" sz="5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charset="0"/>
                <a:cs typeface="Times New Roman" panose="02020603050405020304" charset="0"/>
              </a:rPr>
              <a:t>Presentation on Flight Price Prediction</a:t>
            </a:r>
            <a:endParaRPr lang="en-IN" altLang="en-US" sz="5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charset="0"/>
              <a:cs typeface="Times New Roman" panose="02020603050405020304" charset="0"/>
            </a:endParaRPr>
          </a:p>
        </p:txBody>
      </p:sp>
      <p:sp>
        <p:nvSpPr>
          <p:cNvPr id="6" name="Text Box 5"/>
          <p:cNvSpPr txBox="1"/>
          <p:nvPr/>
        </p:nvSpPr>
        <p:spPr>
          <a:xfrm>
            <a:off x="7319645" y="4337050"/>
            <a:ext cx="3709670" cy="1568450"/>
          </a:xfrm>
          <a:prstGeom prst="rect">
            <a:avLst/>
          </a:prstGeom>
          <a:noFill/>
        </p:spPr>
        <p:txBody>
          <a:bodyPr wrap="square" rtlCol="0">
            <a:spAutoFit/>
          </a:bodyPr>
          <a:p>
            <a:pPr algn="ctr"/>
            <a:r>
              <a:rPr lang="en-IN" altLang="en-US" sz="3200">
                <a:solidFill>
                  <a:schemeClr val="tx2"/>
                </a:solidFill>
                <a:latin typeface="Times New Roman" panose="02020603050405020304" charset="0"/>
                <a:cs typeface="Times New Roman" panose="02020603050405020304" charset="0"/>
              </a:rPr>
              <a:t>Prepared By</a:t>
            </a:r>
            <a:endParaRPr lang="en-IN" altLang="en-US" sz="3200">
              <a:solidFill>
                <a:schemeClr val="tx2"/>
              </a:solidFill>
              <a:latin typeface="Times New Roman" panose="02020603050405020304" charset="0"/>
              <a:cs typeface="Times New Roman" panose="02020603050405020304" charset="0"/>
            </a:endParaRPr>
          </a:p>
          <a:p>
            <a:pPr algn="ctr"/>
            <a:endParaRPr lang="en-IN" altLang="en-US" sz="3200">
              <a:solidFill>
                <a:schemeClr val="tx2"/>
              </a:solidFill>
              <a:latin typeface="Times New Roman" panose="02020603050405020304" charset="0"/>
              <a:cs typeface="Times New Roman" panose="02020603050405020304" charset="0"/>
            </a:endParaRPr>
          </a:p>
          <a:p>
            <a:pPr algn="ctr"/>
            <a:r>
              <a:rPr lang="en-IN" altLang="en-US" sz="3200">
                <a:solidFill>
                  <a:schemeClr val="tx2"/>
                </a:solidFill>
                <a:latin typeface="Times New Roman" panose="02020603050405020304" charset="0"/>
                <a:cs typeface="Times New Roman" panose="02020603050405020304" charset="0"/>
              </a:rPr>
              <a:t>Dinesh Mutha</a:t>
            </a:r>
            <a:endParaRPr lang="en-IN" altLang="en-US" sz="3200">
              <a:solidFill>
                <a:schemeClr val="tx2"/>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3185" y="73660"/>
            <a:ext cx="12094210" cy="829945"/>
          </a:xfrm>
          <a:prstGeom prst="rect">
            <a:avLst/>
          </a:prstGeom>
          <a:noFill/>
        </p:spPr>
        <p:txBody>
          <a:bodyPr wrap="square" rtlCol="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Univariate Vizualization of Categorical columns</a:t>
            </a:r>
            <a:endParaRPr lang="en-IN" sz="4800" dirty="0">
              <a:solidFill>
                <a:schemeClr val="tx2"/>
              </a:solidFill>
              <a:latin typeface="Times New Roman" panose="02020603050405020304" charset="0"/>
              <a:cs typeface="Times New Roman" panose="02020603050405020304" charset="0"/>
              <a:sym typeface="+mn-ea"/>
            </a:endParaRPr>
          </a:p>
        </p:txBody>
      </p:sp>
      <p:pic>
        <p:nvPicPr>
          <p:cNvPr id="13" name="Content Placeholder 12"/>
          <p:cNvPicPr>
            <a:picLocks noGrp="1" noChangeAspect="1"/>
          </p:cNvPicPr>
          <p:nvPr>
            <p:ph idx="1"/>
          </p:nvPr>
        </p:nvPicPr>
        <p:blipFill>
          <a:blip r:embed="rId1" cstate="print">
            <a:lum bright="12000" contrast="24000"/>
            <a:extLst>
              <a:ext uri="{28A0092B-C50C-407E-A947-70E740481C1C}">
                <a14:useLocalDpi xmlns:a14="http://schemas.microsoft.com/office/drawing/2010/main" val="0"/>
              </a:ext>
            </a:extLst>
          </a:blip>
          <a:srcRect/>
          <a:stretch>
            <a:fillRect/>
          </a:stretch>
        </p:blipFill>
        <p:spPr bwMode="auto">
          <a:xfrm>
            <a:off x="733653" y="1803043"/>
            <a:ext cx="9829800" cy="32522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608330" y="27305"/>
            <a:ext cx="4330065" cy="645160"/>
          </a:xfrm>
          <a:prstGeom prst="rect">
            <a:avLst/>
          </a:prstGeom>
          <a:noFill/>
        </p:spPr>
        <p:txBody>
          <a:bodyPr wrap="square" rtlCol="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Observations:</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608330" y="1254760"/>
            <a:ext cx="9564370" cy="4349115"/>
          </a:xfrm>
          <a:prstGeom prst="rect">
            <a:avLst/>
          </a:prstGeom>
          <a:noFill/>
        </p:spPr>
        <p:txBody>
          <a:bodyPr wrap="square" rtlCol="0">
            <a:spAutoFit/>
          </a:bodyPr>
          <a:p>
            <a:pPr marL="342900" lvl="0" indent="-342900" algn="just">
              <a:lnSpc>
                <a:spcPct val="107000"/>
              </a:lnSpc>
              <a:spcAft>
                <a:spcPts val="800"/>
              </a:spcAft>
              <a:buFont typeface="Wingdings" panose="05000000000000000000" charset="0"/>
              <a:buChar char="v"/>
            </a:pPr>
            <a:r>
              <a:rPr lang="en-IN" sz="2400" b="1" u="sng" dirty="0">
                <a:solidFill>
                  <a:schemeClr val="tx1"/>
                </a:solidFill>
                <a:effectLst/>
                <a:latin typeface="Century" panose="02040604050505020304" pitchFamily="18" charset="0"/>
                <a:ea typeface="Times New Roman" panose="02020603050405020304" charset="0"/>
                <a:cs typeface="Calibri" panose="020F0502020204030204" charset="0"/>
                <a:sym typeface="+mn-ea"/>
              </a:rPr>
              <a:t>Univariate numerical columns:</a:t>
            </a:r>
            <a:endParaRPr lang="en-IN" sz="2400" b="1" u="sng" dirty="0">
              <a:solidFill>
                <a:schemeClr val="tx1"/>
              </a:solidFill>
              <a:effectLst/>
              <a:latin typeface="Century" panose="02040604050505020304" pitchFamily="18" charset="0"/>
              <a:ea typeface="Times New Roman" panose="02020603050405020304" charset="0"/>
              <a:cs typeface="Calibri" panose="020F0502020204030204" charset="0"/>
            </a:endParaRPr>
          </a:p>
          <a:p>
            <a:pPr marL="342900" lvl="0" indent="-342900" algn="just">
              <a:lnSpc>
                <a:spcPct val="107000"/>
              </a:lnSpc>
              <a:spcAft>
                <a:spcPts val="800"/>
              </a:spcAft>
              <a:buFont typeface="Wingdings" panose="05000000000000000000" charset="0"/>
              <a:buChar char="v"/>
            </a:pPr>
            <a:r>
              <a:rPr lang="en-IN" sz="2400" dirty="0">
                <a:solidFill>
                  <a:schemeClr val="tx1"/>
                </a:solidFill>
                <a:effectLst/>
                <a:latin typeface="Century" panose="02040604050505020304" pitchFamily="18" charset="0"/>
                <a:ea typeface="Calibri" panose="020F0502020204030204" charset="0"/>
                <a:cs typeface="Calibri" panose="020F0502020204030204" charset="0"/>
                <a:sym typeface="+mn-ea"/>
              </a:rPr>
              <a:t>There is no skewness in any of the numerical columns. </a:t>
            </a:r>
            <a:endParaRPr lang="en-IN" sz="2400" dirty="0">
              <a:solidFill>
                <a:schemeClr val="tx1"/>
              </a:solidFill>
              <a:effectLst/>
              <a:latin typeface="Century" panose="02040604050505020304" pitchFamily="18" charset="0"/>
              <a:ea typeface="Calibri" panose="020F0502020204030204" charset="0"/>
              <a:cs typeface="Times New Roman" panose="02020603050405020304" charset="0"/>
            </a:endParaRPr>
          </a:p>
          <a:p>
            <a:pPr marL="342900" lvl="0" indent="-342900" algn="just">
              <a:lnSpc>
                <a:spcPct val="107000"/>
              </a:lnSpc>
              <a:spcAft>
                <a:spcPts val="800"/>
              </a:spcAft>
              <a:buFont typeface="Wingdings" panose="05000000000000000000" charset="0"/>
              <a:buChar char="v"/>
            </a:pPr>
            <a:r>
              <a:rPr lang="en-IN" sz="2400" b="1" u="sng" dirty="0">
                <a:solidFill>
                  <a:schemeClr val="tx1"/>
                </a:solidFill>
                <a:effectLst/>
                <a:latin typeface="Century" panose="02040604050505020304" pitchFamily="18" charset="0"/>
                <a:ea typeface="Times New Roman" panose="02020603050405020304" charset="0"/>
                <a:cs typeface="Times New Roman" panose="02020603050405020304" charset="0"/>
                <a:sym typeface="+mn-ea"/>
              </a:rPr>
              <a:t>Univariate categorical columns:</a:t>
            </a:r>
            <a:endParaRPr lang="en-IN" sz="2400" b="1" u="sng" dirty="0">
              <a:solidFill>
                <a:schemeClr val="tx1"/>
              </a:solidFill>
              <a:effectLst/>
              <a:latin typeface="Century" panose="02040604050505020304" pitchFamily="18" charset="0"/>
              <a:ea typeface="Times New Roman" panose="02020603050405020304" charset="0"/>
              <a:cs typeface="Times New Roman" panose="02020603050405020304" charset="0"/>
            </a:endParaRPr>
          </a:p>
          <a:p>
            <a:pPr marL="342900" lvl="0" indent="-342900" algn="just">
              <a:lnSpc>
                <a:spcPct val="107000"/>
              </a:lnSpc>
              <a:buFont typeface="Wingdings" panose="05000000000000000000" charset="0"/>
              <a:buChar char="v"/>
            </a:pPr>
            <a:r>
              <a:rPr lang="en-IN" sz="2400" dirty="0">
                <a:solidFill>
                  <a:schemeClr val="tx1"/>
                </a:solidFill>
                <a:effectLst/>
                <a:latin typeface="Century" panose="02040604050505020304" pitchFamily="18" charset="0"/>
                <a:ea typeface="Times New Roman" panose="02020603050405020304" charset="0"/>
                <a:cs typeface="Calibri" panose="020F0502020204030204" charset="0"/>
                <a:sym typeface="+mn-ea"/>
              </a:rPr>
              <a:t>Indigo has maximum count which means most of the passengers preferred Indigo for there travelling.</a:t>
            </a:r>
            <a:endParaRPr lang="en-IN" sz="2400" dirty="0">
              <a:solidFill>
                <a:schemeClr val="tx1"/>
              </a:solidFill>
              <a:effectLst/>
              <a:latin typeface="Century" panose="02040604050505020304" pitchFamily="18" charset="0"/>
              <a:ea typeface="Calibri" panose="020F0502020204030204" charset="0"/>
              <a:cs typeface="Times New Roman" panose="02020603050405020304" charset="0"/>
            </a:endParaRPr>
          </a:p>
          <a:p>
            <a:pPr marL="342900" lvl="0" indent="-342900" algn="just">
              <a:lnSpc>
                <a:spcPct val="107000"/>
              </a:lnSpc>
              <a:buFont typeface="Wingdings" panose="05000000000000000000" charset="0"/>
              <a:buChar char="v"/>
            </a:pPr>
            <a:r>
              <a:rPr lang="en-IN" sz="2400" dirty="0">
                <a:solidFill>
                  <a:schemeClr val="tx1"/>
                </a:solidFill>
                <a:effectLst/>
                <a:latin typeface="Century" panose="02040604050505020304" pitchFamily="18" charset="0"/>
                <a:ea typeface="Times New Roman" panose="02020603050405020304" charset="0"/>
                <a:cs typeface="Calibri" panose="020F0502020204030204" charset="0"/>
                <a:sym typeface="+mn-ea"/>
              </a:rPr>
              <a:t>New Delhi has maximum count for source which means maximum passengers are choosing New Delhi as there source.</a:t>
            </a:r>
            <a:endParaRPr lang="en-IN" sz="2400" dirty="0">
              <a:solidFill>
                <a:schemeClr val="tx1"/>
              </a:solidFill>
              <a:effectLst/>
              <a:latin typeface="Century" panose="02040604050505020304" pitchFamily="18" charset="0"/>
              <a:ea typeface="Calibri" panose="020F0502020204030204" charset="0"/>
              <a:cs typeface="Times New Roman" panose="02020603050405020304" charset="0"/>
            </a:endParaRPr>
          </a:p>
          <a:p>
            <a:pPr marL="342900" lvl="0" indent="-342900" algn="just">
              <a:lnSpc>
                <a:spcPct val="107000"/>
              </a:lnSpc>
              <a:spcAft>
                <a:spcPts val="800"/>
              </a:spcAft>
              <a:buFont typeface="Wingdings" panose="05000000000000000000" charset="0"/>
              <a:buChar char="v"/>
            </a:pPr>
            <a:r>
              <a:rPr lang="en-IN" sz="2400" dirty="0">
                <a:solidFill>
                  <a:schemeClr val="tx1"/>
                </a:solidFill>
                <a:effectLst/>
                <a:latin typeface="Century" panose="02040604050505020304" pitchFamily="18" charset="0"/>
                <a:ea typeface="Times New Roman" panose="02020603050405020304" charset="0"/>
                <a:cs typeface="Calibri" panose="020F0502020204030204" charset="0"/>
                <a:sym typeface="+mn-ea"/>
              </a:rPr>
              <a:t>New Delhi has maximum count for Destination which means maximum passengers are choosing New Delhi as there Destination.</a:t>
            </a:r>
            <a:endParaRPr lang="en-IN" sz="2400" dirty="0">
              <a:solidFill>
                <a:schemeClr val="tx1"/>
              </a:solidFill>
              <a:effectLst/>
              <a:latin typeface="Century" panose="02040604050505020304" pitchFamily="18" charset="0"/>
              <a:ea typeface="Times New Roman" panose="02020603050405020304" charset="0"/>
              <a:cs typeface="Calibri" panose="020F0502020204030204" charset="0"/>
              <a:sym typeface="+mn-ea"/>
            </a:endParaRPr>
          </a:p>
        </p:txBody>
      </p:sp>
    </p:spTree>
  </p:cSld>
  <p:clrMapOvr>
    <a:overrideClrMapping bg1="dk2" tx1="lt1" bg2="dk1"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5100" y="-3175"/>
            <a:ext cx="11664315" cy="829945"/>
          </a:xfrm>
          <a:prstGeom prst="rect">
            <a:avLst/>
          </a:prstGeom>
          <a:noFill/>
        </p:spPr>
        <p:txBody>
          <a:bodyPr wrap="square" rtlCol="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Bivariate Vizualization of numerical columns</a:t>
            </a:r>
            <a:endParaRPr lang="en-IN" sz="4800" dirty="0">
              <a:solidFill>
                <a:schemeClr val="tx2"/>
              </a:solidFill>
              <a:latin typeface="Times New Roman" panose="02020603050405020304" charset="0"/>
              <a:cs typeface="Times New Roman" panose="02020603050405020304" charset="0"/>
              <a:sym typeface="+mn-ea"/>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5100" y="1086485"/>
            <a:ext cx="11267440" cy="52666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1650" y="-34607"/>
            <a:ext cx="6560185"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Observations</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501650" y="890905"/>
            <a:ext cx="10926445" cy="3764280"/>
          </a:xfrm>
          <a:prstGeom prst="rect">
            <a:avLst/>
          </a:prstGeom>
          <a:noFill/>
        </p:spPr>
        <p:txBody>
          <a:bodyPr wrap="square" rtlCol="0">
            <a:spAutoFit/>
          </a:bodyPr>
          <a:p>
            <a:pPr marL="342900" lvl="0" indent="-342900" algn="just">
              <a:lnSpc>
                <a:spcPct val="107000"/>
              </a:lnSpc>
              <a:spcAft>
                <a:spcPts val="800"/>
              </a:spcAft>
              <a:buFont typeface="Wingdings" panose="05000000000000000000" charset="0"/>
              <a:buChar char="v"/>
            </a:pPr>
            <a:r>
              <a:rPr lang="en-IN" sz="2400" dirty="0">
                <a:solidFill>
                  <a:schemeClr val="tx1"/>
                </a:solidFill>
                <a:effectLst/>
                <a:latin typeface="Times New Roman" panose="02020603050405020304" charset="0"/>
                <a:ea typeface="Times New Roman" panose="02020603050405020304" charset="0"/>
                <a:cs typeface="Times New Roman" panose="02020603050405020304" charset="0"/>
                <a:sym typeface="+mn-ea"/>
              </a:rPr>
              <a:t>Flights with 2 stops costs more price compared to other flights.</a:t>
            </a:r>
            <a:endParaRPr lang="en-IN" sz="2400" dirty="0">
              <a:solidFill>
                <a:schemeClr val="tx1"/>
              </a:solidFill>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Aft>
                <a:spcPts val="800"/>
              </a:spcAft>
              <a:buFont typeface="Wingdings" panose="05000000000000000000" charset="0"/>
              <a:buChar char="v"/>
            </a:pPr>
            <a:r>
              <a:rPr lang="en-IN" sz="2400" dirty="0">
                <a:solidFill>
                  <a:schemeClr val="tx1"/>
                </a:solidFill>
                <a:effectLst/>
                <a:latin typeface="Times New Roman" panose="02020603050405020304" charset="0"/>
                <a:ea typeface="Times New Roman" panose="02020603050405020304" charset="0"/>
                <a:cs typeface="Times New Roman" panose="02020603050405020304" charset="0"/>
                <a:sym typeface="+mn-ea"/>
              </a:rPr>
              <a:t>In all the dates the price is almost same.</a:t>
            </a:r>
            <a:endParaRPr lang="en-IN" sz="2400" dirty="0">
              <a:solidFill>
                <a:schemeClr val="tx1"/>
              </a:solidFill>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Aft>
                <a:spcPts val="800"/>
              </a:spcAft>
              <a:buFont typeface="Wingdings" panose="05000000000000000000" charset="0"/>
              <a:buChar char="v"/>
            </a:pPr>
            <a:r>
              <a:rPr lang="en-IN" sz="2400" dirty="0">
                <a:solidFill>
                  <a:schemeClr val="tx1"/>
                </a:solidFill>
                <a:effectLst/>
                <a:latin typeface="Times New Roman" panose="02020603050405020304" charset="0"/>
                <a:ea typeface="Times New Roman" panose="02020603050405020304" charset="0"/>
                <a:cs typeface="Times New Roman" panose="02020603050405020304" charset="0"/>
                <a:sym typeface="+mn-ea"/>
              </a:rPr>
              <a:t>At 2PM departure time of every day the flight Prices are high so it looks good to book flights rather than this departure time.</a:t>
            </a:r>
            <a:endParaRPr lang="en-IN" sz="2400" dirty="0">
              <a:solidFill>
                <a:schemeClr val="tx1"/>
              </a:solidFill>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Aft>
                <a:spcPts val="800"/>
              </a:spcAft>
              <a:buFont typeface="Wingdings" panose="05000000000000000000" charset="0"/>
              <a:buChar char="v"/>
            </a:pPr>
            <a:r>
              <a:rPr lang="en-IN" sz="2400" dirty="0">
                <a:solidFill>
                  <a:schemeClr val="tx1"/>
                </a:solidFill>
                <a:effectLst/>
                <a:latin typeface="Times New Roman" panose="02020603050405020304" charset="0"/>
                <a:ea typeface="Times New Roman" panose="02020603050405020304" charset="0"/>
                <a:cs typeface="Times New Roman" panose="02020603050405020304" charset="0"/>
                <a:sym typeface="+mn-ea"/>
              </a:rPr>
              <a:t>And Departure minute has less relation with target Price.</a:t>
            </a:r>
            <a:endParaRPr lang="en-IN" sz="2400" dirty="0">
              <a:solidFill>
                <a:schemeClr val="tx1"/>
              </a:solidFill>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Aft>
                <a:spcPts val="800"/>
              </a:spcAft>
              <a:buFont typeface="Wingdings" panose="05000000000000000000" charset="0"/>
              <a:buChar char="v"/>
            </a:pPr>
            <a:r>
              <a:rPr lang="en-IN" sz="2400" dirty="0">
                <a:solidFill>
                  <a:schemeClr val="tx1"/>
                </a:solidFill>
                <a:effectLst/>
                <a:latin typeface="Times New Roman" panose="02020603050405020304" charset="0"/>
                <a:ea typeface="Times New Roman" panose="02020603050405020304" charset="0"/>
                <a:cs typeface="Times New Roman" panose="02020603050405020304" charset="0"/>
                <a:sym typeface="+mn-ea"/>
              </a:rPr>
              <a:t>At 7AM to 1PM Arrival time of every day the flight Prices are high so it looks good to book flights rather than this arrival time.</a:t>
            </a:r>
            <a:endParaRPr lang="en-IN" sz="2400" dirty="0">
              <a:solidFill>
                <a:schemeClr val="tx1"/>
              </a:solidFill>
              <a:latin typeface="Times New Roman" panose="02020603050405020304" charset="0"/>
              <a:ea typeface="Times New Roman" panose="02020603050405020304" charset="0"/>
              <a:cs typeface="Times New Roman" panose="02020603050405020304" charset="0"/>
            </a:endParaRPr>
          </a:p>
          <a:p>
            <a:pPr marL="342900" lvl="0" indent="-342900" algn="just">
              <a:lnSpc>
                <a:spcPct val="107000"/>
              </a:lnSpc>
              <a:spcAft>
                <a:spcPts val="800"/>
              </a:spcAft>
              <a:buFont typeface="Wingdings" panose="05000000000000000000" charset="0"/>
              <a:buChar char="v"/>
            </a:pPr>
            <a:r>
              <a:rPr lang="en-IN" sz="2400" dirty="0">
                <a:solidFill>
                  <a:schemeClr val="tx1"/>
                </a:solidFill>
                <a:effectLst/>
                <a:latin typeface="Times New Roman" panose="02020603050405020304" charset="0"/>
                <a:ea typeface="Times New Roman" panose="02020603050405020304" charset="0"/>
                <a:cs typeface="Times New Roman" panose="02020603050405020304" charset="0"/>
                <a:sym typeface="+mn-ea"/>
              </a:rPr>
              <a:t>And Arrival minute has less relation with target Price.</a:t>
            </a:r>
            <a:endParaRPr lang="en-IN" sz="2400" dirty="0">
              <a:solidFill>
                <a:schemeClr val="tx1"/>
              </a:solidFill>
              <a:effectLst/>
              <a:latin typeface="Times New Roman" panose="02020603050405020304" charset="0"/>
              <a:ea typeface="Times New Roman" panose="02020603050405020304" charset="0"/>
              <a:cs typeface="Times New Roman" panose="020206030504050203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3665" y="-33972"/>
            <a:ext cx="12077700"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Bivariate Vizualization of categorical columns</a:t>
            </a:r>
            <a:endParaRPr lang="en-IN" sz="4800" dirty="0">
              <a:solidFill>
                <a:schemeClr val="tx2"/>
              </a:solidFill>
              <a:latin typeface="Times New Roman" panose="02020603050405020304" charset="0"/>
              <a:cs typeface="Times New Roman" panose="02020603050405020304" charset="0"/>
              <a:sym typeface="+mn-ea"/>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77240" y="1322070"/>
            <a:ext cx="10111740" cy="536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5930" y="907415"/>
            <a:ext cx="10219055" cy="1876425"/>
          </a:xfrm>
          <a:prstGeom prst="rect">
            <a:avLst/>
          </a:prstGeom>
          <a:noFill/>
        </p:spPr>
        <p:txBody>
          <a:bodyPr wrap="square" rtlCol="0" anchor="t">
            <a:spAutoFit/>
          </a:bodyPr>
          <a:p>
            <a:pPr marL="342900" lvl="0" indent="-342900" algn="just">
              <a:lnSpc>
                <a:spcPct val="107000"/>
              </a:lnSpc>
              <a:spcAft>
                <a:spcPts val="800"/>
              </a:spcAft>
              <a:buFont typeface="Wingdings" panose="05000000000000000000" charset="0"/>
              <a:buChar char="v"/>
            </a:pPr>
            <a:r>
              <a:rPr lang="en-IN" sz="2400" dirty="0">
                <a:solidFill>
                  <a:schemeClr val="tx1"/>
                </a:solidFill>
                <a:effectLst/>
                <a:latin typeface="Times New Roman" panose="02020603050405020304" charset="0"/>
                <a:ea typeface="Times New Roman" panose="02020603050405020304" charset="0"/>
                <a:cs typeface="Times New Roman" panose="02020603050405020304" charset="0"/>
                <a:sym typeface="+mn-ea"/>
              </a:rPr>
              <a:t>For Multiple Airlines the Price is high compared to other Airlines.</a:t>
            </a:r>
            <a:endParaRPr lang="en-IN" sz="2400" dirty="0">
              <a:solidFill>
                <a:schemeClr val="tx1"/>
              </a:solidFill>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Aft>
                <a:spcPts val="800"/>
              </a:spcAft>
              <a:buFont typeface="Wingdings" panose="05000000000000000000" charset="0"/>
              <a:buChar char="v"/>
            </a:pPr>
            <a:r>
              <a:rPr lang="en-IN" sz="2400" dirty="0">
                <a:solidFill>
                  <a:schemeClr val="tx1"/>
                </a:solidFill>
                <a:effectLst/>
                <a:latin typeface="Times New Roman" panose="02020603050405020304" charset="0"/>
                <a:ea typeface="Times New Roman" panose="02020603050405020304" charset="0"/>
                <a:cs typeface="Times New Roman" panose="02020603050405020304" charset="0"/>
                <a:sym typeface="+mn-ea"/>
              </a:rPr>
              <a:t>Taking Tirupati as Source costs highest Price Compared to other Source points.</a:t>
            </a:r>
            <a:endParaRPr lang="en-IN" sz="2400" dirty="0">
              <a:solidFill>
                <a:schemeClr val="tx1"/>
              </a:solidFill>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Aft>
                <a:spcPts val="800"/>
              </a:spcAft>
              <a:buFont typeface="Wingdings" panose="05000000000000000000" charset="0"/>
              <a:buChar char="v"/>
            </a:pPr>
            <a:r>
              <a:rPr lang="en-IN" sz="2400" dirty="0">
                <a:solidFill>
                  <a:schemeClr val="tx1"/>
                </a:solidFill>
                <a:effectLst/>
                <a:latin typeface="Times New Roman" panose="02020603050405020304" charset="0"/>
                <a:ea typeface="Times New Roman" panose="02020603050405020304" charset="0"/>
                <a:cs typeface="Times New Roman" panose="02020603050405020304" charset="0"/>
                <a:sym typeface="+mn-ea"/>
              </a:rPr>
              <a:t>Taking Tirupati as Destination costs highest Price Compared to other Destination points.</a:t>
            </a:r>
            <a:endParaRPr lang="en-IN" sz="2400" dirty="0">
              <a:solidFill>
                <a:schemeClr val="tx1"/>
              </a:solidFill>
              <a:effectLst/>
              <a:latin typeface="Times New Roman" panose="02020603050405020304" charset="0"/>
              <a:ea typeface="Times New Roman" panose="02020603050405020304" charset="0"/>
              <a:cs typeface="Times New Roman" panose="02020603050405020304" charset="0"/>
              <a:sym typeface="+mn-ea"/>
            </a:endParaRPr>
          </a:p>
        </p:txBody>
      </p:sp>
      <p:sp>
        <p:nvSpPr>
          <p:cNvPr id="3" name="Text Box 2"/>
          <p:cNvSpPr txBox="1"/>
          <p:nvPr/>
        </p:nvSpPr>
        <p:spPr>
          <a:xfrm>
            <a:off x="455930" y="-33337"/>
            <a:ext cx="3951605"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Observations</a:t>
            </a:r>
            <a:endParaRPr lang="en-IN" sz="4800" dirty="0">
              <a:solidFill>
                <a:schemeClr val="tx2"/>
              </a:solidFill>
              <a:latin typeface="Times New Roman" panose="02020603050405020304" charset="0"/>
              <a:cs typeface="Times New Roman" panose="020206030504050203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7825" y="11748"/>
            <a:ext cx="3404870"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 </a:t>
            </a:r>
            <a:r>
              <a:rPr lang="en-IN" sz="4800" dirty="0">
                <a:solidFill>
                  <a:schemeClr val="tx2"/>
                </a:solidFill>
                <a:latin typeface="Times New Roman" panose="02020603050405020304" charset="0"/>
                <a:cs typeface="Times New Roman" panose="02020603050405020304" charset="0"/>
                <a:sym typeface="+mn-ea"/>
              </a:rPr>
              <a:t>Analysis</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392430" y="1009650"/>
            <a:ext cx="11407140" cy="2958465"/>
          </a:xfrm>
          <a:prstGeom prst="rect">
            <a:avLst/>
          </a:prstGeom>
          <a:noFill/>
        </p:spPr>
        <p:txBody>
          <a:bodyPr wrap="square" rtlCol="0">
            <a:spAutoFit/>
          </a:bodyPr>
          <a:p>
            <a:pPr marL="342900" lvl="0" indent="-342900" algn="just">
              <a:lnSpc>
                <a:spcPct val="107000"/>
              </a:lnSpc>
              <a:buFont typeface="Wingdings" panose="05000000000000000000" charset="0"/>
              <a:buChar char="v"/>
            </a:pPr>
            <a:r>
              <a:rPr lang="en-IN" sz="2400" dirty="0">
                <a:latin typeface="Times New Roman" panose="02020603050405020304" charset="0"/>
                <a:cs typeface="Times New Roman" panose="02020603050405020304" charset="0"/>
                <a:sym typeface="+mn-ea"/>
              </a:rPr>
              <a:t>We have used </a:t>
            </a:r>
            <a:r>
              <a:rPr lang="en-IN" sz="2400" dirty="0" err="1">
                <a:latin typeface="Times New Roman" panose="02020603050405020304" charset="0"/>
                <a:cs typeface="Times New Roman" panose="02020603050405020304" charset="0"/>
                <a:sym typeface="+mn-ea"/>
              </a:rPr>
              <a:t>dist</a:t>
            </a:r>
            <a:r>
              <a:rPr lang="en-IN" sz="2400" dirty="0">
                <a:latin typeface="Times New Roman" panose="02020603050405020304" charset="0"/>
                <a:cs typeface="Times New Roman" panose="02020603050405020304" charset="0"/>
                <a:sym typeface="+mn-ea"/>
              </a:rPr>
              <a:t> plot to check the skewness in numerical columns. </a:t>
            </a:r>
            <a:endParaRPr lang="en-IN" sz="2400" dirty="0">
              <a:latin typeface="Times New Roman" panose="02020603050405020304" charset="0"/>
              <a:cs typeface="Times New Roman" panose="02020603050405020304" charset="0"/>
            </a:endParaRPr>
          </a:p>
          <a:p>
            <a:pPr marL="342900" lvl="0" indent="-342900" algn="just">
              <a:lnSpc>
                <a:spcPct val="107000"/>
              </a:lnSpc>
              <a:buFont typeface="Wingdings" panose="05000000000000000000" charset="0"/>
              <a:buChar char="v"/>
            </a:pPr>
            <a:r>
              <a:rPr lang="en-IN" sz="2400" dirty="0">
                <a:latin typeface="Times New Roman" panose="02020603050405020304" charset="0"/>
                <a:cs typeface="Times New Roman" panose="02020603050405020304" charset="0"/>
                <a:sym typeface="+mn-ea"/>
              </a:rPr>
              <a:t>We </a:t>
            </a:r>
            <a:r>
              <a:rPr lang="en-IN" sz="2400" dirty="0">
                <a:effectLst/>
                <a:latin typeface="Times New Roman" panose="02020603050405020304" charset="0"/>
                <a:ea typeface="Calibri" panose="020F0502020204030204" charset="0"/>
                <a:cs typeface="Times New Roman" panose="02020603050405020304" charset="0"/>
                <a:sym typeface="+mn-ea"/>
              </a:rPr>
              <a:t> have used bar plot for each of categorical feature that shows the relation with the median </a:t>
            </a:r>
            <a:r>
              <a:rPr lang="en-IN" sz="2400" dirty="0">
                <a:latin typeface="Times New Roman" panose="02020603050405020304" charset="0"/>
                <a:ea typeface="Calibri" panose="020F0502020204030204" charset="0"/>
                <a:cs typeface="Times New Roman" panose="02020603050405020304" charset="0"/>
                <a:sym typeface="+mn-ea"/>
              </a:rPr>
              <a:t>flight</a:t>
            </a:r>
            <a:r>
              <a:rPr lang="en-IN" sz="2400" dirty="0">
                <a:effectLst/>
                <a:latin typeface="Times New Roman" panose="02020603050405020304" charset="0"/>
                <a:ea typeface="Calibri" panose="020F0502020204030204" charset="0"/>
                <a:cs typeface="Times New Roman" panose="02020603050405020304" charset="0"/>
                <a:sym typeface="+mn-ea"/>
              </a:rPr>
              <a:t> price for all the sub categories in each categorical feature. </a:t>
            </a:r>
            <a:endParaRPr lang="en-IN" sz="2400" dirty="0">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Aft>
                <a:spcPts val="800"/>
              </a:spcAft>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And also for continuous numerical variables </a:t>
            </a:r>
            <a:r>
              <a:rPr lang="en-IN" sz="2400" dirty="0">
                <a:latin typeface="Times New Roman" panose="02020603050405020304" charset="0"/>
                <a:cs typeface="Times New Roman" panose="02020603050405020304" charset="0"/>
                <a:sym typeface="+mn-ea"/>
              </a:rPr>
              <a:t>We </a:t>
            </a:r>
            <a:r>
              <a:rPr lang="en-IN" sz="2400" dirty="0">
                <a:effectLst/>
                <a:latin typeface="Times New Roman" panose="02020603050405020304" charset="0"/>
                <a:ea typeface="Calibri" panose="020F0502020204030204" charset="0"/>
                <a:cs typeface="Times New Roman" panose="02020603050405020304" charset="0"/>
                <a:sym typeface="+mn-ea"/>
              </a:rPr>
              <a:t> have used strip plot to show the relationship between continuous numerical variable and target variable.</a:t>
            </a:r>
            <a:endParaRPr lang="en-IN" sz="2400" dirty="0">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Aft>
                <a:spcPts val="800"/>
              </a:spcAft>
              <a:buFont typeface="Wingdings" panose="05000000000000000000" charset="0"/>
              <a:buChar char="v"/>
            </a:pPr>
            <a:r>
              <a:rPr lang="en-IN" sz="2400" dirty="0">
                <a:latin typeface="Times New Roman" panose="02020603050405020304" charset="0"/>
                <a:cs typeface="Times New Roman" panose="02020603050405020304" charset="0"/>
                <a:sym typeface="+mn-ea"/>
              </a:rPr>
              <a:t>We </a:t>
            </a:r>
            <a:r>
              <a:rPr lang="en-IN" sz="2400" dirty="0">
                <a:effectLst/>
                <a:latin typeface="Times New Roman" panose="02020603050405020304" charset="0"/>
                <a:ea typeface="Calibri" panose="020F0502020204030204" charset="0"/>
                <a:cs typeface="Times New Roman" panose="02020603050405020304" charset="0"/>
                <a:sym typeface="+mn-ea"/>
              </a:rPr>
              <a:t> found that there is a linear relationship between continuous numerical variable and Flight</a:t>
            </a:r>
            <a:r>
              <a:rPr lang="en-IN" sz="2400" dirty="0">
                <a:latin typeface="Times New Roman" panose="02020603050405020304" charset="0"/>
                <a:ea typeface="Calibri" panose="020F0502020204030204" charset="0"/>
                <a:cs typeface="Times New Roman" panose="02020603050405020304" charset="0"/>
                <a:sym typeface="+mn-ea"/>
              </a:rPr>
              <a:t> </a:t>
            </a:r>
            <a:r>
              <a:rPr lang="en-IN" sz="2400" dirty="0">
                <a:effectLst/>
                <a:latin typeface="Times New Roman" panose="02020603050405020304" charset="0"/>
                <a:ea typeface="Calibri" panose="020F0502020204030204" charset="0"/>
                <a:cs typeface="Times New Roman" panose="02020603050405020304" charset="0"/>
                <a:sym typeface="+mn-ea"/>
              </a:rPr>
              <a:t>Price.</a:t>
            </a:r>
            <a:endParaRPr lang="en-IN" sz="2400" dirty="0">
              <a:effectLst/>
              <a:latin typeface="Times New Roman" panose="02020603050405020304" charset="0"/>
              <a:ea typeface="Calibri" panose="020F0502020204030204" charset="0"/>
              <a:cs typeface="Times New Roman" panose="020206030504050203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5735" y="11748"/>
            <a:ext cx="8426450"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 </a:t>
            </a:r>
            <a:r>
              <a:rPr lang="en-IN" sz="4800" dirty="0">
                <a:solidFill>
                  <a:schemeClr val="tx2"/>
                </a:solidFill>
                <a:latin typeface="Times New Roman" panose="02020603050405020304" charset="0"/>
                <a:cs typeface="Times New Roman" panose="02020603050405020304" charset="0"/>
                <a:sym typeface="+mn-ea"/>
              </a:rPr>
              <a:t>Data Cleaning Steps:</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444500" y="1010920"/>
            <a:ext cx="11055350" cy="2306955"/>
          </a:xfrm>
          <a:prstGeom prst="rect">
            <a:avLst/>
          </a:prstGeom>
          <a:noFill/>
        </p:spPr>
        <p:txBody>
          <a:bodyPr wrap="square" rtlCol="0">
            <a:spAutoFit/>
          </a:bodyPr>
          <a:p>
            <a:pPr marL="285750" indent="-285750" algn="just">
              <a:buFont typeface="Wingdings" panose="05000000000000000000" charset="0"/>
              <a:buChar char="v"/>
            </a:pPr>
            <a:r>
              <a:rPr lang="en-IN" sz="2400" dirty="0">
                <a:latin typeface="Times New Roman" panose="02020603050405020304" charset="0"/>
                <a:cs typeface="Times New Roman" panose="02020603050405020304" charset="0"/>
                <a:sym typeface="+mn-ea"/>
              </a:rPr>
              <a:t>Data has been scrapped from </a:t>
            </a:r>
            <a:r>
              <a:rPr lang="en-IN" sz="2400" dirty="0" err="1">
                <a:latin typeface="Times New Roman" panose="02020603050405020304" charset="0"/>
                <a:cs typeface="Times New Roman" panose="02020603050405020304" charset="0"/>
                <a:sym typeface="+mn-ea"/>
              </a:rPr>
              <a:t>makemytrip</a:t>
            </a:r>
            <a:r>
              <a:rPr lang="en-IN" sz="2400" dirty="0">
                <a:latin typeface="Times New Roman" panose="02020603050405020304" charset="0"/>
                <a:cs typeface="Times New Roman" panose="02020603050405020304" charset="0"/>
                <a:sym typeface="+mn-ea"/>
              </a:rPr>
              <a:t> website so we have to clean it for our convenience.</a:t>
            </a:r>
            <a:endParaRPr lang="en-IN" sz="2400" dirty="0">
              <a:latin typeface="Times New Roman" panose="02020603050405020304" charset="0"/>
              <a:cs typeface="Times New Roman" panose="02020603050405020304" charset="0"/>
            </a:endParaRPr>
          </a:p>
          <a:p>
            <a:pPr marL="285750" indent="-285750" algn="just">
              <a:buFont typeface="Wingdings" panose="05000000000000000000" charset="0"/>
              <a:buChar char="v"/>
            </a:pPr>
            <a:r>
              <a:rPr lang="en-IN" sz="2400" dirty="0">
                <a:latin typeface="Times New Roman" panose="02020603050405020304" charset="0"/>
                <a:cs typeface="Times New Roman" panose="02020603050405020304" charset="0"/>
                <a:sym typeface="+mn-ea"/>
              </a:rPr>
              <a:t>In our datasets </a:t>
            </a:r>
            <a:r>
              <a:rPr lang="en-IN" sz="2400" dirty="0">
                <a:latin typeface="Times New Roman" panose="02020603050405020304" charset="0"/>
                <a:cs typeface="Times New Roman" panose="02020603050405020304" charset="0"/>
                <a:sym typeface="+mn-ea"/>
              </a:rPr>
              <a:t>We </a:t>
            </a:r>
            <a:r>
              <a:rPr lang="en-IN" sz="2400" dirty="0">
                <a:latin typeface="Times New Roman" panose="02020603050405020304" charset="0"/>
                <a:cs typeface="Times New Roman" panose="02020603050405020304" charset="0"/>
                <a:sym typeface="+mn-ea"/>
              </a:rPr>
              <a:t>found there is no null values, outliers and also skewness.</a:t>
            </a:r>
            <a:endParaRPr lang="en-IN" sz="2400" dirty="0">
              <a:latin typeface="Times New Roman" panose="02020603050405020304" charset="0"/>
              <a:cs typeface="Times New Roman" panose="02020603050405020304" charset="0"/>
            </a:endParaRPr>
          </a:p>
          <a:p>
            <a:pPr marL="285750" indent="-285750" algn="just">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To encode the categorical columns we have used Label Encoding. </a:t>
            </a:r>
            <a:endParaRPr lang="en-IN" sz="2400" dirty="0">
              <a:effectLst/>
              <a:latin typeface="Times New Roman" panose="02020603050405020304" charset="0"/>
              <a:ea typeface="Calibri" panose="020F0502020204030204" charset="0"/>
              <a:cs typeface="Times New Roman" panose="02020603050405020304" charset="0"/>
            </a:endParaRPr>
          </a:p>
          <a:p>
            <a:pPr marL="285750" indent="-285750" algn="just">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Also </a:t>
            </a:r>
            <a:r>
              <a:rPr lang="en-IN" sz="2400" dirty="0">
                <a:latin typeface="Times New Roman" panose="02020603050405020304" charset="0"/>
                <a:cs typeface="Times New Roman" panose="02020603050405020304" charset="0"/>
                <a:sym typeface="+mn-ea"/>
              </a:rPr>
              <a:t>We </a:t>
            </a:r>
            <a:r>
              <a:rPr lang="en-IN" sz="2400" dirty="0">
                <a:effectLst/>
                <a:latin typeface="Times New Roman" panose="02020603050405020304" charset="0"/>
                <a:ea typeface="Calibri" panose="020F0502020204030204" charset="0"/>
                <a:cs typeface="Times New Roman" panose="02020603050405020304" charset="0"/>
                <a:sym typeface="+mn-ea"/>
              </a:rPr>
              <a:t>used standardization. Then followed by model building with all regression algorithms.</a:t>
            </a:r>
            <a:endParaRPr lang="en-IN" sz="2400" dirty="0">
              <a:effectLst/>
              <a:latin typeface="Times New Roman" panose="02020603050405020304" charset="0"/>
              <a:ea typeface="Calibri" panose="020F0502020204030204" charset="0"/>
              <a:cs typeface="Times New Roman" panose="020206030504050203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08940" y="-18732"/>
            <a:ext cx="5367655"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Model Building</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332740" y="770255"/>
            <a:ext cx="11280775" cy="5459730"/>
          </a:xfrm>
          <a:prstGeom prst="rect">
            <a:avLst/>
          </a:prstGeom>
          <a:noFill/>
        </p:spPr>
        <p:txBody>
          <a:bodyPr wrap="square" rtlCol="0">
            <a:spAutoFit/>
          </a:bodyPr>
          <a:p>
            <a:pPr marL="285750" indent="-285750" algn="just">
              <a:lnSpc>
                <a:spcPct val="107000"/>
              </a:lnSpc>
              <a:spcAft>
                <a:spcPts val="800"/>
              </a:spcAft>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Since Price is target and it is a continuous column with improper format which has to be changed to continuous float datatype column, so this particular problem was Regression problem. And used all Regression algorithms to build our model. By looking into the R2 score and error values we found ExtraTreesRegressor as a best model with highest R2 score and least error values.  Below are the list of Regression algorithms we have used.</a:t>
            </a:r>
            <a:endParaRPr lang="en-IN" sz="2400" dirty="0">
              <a:effectLst/>
              <a:latin typeface="Times New Roman" panose="02020603050405020304" charset="0"/>
              <a:ea typeface="Calibri" panose="020F0502020204030204" charset="0"/>
              <a:cs typeface="Times New Roman" panose="02020603050405020304" charset="0"/>
            </a:endParaRPr>
          </a:p>
          <a:p>
            <a:pPr marL="285750" indent="-285750" algn="just">
              <a:lnSpc>
                <a:spcPct val="107000"/>
              </a:lnSpc>
              <a:spcAft>
                <a:spcPts val="800"/>
              </a:spcAft>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 RandomForestRegressor</a:t>
            </a:r>
            <a:endParaRPr lang="en-IN" sz="2400" dirty="0">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Bef>
                <a:spcPts val="300"/>
              </a:spcBef>
              <a:spcAft>
                <a:spcPts val="300"/>
              </a:spcAft>
              <a:buFont typeface="Wingdings" panose="05000000000000000000" charset="0"/>
              <a:buChar char="v"/>
            </a:pPr>
            <a:r>
              <a:rPr lang="en-IN" sz="2400" dirty="0" err="1">
                <a:effectLst/>
                <a:latin typeface="Times New Roman" panose="02020603050405020304" charset="0"/>
                <a:ea typeface="Calibri" panose="020F0502020204030204" charset="0"/>
                <a:cs typeface="Times New Roman" panose="02020603050405020304" charset="0"/>
                <a:sym typeface="+mn-ea"/>
              </a:rPr>
              <a:t>XGBRegressor</a:t>
            </a:r>
            <a:endParaRPr lang="en-IN" sz="2400" dirty="0">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Bef>
                <a:spcPts val="300"/>
              </a:spcBef>
              <a:spcAft>
                <a:spcPts val="300"/>
              </a:spcAft>
              <a:buFont typeface="Wingdings" panose="05000000000000000000" charset="0"/>
              <a:buChar char="v"/>
            </a:pPr>
            <a:r>
              <a:rPr lang="en-IN" sz="2400" dirty="0">
                <a:latin typeface="Times New Roman" panose="02020603050405020304" charset="0"/>
                <a:ea typeface="Calibri" panose="020F0502020204030204" charset="0"/>
                <a:cs typeface="Times New Roman" panose="02020603050405020304" charset="0"/>
                <a:sym typeface="+mn-ea"/>
              </a:rPr>
              <a:t>ExtraTreesRegressor</a:t>
            </a:r>
            <a:endParaRPr lang="en-IN" sz="2400" dirty="0">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Bef>
                <a:spcPts val="300"/>
              </a:spcBef>
              <a:spcAft>
                <a:spcPts val="300"/>
              </a:spcAft>
              <a:buFont typeface="Wingdings" panose="05000000000000000000" charset="0"/>
              <a:buChar char="v"/>
            </a:pPr>
            <a:r>
              <a:rPr lang="en-IN" sz="2400" dirty="0" err="1">
                <a:effectLst/>
                <a:latin typeface="Times New Roman" panose="02020603050405020304" charset="0"/>
                <a:ea typeface="Calibri" panose="020F0502020204030204" charset="0"/>
                <a:cs typeface="Times New Roman" panose="02020603050405020304" charset="0"/>
                <a:sym typeface="+mn-ea"/>
              </a:rPr>
              <a:t>GradientBoostingRegressor</a:t>
            </a:r>
            <a:endParaRPr lang="en-IN" sz="2400" dirty="0">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Bef>
                <a:spcPts val="300"/>
              </a:spcBef>
              <a:spcAft>
                <a:spcPts val="300"/>
              </a:spcAft>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DecisionTreeRegressor</a:t>
            </a:r>
            <a:endParaRPr lang="en-IN" sz="2400" dirty="0">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Bef>
                <a:spcPts val="300"/>
              </a:spcBef>
              <a:spcAft>
                <a:spcPts val="300"/>
              </a:spcAft>
              <a:buFont typeface="Wingdings" panose="05000000000000000000" charset="0"/>
              <a:buChar char="v"/>
            </a:pPr>
            <a:r>
              <a:rPr lang="en-IN" sz="2400" dirty="0">
                <a:latin typeface="Times New Roman" panose="02020603050405020304" charset="0"/>
                <a:ea typeface="Calibri" panose="020F0502020204030204" charset="0"/>
                <a:cs typeface="Times New Roman" panose="02020603050405020304" charset="0"/>
                <a:sym typeface="+mn-ea"/>
              </a:rPr>
              <a:t>KNN</a:t>
            </a:r>
            <a:endParaRPr lang="en-IN" sz="2400" dirty="0">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Bef>
                <a:spcPts val="300"/>
              </a:spcBef>
              <a:spcAft>
                <a:spcPts val="300"/>
              </a:spcAft>
              <a:buFont typeface="Wingdings" panose="05000000000000000000" charset="0"/>
              <a:buChar char="v"/>
            </a:pPr>
            <a:r>
              <a:rPr lang="en-IN" sz="2400" dirty="0" err="1">
                <a:latin typeface="Times New Roman" panose="02020603050405020304" charset="0"/>
                <a:cs typeface="Times New Roman" panose="02020603050405020304" charset="0"/>
                <a:sym typeface="+mn-ea"/>
              </a:rPr>
              <a:t>BaggingRegressor</a:t>
            </a:r>
            <a:endParaRPr lang="en-IN" sz="2400" dirty="0" err="1">
              <a:latin typeface="Times New Roman" panose="02020603050405020304" charset="0"/>
              <a:cs typeface="Times New Roman" panose="0202060305040502030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383540" y="16828"/>
            <a:ext cx="7821295"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RandomForestRegressor</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475615" y="5440045"/>
            <a:ext cx="10942320" cy="881380"/>
          </a:xfrm>
          <a:prstGeom prst="rect">
            <a:avLst/>
          </a:prstGeom>
          <a:noFill/>
        </p:spPr>
        <p:txBody>
          <a:bodyPr wrap="square" rtlCol="0">
            <a:spAutoFit/>
          </a:bodyPr>
          <a:p>
            <a:pPr marL="342900" lvl="0" indent="-342900">
              <a:lnSpc>
                <a:spcPct val="107000"/>
              </a:lnSpc>
              <a:spcAft>
                <a:spcPts val="800"/>
              </a:spcAft>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Random Forest Regressor has given 80.54% r2_score, but still we have to look into multiple models.</a:t>
            </a:r>
            <a:endParaRPr lang="en-IN" sz="2400" dirty="0">
              <a:effectLst/>
              <a:latin typeface="Times New Roman" panose="02020603050405020304" charset="0"/>
              <a:ea typeface="Calibri" panose="020F0502020204030204" charset="0"/>
              <a:cs typeface="Times New Roman" panose="02020603050405020304" charset="0"/>
              <a:sym typeface="+mn-ea"/>
            </a:endParaRPr>
          </a:p>
        </p:txBody>
      </p:sp>
      <p:pic>
        <p:nvPicPr>
          <p:cNvPr id="6" name="Picture 5"/>
          <p:cNvPicPr>
            <a:picLocks noChangeAspect="1"/>
          </p:cNvPicPr>
          <p:nvPr/>
        </p:nvPicPr>
        <p:blipFill>
          <a:blip r:embed="rId1"/>
          <a:stretch>
            <a:fillRect/>
          </a:stretch>
        </p:blipFill>
        <p:spPr>
          <a:xfrm>
            <a:off x="475615" y="918210"/>
            <a:ext cx="10758170" cy="4450715"/>
          </a:xfrm>
          <a:prstGeom prst="rect">
            <a:avLst/>
          </a:prstGeom>
        </p:spPr>
      </p:pic>
    </p:spTree>
  </p:cSld>
  <p:clrMapOvr>
    <a:overrideClrMapping bg1="dk2" tx1="lt1" bg2="dk1"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240" y="145415"/>
            <a:ext cx="2096770" cy="619760"/>
          </a:xfrm>
        </p:spPr>
        <p:txBody>
          <a:bodyPr/>
          <a:p>
            <a:r>
              <a:rPr lang="en-IN" sz="4800" dirty="0">
                <a:solidFill>
                  <a:schemeClr val="tx2"/>
                </a:solidFill>
                <a:latin typeface="Times New Roman" panose="02020603050405020304" charset="0"/>
                <a:cs typeface="Times New Roman" panose="02020603050405020304" charset="0"/>
              </a:rPr>
              <a:t>Agenda</a:t>
            </a:r>
            <a:endParaRPr lang="en-IN" sz="4800" dirty="0">
              <a:solidFill>
                <a:schemeClr val="tx2"/>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85445" y="1132205"/>
            <a:ext cx="7341870" cy="5473700"/>
          </a:xfrm>
        </p:spPr>
        <p:txBody>
          <a:bodyPr/>
          <a:p>
            <a:pPr marL="342900" indent="-342900" algn="l">
              <a:spcBef>
                <a:spcPts val="300"/>
              </a:spcBef>
              <a:spcAft>
                <a:spcPts val="800"/>
              </a:spcAft>
              <a:buFont typeface="Wingdings" panose="05000000000000000000" charset="0"/>
              <a:buChar char="v"/>
            </a:pPr>
            <a:r>
              <a:rPr lang="en-US" sz="2400" dirty="0">
                <a:solidFill>
                  <a:schemeClr val="tx1"/>
                </a:solidFill>
                <a:latin typeface="Times New Roman" panose="02020603050405020304" charset="0"/>
                <a:cs typeface="Times New Roman" panose="02020603050405020304" charset="0"/>
              </a:rPr>
              <a:t>Overview</a:t>
            </a:r>
            <a:endParaRPr lang="en-US" sz="2400" dirty="0">
              <a:solidFill>
                <a:schemeClr val="tx1"/>
              </a:solidFill>
              <a:latin typeface="Times New Roman" panose="02020603050405020304" charset="0"/>
              <a:cs typeface="Times New Roman" panose="02020603050405020304" charset="0"/>
            </a:endParaRPr>
          </a:p>
          <a:p>
            <a:pPr marL="342900" indent="-342900" algn="l">
              <a:spcBef>
                <a:spcPts val="300"/>
              </a:spcBef>
              <a:spcAft>
                <a:spcPts val="800"/>
              </a:spcAft>
              <a:buFont typeface="Wingdings" panose="05000000000000000000" charset="0"/>
              <a:buChar char="v"/>
            </a:pPr>
            <a:r>
              <a:rPr lang="en-US" sz="2400" dirty="0">
                <a:solidFill>
                  <a:schemeClr val="tx1"/>
                </a:solidFill>
                <a:latin typeface="Times New Roman" panose="02020603050405020304" charset="0"/>
                <a:cs typeface="Times New Roman" panose="02020603050405020304" charset="0"/>
              </a:rPr>
              <a:t>Problem Statement</a:t>
            </a:r>
            <a:endParaRPr lang="en-US" sz="2400" dirty="0">
              <a:solidFill>
                <a:schemeClr val="tx1"/>
              </a:solidFill>
              <a:latin typeface="Times New Roman" panose="02020603050405020304" charset="0"/>
              <a:cs typeface="Times New Roman" panose="02020603050405020304" charset="0"/>
            </a:endParaRPr>
          </a:p>
          <a:p>
            <a:pPr marL="342900" indent="-342900" algn="l">
              <a:spcBef>
                <a:spcPts val="300"/>
              </a:spcBef>
              <a:spcAft>
                <a:spcPts val="800"/>
              </a:spcAft>
              <a:buFont typeface="Wingdings" panose="05000000000000000000" charset="0"/>
              <a:buChar char="v"/>
            </a:pPr>
            <a:r>
              <a:rPr lang="en-US" sz="2400" dirty="0">
                <a:solidFill>
                  <a:schemeClr val="tx1"/>
                </a:solidFill>
                <a:latin typeface="Times New Roman" panose="02020603050405020304" charset="0"/>
                <a:cs typeface="Times New Roman" panose="02020603050405020304" charset="0"/>
              </a:rPr>
              <a:t>Problem Understanding</a:t>
            </a:r>
            <a:endParaRPr lang="en-US" sz="2400" dirty="0">
              <a:solidFill>
                <a:schemeClr val="tx1"/>
              </a:solidFill>
              <a:latin typeface="Times New Roman" panose="02020603050405020304" charset="0"/>
              <a:cs typeface="Times New Roman" panose="02020603050405020304" charset="0"/>
            </a:endParaRPr>
          </a:p>
          <a:p>
            <a:pPr marL="342900" indent="-342900" algn="l">
              <a:spcBef>
                <a:spcPts val="300"/>
              </a:spcBef>
              <a:spcAft>
                <a:spcPts val="800"/>
              </a:spcAft>
              <a:buFont typeface="Wingdings" panose="05000000000000000000" charset="0"/>
              <a:buChar char="v"/>
            </a:pPr>
            <a:r>
              <a:rPr lang="en-US" sz="2400" dirty="0">
                <a:solidFill>
                  <a:schemeClr val="tx1"/>
                </a:solidFill>
                <a:latin typeface="Times New Roman" panose="02020603050405020304" charset="0"/>
                <a:cs typeface="Times New Roman" panose="02020603050405020304" charset="0"/>
              </a:rPr>
              <a:t>Importance of Flight price prediction</a:t>
            </a:r>
            <a:endParaRPr lang="en-US" sz="2400" dirty="0">
              <a:solidFill>
                <a:schemeClr val="tx1"/>
              </a:solidFill>
              <a:latin typeface="Times New Roman" panose="02020603050405020304" charset="0"/>
              <a:cs typeface="Times New Roman" panose="02020603050405020304" charset="0"/>
            </a:endParaRPr>
          </a:p>
          <a:p>
            <a:pPr marL="342900" indent="-342900" algn="l">
              <a:spcBef>
                <a:spcPts val="300"/>
              </a:spcBef>
              <a:spcAft>
                <a:spcPts val="800"/>
              </a:spcAft>
              <a:buFont typeface="Wingdings" panose="05000000000000000000" charset="0"/>
              <a:buChar char="v"/>
            </a:pPr>
            <a:r>
              <a:rPr lang="en-US" sz="2400" dirty="0">
                <a:solidFill>
                  <a:schemeClr val="tx1"/>
                </a:solidFill>
                <a:latin typeface="Times New Roman" panose="02020603050405020304" charset="0"/>
                <a:cs typeface="Times New Roman" panose="02020603050405020304" charset="0"/>
              </a:rPr>
              <a:t>Exploratory data analysis</a:t>
            </a:r>
            <a:endParaRPr lang="en-US" sz="2400" dirty="0">
              <a:solidFill>
                <a:schemeClr val="tx1"/>
              </a:solidFill>
              <a:latin typeface="Times New Roman" panose="02020603050405020304" charset="0"/>
              <a:cs typeface="Times New Roman" panose="02020603050405020304" charset="0"/>
            </a:endParaRPr>
          </a:p>
          <a:p>
            <a:pPr marL="342900" indent="-342900" algn="l">
              <a:spcBef>
                <a:spcPts val="300"/>
              </a:spcBef>
              <a:spcAft>
                <a:spcPts val="800"/>
              </a:spcAft>
              <a:buFont typeface="Wingdings" panose="05000000000000000000" charset="0"/>
              <a:buChar char="v"/>
            </a:pPr>
            <a:r>
              <a:rPr lang="en-US" sz="2400" dirty="0">
                <a:solidFill>
                  <a:schemeClr val="tx1"/>
                </a:solidFill>
                <a:latin typeface="Times New Roman" panose="02020603050405020304" charset="0"/>
                <a:cs typeface="Times New Roman" panose="02020603050405020304" charset="0"/>
              </a:rPr>
              <a:t>Visualizations</a:t>
            </a:r>
            <a:endParaRPr lang="en-US" sz="2400" dirty="0">
              <a:solidFill>
                <a:schemeClr val="tx1"/>
              </a:solidFill>
              <a:latin typeface="Times New Roman" panose="02020603050405020304" charset="0"/>
              <a:cs typeface="Times New Roman" panose="02020603050405020304" charset="0"/>
            </a:endParaRPr>
          </a:p>
          <a:p>
            <a:pPr marL="342900" indent="-342900" algn="l">
              <a:spcBef>
                <a:spcPts val="300"/>
              </a:spcBef>
              <a:spcAft>
                <a:spcPts val="800"/>
              </a:spcAft>
              <a:buFont typeface="Wingdings" panose="05000000000000000000" charset="0"/>
              <a:buChar char="v"/>
            </a:pPr>
            <a:r>
              <a:rPr lang="en-US" sz="2400" dirty="0">
                <a:solidFill>
                  <a:schemeClr val="tx1"/>
                </a:solidFill>
                <a:latin typeface="Times New Roman" panose="02020603050405020304" charset="0"/>
                <a:cs typeface="Times New Roman" panose="02020603050405020304" charset="0"/>
              </a:rPr>
              <a:t>Analysis</a:t>
            </a:r>
            <a:endParaRPr lang="en-US" sz="2400" dirty="0">
              <a:solidFill>
                <a:schemeClr val="tx1"/>
              </a:solidFill>
              <a:latin typeface="Times New Roman" panose="02020603050405020304" charset="0"/>
              <a:cs typeface="Times New Roman" panose="02020603050405020304" charset="0"/>
            </a:endParaRPr>
          </a:p>
          <a:p>
            <a:pPr marL="342900" indent="-342900" algn="l">
              <a:spcBef>
                <a:spcPts val="300"/>
              </a:spcBef>
              <a:spcAft>
                <a:spcPts val="800"/>
              </a:spcAft>
              <a:buFont typeface="Wingdings" panose="05000000000000000000" charset="0"/>
              <a:buChar char="v"/>
            </a:pPr>
            <a:r>
              <a:rPr lang="en-US" sz="2400" dirty="0">
                <a:solidFill>
                  <a:schemeClr val="tx1"/>
                </a:solidFill>
                <a:latin typeface="Times New Roman" panose="02020603050405020304" charset="0"/>
                <a:cs typeface="Times New Roman" panose="02020603050405020304" charset="0"/>
              </a:rPr>
              <a:t>Data cleaning steps</a:t>
            </a:r>
            <a:endParaRPr lang="en-US" sz="2400" dirty="0">
              <a:solidFill>
                <a:schemeClr val="tx1"/>
              </a:solidFill>
              <a:latin typeface="Times New Roman" panose="02020603050405020304" charset="0"/>
              <a:cs typeface="Times New Roman" panose="02020603050405020304" charset="0"/>
            </a:endParaRPr>
          </a:p>
          <a:p>
            <a:pPr marL="342900" indent="-342900" algn="l">
              <a:spcBef>
                <a:spcPts val="300"/>
              </a:spcBef>
              <a:spcAft>
                <a:spcPts val="800"/>
              </a:spcAft>
              <a:buFont typeface="Wingdings" panose="05000000000000000000" charset="0"/>
              <a:buChar char="v"/>
            </a:pPr>
            <a:r>
              <a:rPr lang="en-US" sz="2400" dirty="0">
                <a:solidFill>
                  <a:schemeClr val="tx1"/>
                </a:solidFill>
                <a:latin typeface="Times New Roman" panose="02020603050405020304" charset="0"/>
                <a:cs typeface="Times New Roman" panose="02020603050405020304" charset="0"/>
              </a:rPr>
              <a:t>Model Building</a:t>
            </a:r>
            <a:endParaRPr lang="en-US" sz="2400" dirty="0">
              <a:solidFill>
                <a:schemeClr val="tx1"/>
              </a:solidFill>
              <a:latin typeface="Times New Roman" panose="02020603050405020304" charset="0"/>
              <a:cs typeface="Times New Roman" panose="02020603050405020304" charset="0"/>
            </a:endParaRPr>
          </a:p>
          <a:p>
            <a:pPr marL="342900" indent="-342900" algn="l">
              <a:spcBef>
                <a:spcPts val="300"/>
              </a:spcBef>
              <a:spcAft>
                <a:spcPts val="800"/>
              </a:spcAft>
              <a:buFont typeface="Wingdings" panose="05000000000000000000" charset="0"/>
              <a:buChar char="v"/>
            </a:pPr>
            <a:r>
              <a:rPr lang="en-US" sz="2400" dirty="0">
                <a:solidFill>
                  <a:schemeClr val="tx1"/>
                </a:solidFill>
                <a:latin typeface="Times New Roman" panose="02020603050405020304" charset="0"/>
                <a:cs typeface="Times New Roman" panose="02020603050405020304" charset="0"/>
              </a:rPr>
              <a:t>Hyper Parameter Tuning</a:t>
            </a:r>
            <a:endParaRPr lang="en-US" sz="2400" dirty="0">
              <a:solidFill>
                <a:schemeClr val="tx1"/>
              </a:solidFill>
              <a:latin typeface="Times New Roman" panose="02020603050405020304" charset="0"/>
              <a:cs typeface="Times New Roman" panose="02020603050405020304" charset="0"/>
            </a:endParaRPr>
          </a:p>
          <a:p>
            <a:pPr marL="342900" indent="-342900" algn="l">
              <a:spcBef>
                <a:spcPts val="300"/>
              </a:spcBef>
              <a:spcAft>
                <a:spcPts val="800"/>
              </a:spcAft>
              <a:buFont typeface="Wingdings" panose="05000000000000000000" charset="0"/>
              <a:buChar char="v"/>
            </a:pPr>
            <a:r>
              <a:rPr lang="en-US" sz="2400" dirty="0">
                <a:solidFill>
                  <a:schemeClr val="tx1"/>
                </a:solidFill>
                <a:latin typeface="Times New Roman" panose="02020603050405020304" charset="0"/>
                <a:cs typeface="Times New Roman" panose="02020603050405020304" charset="0"/>
              </a:rPr>
              <a:t>Saving the model and predictions from saved best model</a:t>
            </a:r>
            <a:endParaRPr lang="en-US" sz="2400" dirty="0">
              <a:solidFill>
                <a:schemeClr val="tx1"/>
              </a:solidFill>
              <a:latin typeface="Times New Roman" panose="02020603050405020304" charset="0"/>
              <a:cs typeface="Times New Roman" panose="02020603050405020304" charset="0"/>
            </a:endParaRPr>
          </a:p>
          <a:p>
            <a:pPr marL="342900" indent="-342900" algn="l">
              <a:spcBef>
                <a:spcPts val="300"/>
              </a:spcBef>
              <a:spcAft>
                <a:spcPts val="800"/>
              </a:spcAft>
              <a:buFont typeface="Wingdings" panose="05000000000000000000" charset="0"/>
              <a:buChar char="v"/>
            </a:pPr>
            <a:r>
              <a:rPr lang="en-US" sz="2400" dirty="0">
                <a:solidFill>
                  <a:schemeClr val="tx1"/>
                </a:solidFill>
                <a:latin typeface="Times New Roman" panose="02020603050405020304" charset="0"/>
                <a:cs typeface="Times New Roman" panose="02020603050405020304" charset="0"/>
              </a:rPr>
              <a:t>Conclusion</a:t>
            </a:r>
            <a:endParaRPr lang="en-US" sz="24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46405" y="-40322"/>
            <a:ext cx="6136005"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XGBRegressor</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551180" y="5371465"/>
            <a:ext cx="7926070" cy="486410"/>
          </a:xfrm>
          <a:prstGeom prst="rect">
            <a:avLst/>
          </a:prstGeom>
          <a:noFill/>
        </p:spPr>
        <p:txBody>
          <a:bodyPr wrap="square" rtlCol="0">
            <a:spAutoFit/>
          </a:bodyPr>
          <a:p>
            <a:pPr marL="285750" indent="-285750">
              <a:lnSpc>
                <a:spcPct val="107000"/>
              </a:lnSpc>
              <a:spcAft>
                <a:spcPts val="800"/>
              </a:spcAft>
              <a:buFont typeface="Wingdings" panose="05000000000000000000" charset="0"/>
              <a:buChar char="v"/>
            </a:pPr>
            <a:r>
              <a:rPr lang="en-IN" sz="2400" dirty="0" err="1">
                <a:effectLst/>
                <a:latin typeface="Times New Roman" panose="02020603050405020304" charset="0"/>
                <a:ea typeface="Calibri" panose="020F0502020204030204" charset="0"/>
                <a:cs typeface="Times New Roman" panose="02020603050405020304" charset="0"/>
                <a:sym typeface="+mn-ea"/>
              </a:rPr>
              <a:t>XGB Regressor</a:t>
            </a:r>
            <a:r>
              <a:rPr lang="en-IN" sz="2400" dirty="0">
                <a:effectLst/>
                <a:latin typeface="Times New Roman" panose="02020603050405020304" charset="0"/>
                <a:ea typeface="Calibri" panose="020F0502020204030204" charset="0"/>
                <a:cs typeface="Times New Roman" panose="02020603050405020304" charset="0"/>
                <a:sym typeface="+mn-ea"/>
              </a:rPr>
              <a:t> is giving 79.56% r2_score.</a:t>
            </a:r>
            <a:endParaRPr lang="en-IN" sz="2400" dirty="0">
              <a:effectLst/>
              <a:latin typeface="Times New Roman" panose="02020603050405020304" charset="0"/>
              <a:ea typeface="Calibri" panose="020F0502020204030204" charset="0"/>
              <a:cs typeface="Times New Roman" panose="02020603050405020304" charset="0"/>
              <a:sym typeface="+mn-ea"/>
            </a:endParaRPr>
          </a:p>
        </p:txBody>
      </p:sp>
      <p:pic>
        <p:nvPicPr>
          <p:cNvPr id="4" name="Picture 3"/>
          <p:cNvPicPr>
            <a:picLocks noChangeAspect="1"/>
          </p:cNvPicPr>
          <p:nvPr/>
        </p:nvPicPr>
        <p:blipFill>
          <a:blip r:embed="rId1"/>
          <a:stretch>
            <a:fillRect/>
          </a:stretch>
        </p:blipFill>
        <p:spPr>
          <a:xfrm>
            <a:off x="551180" y="789940"/>
            <a:ext cx="10963275" cy="43459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43230" y="-92392"/>
            <a:ext cx="8745855"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Extra</a:t>
            </a:r>
            <a:r>
              <a:rPr lang="en-IN" sz="4800" dirty="0">
                <a:solidFill>
                  <a:schemeClr val="tx2"/>
                </a:solidFill>
                <a:latin typeface="Times New Roman" panose="02020603050405020304" charset="0"/>
                <a:cs typeface="Times New Roman" panose="02020603050405020304" charset="0"/>
                <a:sym typeface="+mn-ea"/>
              </a:rPr>
              <a:t> </a:t>
            </a:r>
            <a:r>
              <a:rPr lang="en-IN" sz="4800" dirty="0">
                <a:solidFill>
                  <a:schemeClr val="tx2"/>
                </a:solidFill>
                <a:latin typeface="Times New Roman" panose="02020603050405020304" charset="0"/>
                <a:cs typeface="Times New Roman" panose="02020603050405020304" charset="0"/>
                <a:sym typeface="+mn-ea"/>
              </a:rPr>
              <a:t>Trees</a:t>
            </a:r>
            <a:r>
              <a:rPr lang="en-IN" sz="4800" dirty="0">
                <a:solidFill>
                  <a:schemeClr val="tx2"/>
                </a:solidFill>
                <a:latin typeface="Times New Roman" panose="02020603050405020304" charset="0"/>
                <a:cs typeface="Times New Roman" panose="02020603050405020304" charset="0"/>
                <a:sym typeface="+mn-ea"/>
              </a:rPr>
              <a:t> </a:t>
            </a:r>
            <a:r>
              <a:rPr lang="en-IN" sz="4800" dirty="0">
                <a:solidFill>
                  <a:schemeClr val="tx2"/>
                </a:solidFill>
                <a:latin typeface="Times New Roman" panose="02020603050405020304" charset="0"/>
                <a:cs typeface="Times New Roman" panose="02020603050405020304" charset="0"/>
                <a:sym typeface="+mn-ea"/>
              </a:rPr>
              <a:t>Regresso</a:t>
            </a:r>
            <a:r>
              <a:rPr lang="en-IN" sz="4800" dirty="0">
                <a:solidFill>
                  <a:schemeClr val="tx2"/>
                </a:solidFill>
                <a:latin typeface="Times New Roman" panose="02020603050405020304" charset="0"/>
                <a:cs typeface="Times New Roman" panose="02020603050405020304" charset="0"/>
                <a:sym typeface="+mn-ea"/>
              </a:rPr>
              <a:t>r</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443230" y="5177155"/>
            <a:ext cx="8776335" cy="460375"/>
          </a:xfrm>
          <a:prstGeom prst="rect">
            <a:avLst/>
          </a:prstGeom>
          <a:noFill/>
        </p:spPr>
        <p:txBody>
          <a:bodyPr wrap="square" rtlCol="0">
            <a:spAutoFit/>
          </a:bodyPr>
          <a:p>
            <a:pPr marL="342900" indent="-342900">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Extra Trees Regressor is giving 81.61%  r2_score.</a:t>
            </a:r>
            <a:endParaRPr lang="en-IN" sz="2400" dirty="0">
              <a:effectLst/>
              <a:latin typeface="Times New Roman" panose="02020603050405020304" charset="0"/>
              <a:ea typeface="Calibri" panose="020F0502020204030204" charset="0"/>
              <a:cs typeface="Times New Roman" panose="02020603050405020304" charset="0"/>
              <a:sym typeface="+mn-ea"/>
            </a:endParaRPr>
          </a:p>
        </p:txBody>
      </p:sp>
      <p:pic>
        <p:nvPicPr>
          <p:cNvPr id="5" name="Picture 4"/>
          <p:cNvPicPr>
            <a:picLocks noChangeAspect="1"/>
          </p:cNvPicPr>
          <p:nvPr/>
        </p:nvPicPr>
        <p:blipFill>
          <a:blip r:embed="rId1"/>
          <a:stretch>
            <a:fillRect/>
          </a:stretch>
        </p:blipFill>
        <p:spPr>
          <a:xfrm>
            <a:off x="572770" y="737870"/>
            <a:ext cx="10806430" cy="4216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51790" y="-83502"/>
            <a:ext cx="8563610"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Gradient</a:t>
            </a:r>
            <a:r>
              <a:rPr lang="en-IN" sz="4800" dirty="0">
                <a:solidFill>
                  <a:schemeClr val="tx2"/>
                </a:solidFill>
                <a:latin typeface="Times New Roman" panose="02020603050405020304" charset="0"/>
                <a:cs typeface="Times New Roman" panose="02020603050405020304" charset="0"/>
                <a:sym typeface="+mn-ea"/>
              </a:rPr>
              <a:t> </a:t>
            </a:r>
            <a:r>
              <a:rPr lang="en-IN" sz="4800" dirty="0">
                <a:solidFill>
                  <a:schemeClr val="tx2"/>
                </a:solidFill>
                <a:latin typeface="Times New Roman" panose="02020603050405020304" charset="0"/>
                <a:cs typeface="Times New Roman" panose="02020603050405020304" charset="0"/>
                <a:sym typeface="+mn-ea"/>
              </a:rPr>
              <a:t>Boosting</a:t>
            </a:r>
            <a:r>
              <a:rPr lang="en-IN" sz="4800" dirty="0">
                <a:solidFill>
                  <a:schemeClr val="tx2"/>
                </a:solidFill>
                <a:latin typeface="Times New Roman" panose="02020603050405020304" charset="0"/>
                <a:cs typeface="Times New Roman" panose="02020603050405020304" charset="0"/>
                <a:sym typeface="+mn-ea"/>
              </a:rPr>
              <a:t> </a:t>
            </a:r>
            <a:r>
              <a:rPr lang="en-IN" sz="4800" dirty="0">
                <a:solidFill>
                  <a:schemeClr val="tx2"/>
                </a:solidFill>
                <a:latin typeface="Times New Roman" panose="02020603050405020304" charset="0"/>
                <a:cs typeface="Times New Roman" panose="02020603050405020304" charset="0"/>
                <a:sym typeface="+mn-ea"/>
              </a:rPr>
              <a:t>Regressor</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351790" y="5236210"/>
            <a:ext cx="8396605" cy="486410"/>
          </a:xfrm>
          <a:prstGeom prst="rect">
            <a:avLst/>
          </a:prstGeom>
          <a:noFill/>
        </p:spPr>
        <p:txBody>
          <a:bodyPr wrap="square" rtlCol="0">
            <a:spAutoFit/>
          </a:bodyPr>
          <a:p>
            <a:pPr marL="342900" lvl="0" indent="-342900">
              <a:lnSpc>
                <a:spcPct val="107000"/>
              </a:lnSpc>
              <a:spcAft>
                <a:spcPts val="800"/>
              </a:spcAft>
              <a:buFont typeface="Wingdings" panose="05000000000000000000" charset="0"/>
              <a:buChar char="v"/>
            </a:pPr>
            <a:r>
              <a:rPr lang="en-IN" sz="2400" dirty="0" err="1">
                <a:effectLst/>
                <a:latin typeface="Times New Roman" panose="02020603050405020304" charset="0"/>
                <a:ea typeface="Calibri" panose="020F0502020204030204" charset="0"/>
                <a:cs typeface="Times New Roman" panose="02020603050405020304" charset="0"/>
                <a:sym typeface="+mn-ea"/>
              </a:rPr>
              <a:t>Gradient Boosting Regressor</a:t>
            </a:r>
            <a:r>
              <a:rPr lang="en-IN" sz="2400" dirty="0">
                <a:effectLst/>
                <a:latin typeface="Times New Roman" panose="02020603050405020304" charset="0"/>
                <a:ea typeface="Calibri" panose="020F0502020204030204" charset="0"/>
                <a:cs typeface="Times New Roman" panose="02020603050405020304" charset="0"/>
                <a:sym typeface="+mn-ea"/>
              </a:rPr>
              <a:t> is giving </a:t>
            </a:r>
            <a:r>
              <a:rPr lang="en-IN" sz="2400" dirty="0">
                <a:latin typeface="Times New Roman" panose="02020603050405020304" charset="0"/>
                <a:ea typeface="Calibri" panose="020F0502020204030204" charset="0"/>
                <a:cs typeface="Times New Roman" panose="02020603050405020304" charset="0"/>
                <a:sym typeface="+mn-ea"/>
              </a:rPr>
              <a:t>65.69</a:t>
            </a:r>
            <a:r>
              <a:rPr lang="en-IN" sz="2400" dirty="0">
                <a:effectLst/>
                <a:latin typeface="Times New Roman" panose="02020603050405020304" charset="0"/>
                <a:ea typeface="Calibri" panose="020F0502020204030204" charset="0"/>
                <a:cs typeface="Times New Roman" panose="02020603050405020304" charset="0"/>
                <a:sym typeface="+mn-ea"/>
              </a:rPr>
              <a:t>%  r2_score.</a:t>
            </a:r>
            <a:endParaRPr lang="en-IN" sz="2400" dirty="0">
              <a:effectLst/>
              <a:latin typeface="Times New Roman" panose="02020603050405020304" charset="0"/>
              <a:ea typeface="Calibri" panose="020F0502020204030204" charset="0"/>
              <a:cs typeface="Times New Roman" panose="02020603050405020304" charset="0"/>
              <a:sym typeface="+mn-ea"/>
            </a:endParaRPr>
          </a:p>
        </p:txBody>
      </p:sp>
      <p:pic>
        <p:nvPicPr>
          <p:cNvPr id="4" name="Picture 3"/>
          <p:cNvPicPr>
            <a:picLocks noChangeAspect="1"/>
          </p:cNvPicPr>
          <p:nvPr/>
        </p:nvPicPr>
        <p:blipFill>
          <a:blip r:embed="rId1"/>
          <a:stretch>
            <a:fillRect/>
          </a:stretch>
        </p:blipFill>
        <p:spPr>
          <a:xfrm>
            <a:off x="502285" y="746760"/>
            <a:ext cx="10365105" cy="43218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5775" y="-317"/>
            <a:ext cx="6414135"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DecisionTreeRegressor</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485775" y="5481320"/>
            <a:ext cx="8972550" cy="486410"/>
          </a:xfrm>
          <a:prstGeom prst="rect">
            <a:avLst/>
          </a:prstGeom>
          <a:noFill/>
        </p:spPr>
        <p:txBody>
          <a:bodyPr wrap="square" rtlCol="0">
            <a:spAutoFit/>
          </a:bodyPr>
          <a:p>
            <a:pPr marL="342900" lvl="0" indent="-342900">
              <a:lnSpc>
                <a:spcPct val="107000"/>
              </a:lnSpc>
              <a:spcAft>
                <a:spcPts val="800"/>
              </a:spcAft>
              <a:buFont typeface="Wingdings" panose="05000000000000000000" charset="0"/>
              <a:buChar char="v"/>
            </a:pPr>
            <a:r>
              <a:rPr lang="en-IN" sz="2400" dirty="0">
                <a:effectLst/>
                <a:latin typeface="Century" panose="02040604050505020304" pitchFamily="18" charset="0"/>
                <a:ea typeface="Calibri" panose="020F0502020204030204" charset="0"/>
                <a:cs typeface="Times New Roman" panose="02020603050405020304" charset="0"/>
                <a:sym typeface="+mn-ea"/>
              </a:rPr>
              <a:t>DecisionTreeRegressor is giving </a:t>
            </a:r>
            <a:r>
              <a:rPr lang="en-IN" sz="2400" dirty="0">
                <a:latin typeface="Century" panose="02040604050505020304" pitchFamily="18" charset="0"/>
                <a:ea typeface="Calibri" panose="020F0502020204030204" charset="0"/>
                <a:cs typeface="Times New Roman" panose="02020603050405020304" charset="0"/>
                <a:sym typeface="+mn-ea"/>
              </a:rPr>
              <a:t>63.51</a:t>
            </a:r>
            <a:r>
              <a:rPr lang="en-IN" sz="2400" dirty="0">
                <a:effectLst/>
                <a:latin typeface="Century" panose="02040604050505020304" pitchFamily="18" charset="0"/>
                <a:ea typeface="Calibri" panose="020F0502020204030204" charset="0"/>
                <a:cs typeface="Times New Roman" panose="02020603050405020304" charset="0"/>
                <a:sym typeface="+mn-ea"/>
              </a:rPr>
              <a:t>%  r2_score.</a:t>
            </a:r>
            <a:endParaRPr lang="en-IN" sz="2400" dirty="0">
              <a:effectLst/>
              <a:latin typeface="Century" panose="02040604050505020304" pitchFamily="18" charset="0"/>
              <a:ea typeface="Calibri" panose="020F0502020204030204" charset="0"/>
              <a:cs typeface="Times New Roman" panose="02020603050405020304" charset="0"/>
              <a:sym typeface="+mn-ea"/>
            </a:endParaRPr>
          </a:p>
        </p:txBody>
      </p:sp>
      <p:pic>
        <p:nvPicPr>
          <p:cNvPr id="4" name="Picture 3"/>
          <p:cNvPicPr>
            <a:picLocks noChangeAspect="1"/>
          </p:cNvPicPr>
          <p:nvPr/>
        </p:nvPicPr>
        <p:blipFill>
          <a:blip r:embed="rId1"/>
          <a:stretch>
            <a:fillRect/>
          </a:stretch>
        </p:blipFill>
        <p:spPr>
          <a:xfrm>
            <a:off x="609600" y="829945"/>
            <a:ext cx="10183495" cy="45910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37515" y="-317"/>
            <a:ext cx="4238625"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KNN</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437515" y="5454015"/>
            <a:ext cx="6637020" cy="460375"/>
          </a:xfrm>
          <a:prstGeom prst="rect">
            <a:avLst/>
          </a:prstGeom>
          <a:noFill/>
        </p:spPr>
        <p:txBody>
          <a:bodyPr wrap="square" rtlCol="0">
            <a:spAutoFit/>
          </a:bodyPr>
          <a:p>
            <a:pPr marL="285750" indent="-285750">
              <a:buFont typeface="Wingdings" panose="05000000000000000000" charset="0"/>
              <a:buChar char="v"/>
            </a:pPr>
            <a:r>
              <a:rPr lang="en-IN" sz="2400" dirty="0">
                <a:latin typeface="Century" panose="02040604050505020304" pitchFamily="18" charset="0"/>
                <a:sym typeface="+mn-ea"/>
              </a:rPr>
              <a:t>KNN is giving 53.35% r2_score.</a:t>
            </a:r>
            <a:endParaRPr lang="en-IN" sz="2400" dirty="0">
              <a:latin typeface="Century" panose="02040604050505020304" pitchFamily="18" charset="0"/>
              <a:sym typeface="+mn-ea"/>
            </a:endParaRPr>
          </a:p>
        </p:txBody>
      </p:sp>
      <p:pic>
        <p:nvPicPr>
          <p:cNvPr id="5" name="Picture 4"/>
          <p:cNvPicPr>
            <a:picLocks noChangeAspect="1"/>
          </p:cNvPicPr>
          <p:nvPr/>
        </p:nvPicPr>
        <p:blipFill>
          <a:blip r:embed="rId1"/>
          <a:stretch>
            <a:fillRect/>
          </a:stretch>
        </p:blipFill>
        <p:spPr>
          <a:xfrm>
            <a:off x="577215" y="829945"/>
            <a:ext cx="10446385" cy="44494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48615" y="0"/>
            <a:ext cx="5619750" cy="645160"/>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BaggingRegressor</a:t>
            </a:r>
            <a:r>
              <a:rPr lang="en-IN" sz="4800" dirty="0">
                <a:solidFill>
                  <a:schemeClr val="tx2"/>
                </a:solidFill>
                <a:latin typeface="Times New Roman" panose="02020603050405020304" charset="0"/>
                <a:cs typeface="Times New Roman" panose="02020603050405020304" charset="0"/>
                <a:sym typeface="+mn-ea"/>
              </a:rPr>
              <a:t>:</a:t>
            </a:r>
            <a:endParaRPr lang="en-IN" sz="4800" dirty="0">
              <a:solidFill>
                <a:schemeClr val="tx2"/>
              </a:solidFill>
              <a:latin typeface="Times New Roman" panose="02020603050405020304" charset="0"/>
              <a:cs typeface="Times New Roman" panose="02020603050405020304" charset="0"/>
              <a:sym typeface="+mn-ea"/>
            </a:endParaRPr>
          </a:p>
        </p:txBody>
      </p:sp>
      <p:sp>
        <p:nvSpPr>
          <p:cNvPr id="6" name="Text Box 5"/>
          <p:cNvSpPr txBox="1"/>
          <p:nvPr/>
        </p:nvSpPr>
        <p:spPr>
          <a:xfrm>
            <a:off x="348615" y="5175250"/>
            <a:ext cx="9655810" cy="1773555"/>
          </a:xfrm>
          <a:prstGeom prst="rect">
            <a:avLst/>
          </a:prstGeom>
          <a:noFill/>
        </p:spPr>
        <p:txBody>
          <a:bodyPr wrap="square" rtlCol="0">
            <a:spAutoFit/>
          </a:bodyPr>
          <a:p>
            <a:pPr marL="285750" lvl="0" indent="-285750" algn="just">
              <a:lnSpc>
                <a:spcPct val="107000"/>
              </a:lnSpc>
              <a:spcAft>
                <a:spcPts val="800"/>
              </a:spcAft>
              <a:buFont typeface="Wingdings" panose="05000000000000000000" charset="0"/>
              <a:buChar char="v"/>
            </a:pPr>
            <a:r>
              <a:rPr lang="en-IN" sz="2400" dirty="0" err="1">
                <a:effectLst/>
                <a:latin typeface="Times New Roman" panose="02020603050405020304" charset="0"/>
                <a:ea typeface="Calibri" panose="020F0502020204030204" charset="0"/>
                <a:cs typeface="Times New Roman" panose="02020603050405020304" charset="0"/>
                <a:sym typeface="+mn-ea"/>
              </a:rPr>
              <a:t>BaggingRegressor</a:t>
            </a:r>
            <a:r>
              <a:rPr lang="en-IN" sz="2400" dirty="0">
                <a:effectLst/>
                <a:latin typeface="Times New Roman" panose="02020603050405020304" charset="0"/>
                <a:ea typeface="Calibri" panose="020F0502020204030204" charset="0"/>
                <a:cs typeface="Times New Roman" panose="02020603050405020304" charset="0"/>
                <a:sym typeface="+mn-ea"/>
              </a:rPr>
              <a:t> is giving 79.59% r2_score.</a:t>
            </a:r>
            <a:endParaRPr lang="en-IN" sz="2400" dirty="0">
              <a:effectLst/>
              <a:latin typeface="Times New Roman" panose="02020603050405020304" charset="0"/>
              <a:ea typeface="Calibri" panose="020F0502020204030204" charset="0"/>
              <a:cs typeface="Times New Roman" panose="02020603050405020304" charset="0"/>
            </a:endParaRPr>
          </a:p>
          <a:p>
            <a:pPr marL="285750" lvl="0" indent="-285750" algn="just">
              <a:lnSpc>
                <a:spcPct val="107000"/>
              </a:lnSpc>
              <a:spcAft>
                <a:spcPts val="800"/>
              </a:spcAft>
              <a:buFont typeface="Wingdings" panose="05000000000000000000" charset="0"/>
              <a:buChar char="v"/>
            </a:pPr>
            <a:r>
              <a:rPr lang="en-IN" sz="2400" dirty="0">
                <a:solidFill>
                  <a:schemeClr val="tx1"/>
                </a:solidFill>
                <a:effectLst/>
                <a:latin typeface="Times New Roman" panose="02020603050405020304" charset="0"/>
                <a:ea typeface="Calibri" panose="020F0502020204030204" charset="0"/>
                <a:cs typeface="Times New Roman" panose="02020603050405020304" charset="0"/>
                <a:sym typeface="+mn-ea"/>
              </a:rPr>
              <a:t>By looking into the model r2_score and error we find ExtraTreesR</a:t>
            </a:r>
            <a:r>
              <a:rPr lang="en-IN" sz="2400" dirty="0">
                <a:effectLst/>
                <a:latin typeface="Times New Roman" panose="02020603050405020304" charset="0"/>
                <a:ea typeface="Calibri" panose="020F0502020204030204" charset="0"/>
                <a:cs typeface="Times New Roman" panose="02020603050405020304" charset="0"/>
                <a:sym typeface="+mn-ea"/>
              </a:rPr>
              <a:t>egressor as the best model with highest r2_score and least errors.</a:t>
            </a:r>
            <a:endParaRPr lang="en-IN" sz="2400" dirty="0">
              <a:effectLst/>
              <a:latin typeface="Times New Roman" panose="02020603050405020304" charset="0"/>
              <a:ea typeface="Calibri" panose="020F0502020204030204" charset="0"/>
              <a:cs typeface="Times New Roman" panose="02020603050405020304" charset="0"/>
              <a:sym typeface="+mn-ea"/>
            </a:endParaRPr>
          </a:p>
        </p:txBody>
      </p:sp>
      <p:pic>
        <p:nvPicPr>
          <p:cNvPr id="7" name="Picture 6"/>
          <p:cNvPicPr>
            <a:picLocks noChangeAspect="1"/>
          </p:cNvPicPr>
          <p:nvPr/>
        </p:nvPicPr>
        <p:blipFill>
          <a:blip r:embed="rId1"/>
          <a:stretch>
            <a:fillRect/>
          </a:stretch>
        </p:blipFill>
        <p:spPr>
          <a:xfrm>
            <a:off x="450850" y="756285"/>
            <a:ext cx="10494645" cy="43618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28295" y="-317"/>
            <a:ext cx="9254490"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Hyper Parameter Tunning</a:t>
            </a:r>
            <a:endParaRPr lang="en-IN" sz="4800" dirty="0">
              <a:solidFill>
                <a:schemeClr val="tx2"/>
              </a:solidFill>
              <a:latin typeface="Times New Roman" panose="02020603050405020304" charset="0"/>
              <a:cs typeface="Times New Roman" panose="02020603050405020304" charset="0"/>
              <a:sym typeface="+mn-ea"/>
            </a:endParaRPr>
          </a:p>
        </p:txBody>
      </p:sp>
      <p:pic>
        <p:nvPicPr>
          <p:cNvPr id="3" name="Picture 2"/>
          <p:cNvPicPr>
            <a:picLocks noChangeAspect="1"/>
          </p:cNvPicPr>
          <p:nvPr/>
        </p:nvPicPr>
        <p:blipFill>
          <a:blip r:embed="rId1"/>
          <a:stretch>
            <a:fillRect/>
          </a:stretch>
        </p:blipFill>
        <p:spPr>
          <a:xfrm>
            <a:off x="449580" y="829945"/>
            <a:ext cx="9831705" cy="2940685"/>
          </a:xfrm>
          <a:prstGeom prst="rect">
            <a:avLst/>
          </a:prstGeom>
        </p:spPr>
      </p:pic>
      <p:pic>
        <p:nvPicPr>
          <p:cNvPr id="4" name="Picture 3"/>
          <p:cNvPicPr>
            <a:picLocks noChangeAspect="1"/>
          </p:cNvPicPr>
          <p:nvPr/>
        </p:nvPicPr>
        <p:blipFill>
          <a:blip r:embed="rId2"/>
          <a:stretch>
            <a:fillRect/>
          </a:stretch>
        </p:blipFill>
        <p:spPr>
          <a:xfrm>
            <a:off x="449580" y="3770630"/>
            <a:ext cx="9831705" cy="28321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14350" y="-92392"/>
            <a:ext cx="8503285"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Hyper Parameter Tunning</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514350" y="5824220"/>
            <a:ext cx="10496550" cy="829945"/>
          </a:xfrm>
          <a:prstGeom prst="rect">
            <a:avLst/>
          </a:prstGeom>
          <a:noFill/>
        </p:spPr>
        <p:txBody>
          <a:bodyPr wrap="square" rtlCol="0">
            <a:spAutoFit/>
          </a:bodyPr>
          <a:p>
            <a:pPr marL="285750" lvl="0" indent="-285750" algn="just">
              <a:spcBef>
                <a:spcPts val="300"/>
              </a:spcBef>
              <a:spcAft>
                <a:spcPts val="300"/>
              </a:spcAft>
              <a:buClrTx/>
              <a:buSzTx/>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I chose all parameters of ExtraTreesRegressor, after tunning the model with best parameters </a:t>
            </a:r>
            <a:r>
              <a:rPr lang="en-IN" sz="2400" dirty="0">
                <a:effectLst/>
                <a:latin typeface="Times New Roman" panose="02020603050405020304" charset="0"/>
                <a:ea typeface="Calibri" panose="020F0502020204030204" charset="0"/>
                <a:cs typeface="Times New Roman" panose="02020603050405020304" charset="0"/>
                <a:sym typeface="+mn-ea"/>
              </a:rPr>
              <a:t>it</a:t>
            </a:r>
            <a:r>
              <a:rPr lang="en-IN" sz="2400" dirty="0">
                <a:effectLst/>
                <a:latin typeface="Times New Roman" panose="02020603050405020304" charset="0"/>
                <a:ea typeface="Calibri" panose="020F0502020204030204" charset="0"/>
                <a:cs typeface="Times New Roman" panose="02020603050405020304" charset="0"/>
                <a:sym typeface="+mn-ea"/>
              </a:rPr>
              <a:t> </a:t>
            </a:r>
            <a:r>
              <a:rPr lang="en-IN" sz="2400" dirty="0">
                <a:effectLst/>
                <a:latin typeface="Times New Roman" panose="02020603050405020304" charset="0"/>
                <a:ea typeface="Calibri" panose="020F0502020204030204" charset="0"/>
                <a:cs typeface="Times New Roman" panose="02020603050405020304" charset="0"/>
                <a:sym typeface="+mn-ea"/>
              </a:rPr>
              <a:t>incresed</a:t>
            </a:r>
            <a:r>
              <a:rPr lang="en-IN" sz="2400" dirty="0">
                <a:effectLst/>
                <a:latin typeface="Times New Roman" panose="02020603050405020304" charset="0"/>
                <a:ea typeface="Calibri" panose="020F0502020204030204" charset="0"/>
                <a:cs typeface="Times New Roman" panose="02020603050405020304" charset="0"/>
                <a:sym typeface="+mn-ea"/>
              </a:rPr>
              <a:t> model accuracy from 81.</a:t>
            </a:r>
            <a:r>
              <a:rPr lang="en-IN" sz="2400" dirty="0">
                <a:effectLst/>
                <a:latin typeface="Times New Roman" panose="02020603050405020304" charset="0"/>
                <a:ea typeface="Calibri" panose="020F0502020204030204" charset="0"/>
                <a:cs typeface="Times New Roman" panose="02020603050405020304" charset="0"/>
                <a:sym typeface="+mn-ea"/>
              </a:rPr>
              <a:t>61</a:t>
            </a:r>
            <a:r>
              <a:rPr lang="en-IN" sz="2400" dirty="0">
                <a:effectLst/>
                <a:latin typeface="Times New Roman" panose="02020603050405020304" charset="0"/>
                <a:ea typeface="Calibri" panose="020F0502020204030204" charset="0"/>
                <a:cs typeface="Times New Roman" panose="02020603050405020304" charset="0"/>
                <a:sym typeface="+mn-ea"/>
              </a:rPr>
              <a:t>% to 82.01%.</a:t>
            </a:r>
            <a:endParaRPr lang="en-IN" sz="2400" dirty="0">
              <a:effectLst/>
              <a:latin typeface="Times New Roman" panose="02020603050405020304" charset="0"/>
              <a:ea typeface="Calibri" panose="020F0502020204030204" charset="0"/>
              <a:cs typeface="Times New Roman" panose="02020603050405020304" charset="0"/>
              <a:sym typeface="+mn-ea"/>
            </a:endParaRPr>
          </a:p>
        </p:txBody>
      </p:sp>
      <p:pic>
        <p:nvPicPr>
          <p:cNvPr id="4" name="Picture 3"/>
          <p:cNvPicPr>
            <a:picLocks noChangeAspect="1"/>
          </p:cNvPicPr>
          <p:nvPr/>
        </p:nvPicPr>
        <p:blipFill>
          <a:blip r:embed="rId1"/>
          <a:stretch>
            <a:fillRect/>
          </a:stretch>
        </p:blipFill>
        <p:spPr>
          <a:xfrm>
            <a:off x="616585" y="737870"/>
            <a:ext cx="10531475" cy="49193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8910" y="-317"/>
            <a:ext cx="11702415" cy="706755"/>
          </a:xfrm>
          <a:prstGeom prst="rect">
            <a:avLst/>
          </a:prstGeom>
          <a:noFill/>
        </p:spPr>
        <p:txBody>
          <a:bodyPr wrap="square" rtlCol="0" anchor="ctr" anchorCtr="0">
            <a:spAutoFit/>
          </a:bodyPr>
          <a:p>
            <a:pPr lvl="0" algn="l">
              <a:buClrTx/>
              <a:buSzTx/>
              <a:buFontTx/>
            </a:pPr>
            <a:r>
              <a:rPr lang="en-IN" sz="4000" dirty="0">
                <a:solidFill>
                  <a:schemeClr val="tx2"/>
                </a:solidFill>
                <a:latin typeface="Times New Roman" panose="02020603050405020304" charset="0"/>
                <a:cs typeface="Times New Roman" panose="02020603050405020304" charset="0"/>
                <a:sym typeface="+mn-ea"/>
              </a:rPr>
              <a:t>Saving the model and predictions using saved model</a:t>
            </a:r>
            <a:endParaRPr lang="en-IN" sz="40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291465" y="630555"/>
            <a:ext cx="10916285" cy="906780"/>
          </a:xfrm>
          <a:prstGeom prst="rect">
            <a:avLst/>
          </a:prstGeom>
          <a:noFill/>
        </p:spPr>
        <p:txBody>
          <a:bodyPr wrap="square" rtlCol="0">
            <a:spAutoFit/>
          </a:bodyPr>
          <a:p>
            <a:pPr marL="285750" indent="-285750" algn="just">
              <a:spcBef>
                <a:spcPts val="300"/>
              </a:spcBef>
              <a:spcAft>
                <a:spcPts val="300"/>
              </a:spcAft>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Saved the best model using .</a:t>
            </a:r>
            <a:r>
              <a:rPr lang="en-IN" sz="2400" dirty="0" err="1">
                <a:effectLst/>
                <a:latin typeface="Times New Roman" panose="02020603050405020304" charset="0"/>
                <a:ea typeface="Calibri" panose="020F0502020204030204" charset="0"/>
                <a:cs typeface="Times New Roman" panose="02020603050405020304" charset="0"/>
                <a:sym typeface="+mn-ea"/>
              </a:rPr>
              <a:t>pkl</a:t>
            </a:r>
            <a:r>
              <a:rPr lang="en-IN" sz="2400" dirty="0">
                <a:effectLst/>
                <a:latin typeface="Times New Roman" panose="02020603050405020304" charset="0"/>
                <a:ea typeface="Calibri" panose="020F0502020204030204" charset="0"/>
                <a:cs typeface="Times New Roman" panose="02020603050405020304" charset="0"/>
                <a:sym typeface="+mn-ea"/>
              </a:rPr>
              <a:t> </a:t>
            </a:r>
            <a:endParaRPr lang="en-IN" sz="2400" dirty="0">
              <a:effectLst/>
              <a:latin typeface="Times New Roman" panose="02020603050405020304" charset="0"/>
              <a:ea typeface="Calibri" panose="020F0502020204030204" charset="0"/>
              <a:cs typeface="Times New Roman" panose="02020603050405020304" charset="0"/>
            </a:endParaRPr>
          </a:p>
          <a:p>
            <a:pPr marL="285750" indent="-285750" algn="just">
              <a:spcBef>
                <a:spcPts val="300"/>
              </a:spcBef>
              <a:spcAft>
                <a:spcPts val="300"/>
              </a:spcAft>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After saving the best model, loading my saved model and predicting the price values.</a:t>
            </a:r>
            <a:endParaRPr lang="en-IN" sz="2400" dirty="0">
              <a:effectLst/>
              <a:latin typeface="Times New Roman" panose="02020603050405020304" charset="0"/>
              <a:ea typeface="Calibri" panose="020F0502020204030204" charset="0"/>
              <a:cs typeface="Times New Roman" panose="02020603050405020304" charset="0"/>
              <a:sym typeface="+mn-ea"/>
            </a:endParaRPr>
          </a:p>
        </p:txBody>
      </p:sp>
      <p:sp>
        <p:nvSpPr>
          <p:cNvPr id="5" name="Text Box 4"/>
          <p:cNvSpPr txBox="1"/>
          <p:nvPr/>
        </p:nvSpPr>
        <p:spPr>
          <a:xfrm>
            <a:off x="8260080" y="1858645"/>
            <a:ext cx="3686810" cy="2856230"/>
          </a:xfrm>
          <a:prstGeom prst="rect">
            <a:avLst/>
          </a:prstGeom>
          <a:noFill/>
        </p:spPr>
        <p:txBody>
          <a:bodyPr wrap="square" rtlCol="0">
            <a:spAutoFit/>
          </a:bodyPr>
          <a:p>
            <a:pPr marL="342900" lvl="0" indent="-342900" algn="just">
              <a:lnSpc>
                <a:spcPct val="107000"/>
              </a:lnSpc>
              <a:spcAft>
                <a:spcPts val="800"/>
              </a:spcAft>
              <a:buClrTx/>
              <a:buSzTx/>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I have predicted the Flight Price using saved model, and the predictions look good. The Predicted values are almost same as actual values.</a:t>
            </a:r>
            <a:endParaRPr lang="en-IN" sz="2400" dirty="0">
              <a:effectLst/>
              <a:latin typeface="Times New Roman" panose="02020603050405020304" charset="0"/>
              <a:ea typeface="Calibri" panose="020F0502020204030204" charset="0"/>
              <a:cs typeface="Times New Roman" panose="02020603050405020304" charset="0"/>
              <a:sym typeface="+mn-ea"/>
            </a:endParaRPr>
          </a:p>
        </p:txBody>
      </p:sp>
      <p:pic>
        <p:nvPicPr>
          <p:cNvPr id="6" name="Picture 5"/>
          <p:cNvPicPr>
            <a:picLocks noChangeAspect="1"/>
          </p:cNvPicPr>
          <p:nvPr/>
        </p:nvPicPr>
        <p:blipFill>
          <a:blip r:embed="rId1"/>
          <a:stretch>
            <a:fillRect/>
          </a:stretch>
        </p:blipFill>
        <p:spPr>
          <a:xfrm>
            <a:off x="307340" y="1874520"/>
            <a:ext cx="7847330" cy="2762885"/>
          </a:xfrm>
          <a:prstGeom prst="rect">
            <a:avLst/>
          </a:prstGeom>
        </p:spPr>
      </p:pic>
      <p:pic>
        <p:nvPicPr>
          <p:cNvPr id="8" name="Picture 7"/>
          <p:cNvPicPr>
            <a:picLocks noChangeAspect="1"/>
          </p:cNvPicPr>
          <p:nvPr/>
        </p:nvPicPr>
        <p:blipFill>
          <a:blip r:embed="rId2"/>
          <a:stretch>
            <a:fillRect/>
          </a:stretch>
        </p:blipFill>
        <p:spPr>
          <a:xfrm>
            <a:off x="307340" y="4622165"/>
            <a:ext cx="7846695" cy="21907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51155" y="41593"/>
            <a:ext cx="11733530"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Ploting the predicted values v/s actual values</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7903210" y="1021715"/>
            <a:ext cx="3879850" cy="2066290"/>
          </a:xfrm>
          <a:prstGeom prst="rect">
            <a:avLst/>
          </a:prstGeom>
          <a:noFill/>
        </p:spPr>
        <p:txBody>
          <a:bodyPr wrap="square" rtlCol="0">
            <a:spAutoFit/>
          </a:bodyPr>
          <a:p>
            <a:pPr marL="342900" lvl="0" indent="-342900" algn="just">
              <a:lnSpc>
                <a:spcPct val="107000"/>
              </a:lnSpc>
              <a:spcAft>
                <a:spcPts val="800"/>
              </a:spcAft>
              <a:buFont typeface="Wingdings" panose="05000000000000000000" charset="0"/>
              <a:buChar char="v"/>
            </a:pPr>
            <a:r>
              <a:rPr lang="en-IN" sz="2400" b="1" dirty="0">
                <a:solidFill>
                  <a:schemeClr val="tx1"/>
                </a:solidFill>
                <a:effectLst/>
                <a:latin typeface="Times New Roman" panose="02020603050405020304" charset="0"/>
                <a:ea typeface="Calibri" panose="020F0502020204030204" charset="0"/>
                <a:cs typeface="Times New Roman" panose="02020603050405020304" charset="0"/>
                <a:sym typeface="+mn-ea"/>
              </a:rPr>
              <a:t>Plotting Actual vs Predicted, To get better insight. Bule line is the actual line and red dots are the predicted values.</a:t>
            </a:r>
            <a:endParaRPr lang="en-IN" sz="2400" b="1" dirty="0">
              <a:solidFill>
                <a:schemeClr val="tx1"/>
              </a:solidFill>
              <a:effectLst/>
              <a:latin typeface="Times New Roman" panose="02020603050405020304" charset="0"/>
              <a:ea typeface="Calibri" panose="020F0502020204030204" charset="0"/>
              <a:cs typeface="Times New Roman" panose="02020603050405020304" charset="0"/>
              <a:sym typeface="+mn-ea"/>
            </a:endParaRPr>
          </a:p>
        </p:txBody>
      </p:sp>
      <p:pic>
        <p:nvPicPr>
          <p:cNvPr id="4" name="Picture 3"/>
          <p:cNvPicPr>
            <a:picLocks noChangeAspect="1"/>
          </p:cNvPicPr>
          <p:nvPr/>
        </p:nvPicPr>
        <p:blipFill>
          <a:blip r:embed="rId1"/>
          <a:stretch>
            <a:fillRect/>
          </a:stretch>
        </p:blipFill>
        <p:spPr>
          <a:xfrm>
            <a:off x="476885" y="871855"/>
            <a:ext cx="7314565" cy="2611120"/>
          </a:xfrm>
          <a:prstGeom prst="rect">
            <a:avLst/>
          </a:prstGeom>
        </p:spPr>
      </p:pic>
      <p:pic>
        <p:nvPicPr>
          <p:cNvPr id="6" name="Picture 5"/>
          <p:cNvPicPr>
            <a:picLocks noChangeAspect="1"/>
          </p:cNvPicPr>
          <p:nvPr/>
        </p:nvPicPr>
        <p:blipFill>
          <a:blip r:embed="rId2"/>
          <a:stretch>
            <a:fillRect/>
          </a:stretch>
        </p:blipFill>
        <p:spPr>
          <a:xfrm>
            <a:off x="476885" y="3482975"/>
            <a:ext cx="7314565" cy="31775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8200" y="132715"/>
            <a:ext cx="2586355" cy="829945"/>
          </a:xfrm>
          <a:prstGeom prst="rect">
            <a:avLst/>
          </a:prstGeom>
          <a:noFill/>
        </p:spPr>
        <p:txBody>
          <a:bodyPr wrap="none" rtlCol="0">
            <a:spAutoFit/>
          </a:bodyPr>
          <a:p>
            <a:r>
              <a:rPr lang="en-IN" altLang="en-US" sz="4800">
                <a:solidFill>
                  <a:schemeClr val="tx2"/>
                </a:solidFill>
                <a:latin typeface="Times New Roman" panose="02020603050405020304" charset="0"/>
                <a:cs typeface="Times New Roman" panose="02020603050405020304" charset="0"/>
              </a:rPr>
              <a:t>Overview</a:t>
            </a:r>
            <a:endParaRPr lang="en-IN" altLang="en-US" sz="4800">
              <a:solidFill>
                <a:schemeClr val="tx2"/>
              </a:solidFill>
              <a:latin typeface="Times New Roman" panose="02020603050405020304" charset="0"/>
              <a:cs typeface="Times New Roman" panose="02020603050405020304" charset="0"/>
            </a:endParaRPr>
          </a:p>
        </p:txBody>
      </p:sp>
      <p:sp>
        <p:nvSpPr>
          <p:cNvPr id="3" name="Text Box 2"/>
          <p:cNvSpPr txBox="1"/>
          <p:nvPr/>
        </p:nvSpPr>
        <p:spPr>
          <a:xfrm>
            <a:off x="1188720" y="1510030"/>
            <a:ext cx="5911850" cy="2306955"/>
          </a:xfrm>
          <a:prstGeom prst="rect">
            <a:avLst/>
          </a:prstGeom>
          <a:noFill/>
        </p:spPr>
        <p:txBody>
          <a:bodyPr wrap="none" rtlCol="0">
            <a:spAutoFit/>
          </a:bodyPr>
          <a:p>
            <a:pPr algn="just"/>
            <a:r>
              <a:rPr lang="en-IN" altLang="en-US" sz="2400">
                <a:latin typeface="Times New Roman" panose="02020603050405020304" charset="0"/>
                <a:cs typeface="Times New Roman" panose="02020603050405020304" charset="0"/>
              </a:rPr>
              <a:t>Here we will work on : -</a:t>
            </a:r>
            <a:endParaRPr lang="en-IN" altLang="en-US" sz="2400">
              <a:latin typeface="Times New Roman" panose="02020603050405020304" charset="0"/>
              <a:cs typeface="Times New Roman" panose="02020603050405020304" charset="0"/>
            </a:endParaRPr>
          </a:p>
          <a:p>
            <a:pPr algn="just"/>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1. Dataset analysis steps.</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2. Steps for EDA in cleaning dataset.</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3. Model building from cleaned dataset.</a:t>
            </a:r>
            <a:endParaRPr lang="en-IN" altLang="en-US" sz="2400">
              <a:latin typeface="Times New Roman" panose="02020603050405020304" charset="0"/>
              <a:cs typeface="Times New Roman" panose="02020603050405020304" charset="0"/>
            </a:endParaRPr>
          </a:p>
          <a:p>
            <a:pPr algn="just"/>
            <a:r>
              <a:rPr lang="en-IN" altLang="en-US" sz="2400">
                <a:latin typeface="Times New Roman" panose="02020603050405020304" charset="0"/>
                <a:cs typeface="Times New Roman" panose="02020603050405020304" charset="0"/>
              </a:rPr>
              <a:t>4. Prediction of Flight price from saved model.</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17805" y="3175"/>
            <a:ext cx="5076825" cy="829945"/>
          </a:xfrm>
          <a:prstGeom prst="rect">
            <a:avLst/>
          </a:prstGeom>
          <a:noFill/>
        </p:spPr>
        <p:txBody>
          <a:bodyPr wrap="square" rtlCol="0" anchor="ctr" anchorCtr="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Conclusion</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217805" y="871220"/>
            <a:ext cx="11505565" cy="5815965"/>
          </a:xfrm>
          <a:prstGeom prst="rect">
            <a:avLst/>
          </a:prstGeom>
          <a:noFill/>
        </p:spPr>
        <p:txBody>
          <a:bodyPr wrap="square" rtlCol="0">
            <a:spAutoFit/>
          </a:bodyPr>
          <a:p>
            <a:pPr marL="285750" indent="-285750" algn="just">
              <a:lnSpc>
                <a:spcPct val="107000"/>
              </a:lnSpc>
              <a:spcBef>
                <a:spcPts val="300"/>
              </a:spcBef>
              <a:spcAft>
                <a:spcPts val="300"/>
              </a:spcAft>
              <a:buFont typeface="Wingdings" panose="05000000000000000000" charset="0"/>
              <a:buChar char="v"/>
            </a:pPr>
            <a:r>
              <a:rPr lang="en-IN" sz="2000" dirty="0">
                <a:effectLst/>
                <a:latin typeface="Times New Roman" panose="02020603050405020304" charset="0"/>
                <a:ea typeface="Calibri" panose="020F0502020204030204" charset="0"/>
                <a:cs typeface="Times New Roman" panose="02020603050405020304" charset="0"/>
                <a:sym typeface="+mn-ea"/>
              </a:rPr>
              <a:t>In this project report, we have used machine learning algorithms to predict the flight price. We have mentioned the step by step procedure to </a:t>
            </a:r>
            <a:r>
              <a:rPr lang="en-IN" sz="2000" dirty="0" err="1">
                <a:effectLst/>
                <a:latin typeface="Times New Roman" panose="02020603050405020304" charset="0"/>
                <a:ea typeface="Calibri" panose="020F0502020204030204" charset="0"/>
                <a:cs typeface="Times New Roman" panose="02020603050405020304" charset="0"/>
                <a:sym typeface="+mn-ea"/>
              </a:rPr>
              <a:t>analyze</a:t>
            </a:r>
            <a:r>
              <a:rPr lang="en-IN" sz="2000" dirty="0">
                <a:effectLst/>
                <a:latin typeface="Times New Roman" panose="02020603050405020304" charset="0"/>
                <a:ea typeface="Calibri" panose="020F0502020204030204" charset="0"/>
                <a:cs typeface="Times New Roman" panose="02020603050405020304" charset="0"/>
                <a:sym typeface="+mn-ea"/>
              </a:rPr>
              <a:t> the dataset and finding the correlation between the features.</a:t>
            </a:r>
            <a:endParaRPr lang="en-IN" sz="2000" dirty="0">
              <a:effectLst/>
              <a:latin typeface="Times New Roman" panose="02020603050405020304" charset="0"/>
              <a:ea typeface="Calibri" panose="020F0502020204030204" charset="0"/>
              <a:cs typeface="Times New Roman" panose="02020603050405020304" charset="0"/>
            </a:endParaRPr>
          </a:p>
          <a:p>
            <a:pPr marL="285750" indent="-285750" algn="just">
              <a:lnSpc>
                <a:spcPct val="107000"/>
              </a:lnSpc>
              <a:spcBef>
                <a:spcPts val="300"/>
              </a:spcBef>
              <a:spcAft>
                <a:spcPts val="300"/>
              </a:spcAft>
              <a:buFont typeface="Wingdings" panose="05000000000000000000" charset="0"/>
              <a:buChar char="v"/>
            </a:pPr>
            <a:r>
              <a:rPr lang="en-IN" sz="2000" dirty="0">
                <a:effectLst/>
                <a:latin typeface="Times New Roman" panose="02020603050405020304" charset="0"/>
                <a:ea typeface="Calibri" panose="020F0502020204030204" charset="0"/>
                <a:cs typeface="Times New Roman" panose="02020603050405020304" charset="0"/>
                <a:sym typeface="+mn-ea"/>
              </a:rPr>
              <a:t>Thus we can select the features which are correlated to each other and are independent in nature. The power of visualization has helped us in understanding the data by graphical representation it has made me to understand what data is trying to say.</a:t>
            </a:r>
            <a:endParaRPr lang="en-IN" sz="2000" dirty="0">
              <a:effectLst/>
              <a:latin typeface="Times New Roman" panose="02020603050405020304" charset="0"/>
              <a:ea typeface="Calibri" panose="020F0502020204030204" charset="0"/>
              <a:cs typeface="Times New Roman" panose="02020603050405020304" charset="0"/>
            </a:endParaRPr>
          </a:p>
          <a:p>
            <a:pPr marL="285750" indent="-285750" algn="just">
              <a:lnSpc>
                <a:spcPct val="107000"/>
              </a:lnSpc>
              <a:spcBef>
                <a:spcPts val="300"/>
              </a:spcBef>
              <a:spcAft>
                <a:spcPts val="300"/>
              </a:spcAft>
              <a:buFont typeface="Wingdings" panose="05000000000000000000" charset="0"/>
              <a:buChar char="v"/>
            </a:pPr>
            <a:r>
              <a:rPr lang="en-IN" sz="2000" dirty="0">
                <a:effectLst/>
                <a:latin typeface="Times New Roman" panose="02020603050405020304" charset="0"/>
                <a:ea typeface="Calibri" panose="020F0502020204030204" charset="0"/>
                <a:cs typeface="Times New Roman" panose="02020603050405020304" charset="0"/>
                <a:sym typeface="+mn-ea"/>
              </a:rPr>
              <a:t> Data cleaning is one of the most important steps to remove unrealistic values and unnecessary values. </a:t>
            </a:r>
            <a:endParaRPr lang="en-IN" sz="2000" dirty="0">
              <a:effectLst/>
              <a:latin typeface="Times New Roman" panose="02020603050405020304" charset="0"/>
              <a:ea typeface="Calibri" panose="020F0502020204030204" charset="0"/>
              <a:cs typeface="Times New Roman" panose="02020603050405020304" charset="0"/>
            </a:endParaRPr>
          </a:p>
          <a:p>
            <a:pPr marL="285750" indent="-285750" algn="just">
              <a:lnSpc>
                <a:spcPct val="107000"/>
              </a:lnSpc>
              <a:spcBef>
                <a:spcPts val="300"/>
              </a:spcBef>
              <a:spcAft>
                <a:spcPts val="300"/>
              </a:spcAft>
              <a:buFont typeface="Wingdings" panose="05000000000000000000" charset="0"/>
              <a:buChar char="v"/>
            </a:pPr>
            <a:r>
              <a:rPr lang="en-IN" sz="2000" dirty="0">
                <a:effectLst/>
                <a:latin typeface="Times New Roman" panose="02020603050405020304" charset="0"/>
                <a:ea typeface="Calibri" panose="020F0502020204030204" charset="0"/>
                <a:cs typeface="Times New Roman" panose="02020603050405020304" charset="0"/>
                <a:sym typeface="+mn-ea"/>
              </a:rPr>
              <a:t>These feature set were then given as an input to </a:t>
            </a:r>
            <a:r>
              <a:rPr lang="en-IN" sz="2000" dirty="0">
                <a:latin typeface="Times New Roman" panose="02020603050405020304" charset="0"/>
                <a:ea typeface="Calibri" panose="020F0502020204030204" charset="0"/>
                <a:cs typeface="Times New Roman" panose="02020603050405020304" charset="0"/>
                <a:sym typeface="+mn-ea"/>
              </a:rPr>
              <a:t>seven </a:t>
            </a:r>
            <a:r>
              <a:rPr lang="en-IN" sz="2000" dirty="0">
                <a:effectLst/>
                <a:latin typeface="Times New Roman" panose="02020603050405020304" charset="0"/>
                <a:ea typeface="Calibri" panose="020F0502020204030204" charset="0"/>
                <a:cs typeface="Times New Roman" panose="02020603050405020304" charset="0"/>
                <a:sym typeface="+mn-ea"/>
              </a:rPr>
              <a:t>algorithms and a hyper parameter tunning was done to the best model and the accuracy has been improved. Hence we calculated the performance of each model using different performance metrics and compared them based on these metrics.</a:t>
            </a:r>
            <a:endParaRPr lang="en-IN" sz="2000" dirty="0">
              <a:effectLst/>
              <a:latin typeface="Times New Roman" panose="02020603050405020304" charset="0"/>
              <a:ea typeface="Calibri" panose="020F0502020204030204" charset="0"/>
              <a:cs typeface="Times New Roman" panose="02020603050405020304" charset="0"/>
            </a:endParaRPr>
          </a:p>
          <a:p>
            <a:pPr marL="285750" indent="-285750" algn="just">
              <a:lnSpc>
                <a:spcPct val="107000"/>
              </a:lnSpc>
              <a:spcBef>
                <a:spcPts val="300"/>
              </a:spcBef>
              <a:spcAft>
                <a:spcPts val="300"/>
              </a:spcAft>
              <a:buFont typeface="Wingdings" panose="05000000000000000000" charset="0"/>
              <a:buChar char="v"/>
            </a:pPr>
            <a:r>
              <a:rPr lang="en-IN" sz="2000" dirty="0">
                <a:effectLst/>
                <a:latin typeface="Times New Roman" panose="02020603050405020304" charset="0"/>
                <a:ea typeface="Calibri" panose="020F0502020204030204" charset="0"/>
                <a:cs typeface="Times New Roman" panose="02020603050405020304" charset="0"/>
                <a:sym typeface="+mn-ea"/>
              </a:rPr>
              <a:t> Then we have also saved the best model and predicted the </a:t>
            </a:r>
            <a:r>
              <a:rPr lang="en-IN" sz="2000" dirty="0">
                <a:latin typeface="Times New Roman" panose="02020603050405020304" charset="0"/>
                <a:ea typeface="Calibri" panose="020F0502020204030204" charset="0"/>
                <a:cs typeface="Times New Roman" panose="02020603050405020304" charset="0"/>
                <a:sym typeface="+mn-ea"/>
              </a:rPr>
              <a:t>flight</a:t>
            </a:r>
            <a:r>
              <a:rPr lang="en-IN" sz="2000" dirty="0">
                <a:effectLst/>
                <a:latin typeface="Times New Roman" panose="02020603050405020304" charset="0"/>
                <a:ea typeface="Calibri" panose="020F0502020204030204" charset="0"/>
                <a:cs typeface="Times New Roman" panose="02020603050405020304" charset="0"/>
                <a:sym typeface="+mn-ea"/>
              </a:rPr>
              <a:t> price. It was good that the predicted and actual values were almost same.</a:t>
            </a:r>
            <a:r>
              <a:rPr lang="en-IN" sz="2000" dirty="0">
                <a:solidFill>
                  <a:srgbClr val="333333"/>
                </a:solidFill>
                <a:effectLst/>
                <a:latin typeface="Times New Roman" panose="02020603050405020304" charset="0"/>
                <a:ea typeface="Calibri" panose="020F0502020204030204" charset="0"/>
                <a:cs typeface="Times New Roman" panose="02020603050405020304" charset="0"/>
                <a:sym typeface="+mn-ea"/>
              </a:rPr>
              <a:t> </a:t>
            </a:r>
            <a:endParaRPr lang="en-IN" sz="2000" dirty="0">
              <a:solidFill>
                <a:srgbClr val="333333"/>
              </a:solidFill>
              <a:effectLst/>
              <a:latin typeface="Times New Roman" panose="02020603050405020304" charset="0"/>
              <a:ea typeface="Calibri" panose="020F0502020204030204" charset="0"/>
              <a:cs typeface="Times New Roman" panose="02020603050405020304" charset="0"/>
            </a:endParaRPr>
          </a:p>
          <a:p>
            <a:pPr marL="285750" indent="-285750" algn="just">
              <a:lnSpc>
                <a:spcPct val="107000"/>
              </a:lnSpc>
              <a:spcBef>
                <a:spcPts val="300"/>
              </a:spcBef>
              <a:spcAft>
                <a:spcPts val="300"/>
              </a:spcAft>
              <a:buFont typeface="Wingdings" panose="05000000000000000000" charset="0"/>
              <a:buChar char="v"/>
            </a:pPr>
            <a:r>
              <a:rPr lang="en-IN" sz="2000" dirty="0">
                <a:solidFill>
                  <a:schemeClr val="tx1"/>
                </a:solidFill>
                <a:effectLst/>
                <a:latin typeface="Times New Roman" panose="02020603050405020304" charset="0"/>
                <a:ea typeface="Calibri" panose="020F0502020204030204" charset="0"/>
                <a:cs typeface="Times New Roman" panose="02020603050405020304" charset="0"/>
                <a:sym typeface="+mn-ea"/>
              </a:rPr>
              <a:t>To conclude, the application of machine learning in </a:t>
            </a:r>
            <a:r>
              <a:rPr lang="en-IN" sz="2000" dirty="0">
                <a:solidFill>
                  <a:schemeClr val="tx1"/>
                </a:solidFill>
                <a:latin typeface="Times New Roman" panose="02020603050405020304" charset="0"/>
                <a:ea typeface="Calibri" panose="020F0502020204030204" charset="0"/>
                <a:cs typeface="Times New Roman" panose="02020603050405020304" charset="0"/>
                <a:sym typeface="+mn-ea"/>
              </a:rPr>
              <a:t>flight</a:t>
            </a:r>
            <a:r>
              <a:rPr lang="en-IN" sz="2000" dirty="0">
                <a:solidFill>
                  <a:schemeClr val="tx1"/>
                </a:solidFill>
                <a:effectLst/>
                <a:latin typeface="Times New Roman" panose="02020603050405020304" charset="0"/>
                <a:ea typeface="Calibri" panose="020F0502020204030204" charset="0"/>
                <a:cs typeface="Times New Roman" panose="02020603050405020304" charset="0"/>
                <a:sym typeface="+mn-ea"/>
              </a:rPr>
              <a:t> price prediction is still at an early stage. We hope this study has moved a small step ahead in providing some methodological and empirical contributions to online platforms, and presenting an alternative approach to the valuation of flight price.</a:t>
            </a:r>
            <a:endParaRPr lang="en-IN" sz="2000" dirty="0">
              <a:solidFill>
                <a:schemeClr val="tx1"/>
              </a:solidFill>
              <a:effectLst/>
              <a:latin typeface="Times New Roman" panose="02020603050405020304" charset="0"/>
              <a:ea typeface="Calibri" panose="020F0502020204030204" charset="0"/>
              <a:cs typeface="Times New Roman" panose="02020603050405020304" charset="0"/>
            </a:endParaRPr>
          </a:p>
          <a:p>
            <a:pPr marL="285750" indent="-285750" algn="just">
              <a:lnSpc>
                <a:spcPct val="107000"/>
              </a:lnSpc>
              <a:spcBef>
                <a:spcPts val="300"/>
              </a:spcBef>
              <a:spcAft>
                <a:spcPts val="300"/>
              </a:spcAft>
              <a:buFont typeface="Wingdings" panose="05000000000000000000" charset="0"/>
              <a:buChar char="v"/>
            </a:pPr>
            <a:r>
              <a:rPr lang="en-IN" sz="2000" dirty="0">
                <a:solidFill>
                  <a:schemeClr val="tx1"/>
                </a:solidFill>
                <a:effectLst/>
                <a:latin typeface="Times New Roman" panose="02020603050405020304" charset="0"/>
                <a:ea typeface="Calibri" panose="020F0502020204030204" charset="0"/>
                <a:cs typeface="Times New Roman" panose="02020603050405020304" charset="0"/>
                <a:sym typeface="+mn-ea"/>
              </a:rPr>
              <a:t>Future direction of research may consider incorporating additional flight data from a larger economical background with more features.</a:t>
            </a:r>
            <a:endParaRPr lang="en-IN" sz="2000" dirty="0">
              <a:solidFill>
                <a:schemeClr val="tx1"/>
              </a:solidFill>
              <a:effectLst/>
              <a:latin typeface="Times New Roman" panose="02020603050405020304" charset="0"/>
              <a:ea typeface="Calibri" panose="020F0502020204030204" charset="0"/>
              <a:cs typeface="Times New Roman" panose="02020603050405020304" charset="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46045" y="1750695"/>
            <a:ext cx="6899275" cy="2443480"/>
          </a:xfrm>
        </p:spPr>
        <p:txBody>
          <a:bodyPr>
            <a:prstTxWarp prst="textSlantUp">
              <a:avLst/>
            </a:prstTxWarp>
          </a:bodyPr>
          <a:p>
            <a:pPr marL="0" indent="0">
              <a:buNone/>
            </a:pPr>
            <a:r>
              <a:rPr lang="en-IN" altLang="en-US" sz="7200">
                <a:ln/>
                <a:solidFill>
                  <a:schemeClr val="tx2"/>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THANK YOU</a:t>
            </a:r>
            <a:endParaRPr lang="en-IN" altLang="en-US" sz="7200">
              <a:ln/>
              <a:solidFill>
                <a:schemeClr val="tx2"/>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955" y="0"/>
            <a:ext cx="11231245" cy="1184910"/>
          </a:xfrm>
        </p:spPr>
        <p:txBody>
          <a:bodyPr/>
          <a:p>
            <a:pPr algn="l"/>
            <a:r>
              <a:rPr lang="en-IN" sz="4800" dirty="0">
                <a:solidFill>
                  <a:schemeClr val="tx2"/>
                </a:solidFill>
                <a:latin typeface="Times New Roman" panose="02020603050405020304" charset="0"/>
                <a:cs typeface="Times New Roman" panose="02020603050405020304" charset="0"/>
              </a:rPr>
              <a:t>Problem Statement:</a:t>
            </a:r>
            <a:endParaRPr lang="en-IN" sz="4800" dirty="0">
              <a:solidFill>
                <a:schemeClr val="tx2"/>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952500" y="1289685"/>
            <a:ext cx="10287000" cy="4369435"/>
          </a:xfrm>
        </p:spPr>
        <p:txBody>
          <a:bodyPr>
            <a:noAutofit/>
          </a:bodyPr>
          <a:p>
            <a:pPr marL="342900" indent="-342900" algn="just">
              <a:buFont typeface="Wingdings" panose="05000000000000000000" charset="0"/>
              <a:buChar char="v"/>
            </a:pPr>
            <a:r>
              <a:rPr lang="en-US" sz="2400" dirty="0">
                <a:latin typeface="Times New Roman" panose="02020603050405020304" charset="0"/>
                <a:cs typeface="Times New Roman" panose="02020603050405020304" charset="0"/>
              </a:rPr>
              <a:t>Anyone </a:t>
            </a:r>
            <a:r>
              <a:rPr lang="en-IN" altLang="en-US" sz="2400" dirty="0">
                <a:latin typeface="Times New Roman" panose="02020603050405020304" charset="0"/>
                <a:cs typeface="Times New Roman" panose="02020603050405020304" charset="0"/>
              </a:rPr>
              <a:t>booking</a:t>
            </a:r>
            <a:r>
              <a:rPr lang="en-US" sz="2400" dirty="0">
                <a:latin typeface="Times New Roman" panose="02020603050405020304" charset="0"/>
                <a:cs typeface="Times New Roman" panose="02020603050405020304" charset="0"/>
              </a:rPr>
              <a:t> a flight ticket knows how unexpectedly the prices </a:t>
            </a:r>
            <a:r>
              <a:rPr lang="en-IN" altLang="en-US" sz="2400" dirty="0">
                <a:latin typeface="Times New Roman" panose="02020603050405020304" charset="0"/>
                <a:cs typeface="Times New Roman" panose="02020603050405020304" charset="0"/>
              </a:rPr>
              <a:t>change</a:t>
            </a:r>
            <a:r>
              <a:rPr lang="en-US" sz="2400" dirty="0">
                <a:latin typeface="Times New Roman" panose="02020603050405020304" charset="0"/>
                <a:cs typeface="Times New Roman" panose="02020603050405020304" charset="0"/>
              </a:rPr>
              <a:t>. The cheapest available ticket on a given flight gets more and less expensive over time. </a:t>
            </a: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v"/>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v"/>
            </a:pPr>
            <a:r>
              <a:rPr lang="en-US" sz="2400" dirty="0">
                <a:latin typeface="Times New Roman" panose="02020603050405020304" charset="0"/>
                <a:cs typeface="Times New Roman" panose="02020603050405020304" charset="0"/>
              </a:rPr>
              <a:t>This usually happens as an attempt to maximize revenue based on –</a:t>
            </a: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v"/>
            </a:pPr>
            <a:r>
              <a:rPr lang="en-US" sz="2400" dirty="0">
                <a:latin typeface="Times New Roman" panose="02020603050405020304" charset="0"/>
                <a:cs typeface="Times New Roman" panose="02020603050405020304" charset="0"/>
              </a:rPr>
              <a:t>1. Time of purchase patterns (making sure last-minute purchases are expensive) </a:t>
            </a: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v"/>
            </a:pPr>
            <a:r>
              <a:rPr lang="en-US" sz="2400" dirty="0">
                <a:latin typeface="Times New Roman" panose="02020603050405020304" charset="0"/>
                <a:cs typeface="Times New Roman" panose="02020603050405020304" charset="0"/>
              </a:rPr>
              <a:t>2. Keeping the flight as full as they want it (raising prices on a flight which is filling up in order to reduce sales and hold back inventory for those expensive last-minute expensive purchases) </a:t>
            </a: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v"/>
            </a:pPr>
            <a:r>
              <a:rPr lang="en-US" sz="2400" dirty="0">
                <a:latin typeface="Times New Roman" panose="02020603050405020304" charset="0"/>
                <a:cs typeface="Times New Roman" panose="02020603050405020304" charset="0"/>
              </a:rPr>
              <a:t>So, you have to work on a project where you collect data of flight fares with other features and work to make a model to predict fares of flights.</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 y="0"/>
            <a:ext cx="11231245" cy="1204595"/>
          </a:xfrm>
        </p:spPr>
        <p:txBody>
          <a:bodyPr/>
          <a:p>
            <a:pPr algn="l"/>
            <a:r>
              <a:rPr lang="en-IN" sz="4800" dirty="0">
                <a:solidFill>
                  <a:schemeClr val="tx2"/>
                </a:solidFill>
                <a:latin typeface="Times New Roman" panose="02020603050405020304" charset="0"/>
                <a:cs typeface="Times New Roman" panose="02020603050405020304" charset="0"/>
              </a:rPr>
              <a:t>Problem Understanding:</a:t>
            </a:r>
            <a:endParaRPr lang="en-IN" sz="4800" dirty="0">
              <a:solidFill>
                <a:schemeClr val="tx2"/>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80695" y="1315085"/>
            <a:ext cx="10605135" cy="4683125"/>
          </a:xfrm>
        </p:spPr>
        <p:txBody>
          <a:bodyPr>
            <a:noAutofit/>
          </a:bodyPr>
          <a:p>
            <a:pPr marL="342900" indent="-342900">
              <a:lnSpc>
                <a:spcPct val="107000"/>
              </a:lnSpc>
              <a:spcAft>
                <a:spcPts val="800"/>
              </a:spcAft>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Flight prices are something unpredictable. It’s more than likely that we spent hours on the internet researching flight deals, trying to figure an airfare pricing system that seems completely random every day. Flight price appears to fluctuate without reason and longer flights aren’t always more expensive than shorter ones. </a:t>
            </a:r>
            <a:endParaRPr lang="en-IN" sz="2400" dirty="0">
              <a:latin typeface="Times New Roman" panose="02020603050405020304" charset="0"/>
              <a:ea typeface="Calibri" panose="020F0502020204030204" charset="0"/>
              <a:cs typeface="Times New Roman" panose="02020603050405020304" charset="0"/>
            </a:endParaRPr>
          </a:p>
          <a:p>
            <a:pPr marL="342900" indent="-342900">
              <a:lnSpc>
                <a:spcPct val="107000"/>
              </a:lnSpc>
              <a:spcAft>
                <a:spcPts val="800"/>
              </a:spcAft>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But now the question is how to know proper Flight price, for that I have built a Machine learning model which can predict the Flight price. Using various features like </a:t>
            </a:r>
            <a:r>
              <a:rPr lang="en-IN" sz="2400" b="1" dirty="0">
                <a:effectLst/>
                <a:latin typeface="Times New Roman" panose="02020603050405020304" charset="0"/>
                <a:ea typeface="Calibri" panose="020F0502020204030204" charset="0"/>
                <a:cs typeface="Times New Roman" panose="02020603050405020304" charset="0"/>
                <a:sym typeface="+mn-ea"/>
              </a:rPr>
              <a:t>Airline, Source, Destination, Arrival time, Departure time, Stops, Travelling date and the Price for the same travel</a:t>
            </a:r>
            <a:r>
              <a:rPr lang="en-IN" sz="2400" dirty="0">
                <a:effectLst/>
                <a:latin typeface="Times New Roman" panose="02020603050405020304" charset="0"/>
                <a:ea typeface="Calibri" panose="020F0502020204030204" charset="0"/>
                <a:cs typeface="Times New Roman" panose="02020603050405020304" charset="0"/>
                <a:sym typeface="+mn-ea"/>
              </a:rPr>
              <a:t>. So using all these previously known information and analysing the data I have achieved a good model that has </a:t>
            </a:r>
            <a:r>
              <a:rPr lang="en-IN" sz="2400" b="1" dirty="0">
                <a:effectLst/>
                <a:latin typeface="Times New Roman" panose="02020603050405020304" charset="0"/>
                <a:ea typeface="Calibri" panose="020F0502020204030204" charset="0"/>
                <a:cs typeface="Times New Roman" panose="02020603050405020304" charset="0"/>
                <a:sym typeface="+mn-ea"/>
              </a:rPr>
              <a:t>82% accuracy</a:t>
            </a:r>
            <a:r>
              <a:rPr lang="en-IN" sz="2400" dirty="0">
                <a:effectLst/>
                <a:latin typeface="Times New Roman" panose="02020603050405020304" charset="0"/>
                <a:ea typeface="Calibri" panose="020F0502020204030204" charset="0"/>
                <a:cs typeface="Times New Roman" panose="02020603050405020304" charset="0"/>
                <a:sym typeface="+mn-ea"/>
              </a:rPr>
              <a:t>. So let’s understand what all the steps we did to reach this good accuracy.</a:t>
            </a:r>
            <a:endParaRPr lang="en-IN" sz="2400" dirty="0">
              <a:effectLst/>
              <a:latin typeface="Times New Roman" panose="02020603050405020304" charset="0"/>
              <a:ea typeface="Calibri" panose="020F05020202040302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31520" y="180975"/>
            <a:ext cx="8714105" cy="829945"/>
          </a:xfrm>
          <a:prstGeom prst="rect">
            <a:avLst/>
          </a:prstGeom>
          <a:noFill/>
        </p:spPr>
        <p:txBody>
          <a:bodyPr wrap="square" rtlCol="0">
            <a:spAutoFit/>
          </a:bodyPr>
          <a:p>
            <a:r>
              <a:rPr lang="en-IN" sz="4800" dirty="0">
                <a:solidFill>
                  <a:schemeClr val="tx2"/>
                </a:solidFill>
                <a:latin typeface="Times New Roman" panose="02020603050405020304" charset="0"/>
                <a:cs typeface="Times New Roman" panose="02020603050405020304" charset="0"/>
                <a:sym typeface="+mn-ea"/>
              </a:rPr>
              <a:t>What is Flight Price Prediction?</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502285" y="1273175"/>
            <a:ext cx="10036175" cy="2676525"/>
          </a:xfrm>
          <a:prstGeom prst="rect">
            <a:avLst/>
          </a:prstGeom>
          <a:noFill/>
        </p:spPr>
        <p:txBody>
          <a:bodyPr wrap="square" rtlCol="0">
            <a:spAutoFit/>
          </a:bodyPr>
          <a:p>
            <a:pPr marL="342900" indent="-342900" algn="just">
              <a:buFont typeface="Wingdings" panose="05000000000000000000" charset="0"/>
              <a:buChar char="v"/>
            </a:pPr>
            <a:r>
              <a:rPr lang="en-US" sz="2400" dirty="0">
                <a:solidFill>
                  <a:schemeClr val="tx1"/>
                </a:solidFill>
                <a:effectLst/>
                <a:latin typeface="Times New Roman" panose="02020603050405020304" charset="0"/>
                <a:cs typeface="Times New Roman" panose="02020603050405020304" charset="0"/>
                <a:sym typeface="+mn-ea"/>
              </a:rPr>
              <a:t>Nowadays, the number of people using flights has increased significantly. It is difficult for airlines to maintain prices since prices change dynamically due to different conditions. </a:t>
            </a:r>
            <a:endParaRPr lang="en-US" sz="2400" dirty="0">
              <a:solidFill>
                <a:schemeClr val="tx1"/>
              </a:solidFill>
              <a:effectLst/>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v"/>
            </a:pPr>
            <a:endParaRPr lang="en-US" sz="2400" dirty="0">
              <a:solidFill>
                <a:schemeClr val="tx1"/>
              </a:solidFill>
              <a:effectLst/>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v"/>
            </a:pPr>
            <a:r>
              <a:rPr lang="en-US" sz="2400" dirty="0">
                <a:solidFill>
                  <a:schemeClr val="tx1"/>
                </a:solidFill>
                <a:effectLst/>
                <a:latin typeface="Times New Roman" panose="02020603050405020304" charset="0"/>
                <a:cs typeface="Times New Roman" panose="02020603050405020304" charset="0"/>
                <a:sym typeface="+mn-ea"/>
              </a:rPr>
              <a:t>That’s why we will try to use machine learning to solve this problem. This can help airlines by predicting what prices they can maintain. It can also help customers to predict future flight prices and plan their journey accordingly.</a:t>
            </a:r>
            <a:endParaRPr lang="en-US" sz="2400" dirty="0">
              <a:solidFill>
                <a:schemeClr val="tx1"/>
              </a:solidFill>
              <a:effectLst/>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06450" y="89535"/>
            <a:ext cx="9519285" cy="645160"/>
          </a:xfrm>
          <a:prstGeom prst="rect">
            <a:avLst/>
          </a:prstGeom>
          <a:noFill/>
        </p:spPr>
        <p:txBody>
          <a:bodyPr wrap="square" rtlCol="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Importance of Flight Price Prediction</a:t>
            </a:r>
            <a:r>
              <a:rPr lang="en-IN" sz="4800" dirty="0">
                <a:solidFill>
                  <a:schemeClr val="tx2"/>
                </a:solidFill>
                <a:latin typeface="Times New Roman" panose="02020603050405020304" charset="0"/>
                <a:cs typeface="Times New Roman" panose="02020603050405020304" charset="0"/>
                <a:sym typeface="+mn-ea"/>
              </a:rPr>
              <a:t>.</a:t>
            </a:r>
            <a:endParaRPr lang="en-IN" sz="4800" dirty="0">
              <a:solidFill>
                <a:schemeClr val="tx2"/>
              </a:solidFill>
              <a:latin typeface="Times New Roman" panose="02020603050405020304" charset="0"/>
              <a:cs typeface="Times New Roman" panose="02020603050405020304" charset="0"/>
              <a:sym typeface="+mn-ea"/>
            </a:endParaRPr>
          </a:p>
        </p:txBody>
      </p:sp>
      <p:sp>
        <p:nvSpPr>
          <p:cNvPr id="3" name="Text Box 2"/>
          <p:cNvSpPr txBox="1"/>
          <p:nvPr/>
        </p:nvSpPr>
        <p:spPr>
          <a:xfrm>
            <a:off x="654685" y="1259205"/>
            <a:ext cx="10367010" cy="2856230"/>
          </a:xfrm>
          <a:prstGeom prst="rect">
            <a:avLst/>
          </a:prstGeom>
          <a:noFill/>
        </p:spPr>
        <p:txBody>
          <a:bodyPr wrap="square" rtlCol="0">
            <a:spAutoFit/>
          </a:bodyPr>
          <a:p>
            <a:pPr marL="342900" indent="-342900" algn="just">
              <a:lnSpc>
                <a:spcPct val="107000"/>
              </a:lnSpc>
              <a:spcAft>
                <a:spcPts val="800"/>
              </a:spcAft>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It is hard for the client to buy an air ticket at the most reduced cost. For this few procedures are explored to determine time and date to grab air tickets with minimum fare rate. The majority of these systems are utilizing the modern computerized system known as Machine Learning. The model guesses airfare well in advance from the known information. This framework is proposed to change various added value arrangements into included added value arrangement heading which can support to solo gathering estimation.</a:t>
            </a:r>
            <a:endParaRPr lang="en-IN" sz="2400" dirty="0">
              <a:effectLst/>
              <a:latin typeface="Times New Roman" panose="02020603050405020304" charset="0"/>
              <a:ea typeface="Calibri" panose="020F050202020403020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8825" y="0"/>
            <a:ext cx="7941945" cy="829945"/>
          </a:xfrm>
          <a:prstGeom prst="rect">
            <a:avLst/>
          </a:prstGeom>
          <a:noFill/>
        </p:spPr>
        <p:txBody>
          <a:bodyPr wrap="square" rtlCol="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Exploratory Data Analysis</a:t>
            </a:r>
            <a:endParaRPr lang="en-IN" sz="4800" dirty="0">
              <a:solidFill>
                <a:schemeClr val="tx2"/>
              </a:solidFill>
              <a:latin typeface="Times New Roman" panose="02020603050405020304" charset="0"/>
              <a:cs typeface="Times New Roman" panose="02020603050405020304" charset="0"/>
              <a:sym typeface="+mn-ea"/>
            </a:endParaRPr>
          </a:p>
        </p:txBody>
      </p:sp>
      <p:sp>
        <p:nvSpPr>
          <p:cNvPr id="4" name="Text Box 3"/>
          <p:cNvSpPr txBox="1"/>
          <p:nvPr/>
        </p:nvSpPr>
        <p:spPr>
          <a:xfrm>
            <a:off x="584835" y="988695"/>
            <a:ext cx="10789920" cy="5226050"/>
          </a:xfrm>
          <a:prstGeom prst="rect">
            <a:avLst/>
          </a:prstGeom>
          <a:noFill/>
        </p:spPr>
        <p:txBody>
          <a:bodyPr wrap="square" rtlCol="0">
            <a:spAutoFit/>
          </a:bodyPr>
          <a:p>
            <a:pPr marL="342900" lvl="0" indent="-342900" algn="just">
              <a:lnSpc>
                <a:spcPct val="107000"/>
              </a:lnSpc>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As a first step we have scrapped the required data using selenium from </a:t>
            </a:r>
            <a:r>
              <a:rPr lang="en-IN" sz="2400" dirty="0" err="1">
                <a:effectLst/>
                <a:latin typeface="Times New Roman" panose="02020603050405020304" charset="0"/>
                <a:ea typeface="Calibri" panose="020F0502020204030204" charset="0"/>
                <a:cs typeface="Times New Roman" panose="02020603050405020304" charset="0"/>
                <a:sym typeface="+mn-ea"/>
              </a:rPr>
              <a:t>makemytrip</a:t>
            </a:r>
            <a:r>
              <a:rPr lang="en-IN" sz="2400" dirty="0">
                <a:effectLst/>
                <a:latin typeface="Times New Roman" panose="02020603050405020304" charset="0"/>
                <a:ea typeface="Calibri" panose="020F0502020204030204" charset="0"/>
                <a:cs typeface="Times New Roman" panose="02020603050405020304" charset="0"/>
                <a:sym typeface="+mn-ea"/>
              </a:rPr>
              <a:t> website.</a:t>
            </a:r>
            <a:endParaRPr lang="en-IN" sz="2400" dirty="0">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And we have imported required libraries and we have imported the dataset which was in csv format. </a:t>
            </a:r>
            <a:endParaRPr lang="en-IN" sz="2400" dirty="0">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Then we did all the statistical analysis like checking shape, </a:t>
            </a:r>
            <a:r>
              <a:rPr lang="en-IN" sz="2400" dirty="0" err="1">
                <a:effectLst/>
                <a:latin typeface="Times New Roman" panose="02020603050405020304" charset="0"/>
                <a:ea typeface="Calibri" panose="020F0502020204030204" charset="0"/>
                <a:cs typeface="Times New Roman" panose="02020603050405020304" charset="0"/>
                <a:sym typeface="+mn-ea"/>
              </a:rPr>
              <a:t>nunique</a:t>
            </a:r>
            <a:r>
              <a:rPr lang="en-IN" sz="2400" dirty="0">
                <a:effectLst/>
                <a:latin typeface="Times New Roman" panose="02020603050405020304" charset="0"/>
                <a:ea typeface="Calibri" panose="020F0502020204030204" charset="0"/>
                <a:cs typeface="Times New Roman" panose="02020603050405020304" charset="0"/>
                <a:sym typeface="+mn-ea"/>
              </a:rPr>
              <a:t>, value counts, info etc….. </a:t>
            </a:r>
            <a:endParaRPr lang="en-IN" sz="2400" dirty="0">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buFont typeface="Wingdings" panose="05000000000000000000" charset="0"/>
              <a:buChar char="v"/>
            </a:pPr>
            <a:r>
              <a:rPr lang="en-IN" sz="2400" dirty="0">
                <a:effectLst/>
                <a:latin typeface="Times New Roman" panose="02020603050405020304" charset="0"/>
                <a:ea typeface="Calibri" panose="020F0502020204030204" charset="0"/>
                <a:cs typeface="Times New Roman" panose="02020603050405020304" charset="0"/>
                <a:sym typeface="+mn-ea"/>
              </a:rPr>
              <a:t>While checking for null values we found there was a row full of null values in the dataset and dropped that row as it will not help our analysis.</a:t>
            </a:r>
            <a:endParaRPr lang="en-IN" sz="2400" dirty="0">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buFont typeface="Wingdings" panose="05000000000000000000" charset="0"/>
              <a:buChar char="v"/>
            </a:pPr>
            <a:r>
              <a:rPr lang="en-IN" sz="2400" dirty="0">
                <a:solidFill>
                  <a:schemeClr val="tx1"/>
                </a:solidFill>
                <a:effectLst/>
                <a:latin typeface="Times New Roman" panose="02020603050405020304" charset="0"/>
                <a:ea typeface="Calibri" panose="020F0502020204030204" charset="0"/>
                <a:cs typeface="Times New Roman" panose="02020603050405020304" charset="0"/>
                <a:sym typeface="+mn-ea"/>
              </a:rPr>
              <a:t>we have also </a:t>
            </a:r>
            <a:r>
              <a:rPr lang="en-IN" sz="2400" dirty="0" err="1">
                <a:solidFill>
                  <a:schemeClr val="tx1"/>
                </a:solidFill>
                <a:effectLst/>
                <a:latin typeface="Times New Roman" panose="02020603050405020304" charset="0"/>
                <a:ea typeface="Calibri" panose="020F0502020204030204" charset="0"/>
                <a:cs typeface="Times New Roman" panose="02020603050405020304" charset="0"/>
                <a:sym typeface="+mn-ea"/>
              </a:rPr>
              <a:t>droped</a:t>
            </a:r>
            <a:r>
              <a:rPr lang="en-IN" sz="2400" dirty="0">
                <a:solidFill>
                  <a:schemeClr val="tx1"/>
                </a:solidFill>
                <a:effectLst/>
                <a:latin typeface="Times New Roman" panose="02020603050405020304" charset="0"/>
                <a:ea typeface="Calibri" panose="020F0502020204030204" charset="0"/>
                <a:cs typeface="Times New Roman" panose="02020603050405020304" charset="0"/>
                <a:sym typeface="+mn-ea"/>
              </a:rPr>
              <a:t> Unnamed:0 column as w found it was the index column of csv file.</a:t>
            </a:r>
            <a:endParaRPr lang="en-IN" sz="2400" dirty="0">
              <a:solidFill>
                <a:schemeClr val="tx1"/>
              </a:solidFill>
              <a:effectLst/>
              <a:latin typeface="Times New Roman" panose="02020603050405020304" charset="0"/>
              <a:ea typeface="Calibri" panose="020F0502020204030204" charset="0"/>
              <a:cs typeface="Times New Roman" panose="02020603050405020304" charset="0"/>
            </a:endParaRPr>
          </a:p>
          <a:p>
            <a:pPr marL="342900" lvl="0" indent="-342900" algn="just">
              <a:lnSpc>
                <a:spcPct val="107000"/>
              </a:lnSpc>
              <a:spcAft>
                <a:spcPts val="800"/>
              </a:spcAft>
              <a:buFont typeface="Wingdings" panose="05000000000000000000" charset="0"/>
              <a:buChar char="v"/>
            </a:pPr>
            <a:r>
              <a:rPr lang="en-IN" sz="2400" dirty="0">
                <a:solidFill>
                  <a:schemeClr val="tx1"/>
                </a:solidFill>
                <a:effectLst/>
                <a:latin typeface="Times New Roman" panose="02020603050405020304" charset="0"/>
                <a:ea typeface="Calibri" panose="020F0502020204030204" charset="0"/>
                <a:cs typeface="Times New Roman" panose="02020603050405020304" charset="0"/>
                <a:sym typeface="+mn-ea"/>
              </a:rPr>
              <a:t>Next as a part of feature extraction we converted the data types of datetime columns and have extracted </a:t>
            </a:r>
            <a:r>
              <a:rPr lang="en-IN" sz="2400" dirty="0" err="1">
                <a:solidFill>
                  <a:schemeClr val="tx1"/>
                </a:solidFill>
                <a:effectLst/>
                <a:latin typeface="Times New Roman" panose="02020603050405020304" charset="0"/>
                <a:ea typeface="Calibri" panose="020F0502020204030204" charset="0"/>
                <a:cs typeface="Times New Roman" panose="02020603050405020304" charset="0"/>
                <a:sym typeface="+mn-ea"/>
              </a:rPr>
              <a:t>usefull</a:t>
            </a:r>
            <a:r>
              <a:rPr lang="en-IN" sz="2400" dirty="0">
                <a:solidFill>
                  <a:schemeClr val="tx1"/>
                </a:solidFill>
                <a:effectLst/>
                <a:latin typeface="Times New Roman" panose="02020603050405020304" charset="0"/>
                <a:ea typeface="Calibri" panose="020F0502020204030204" charset="0"/>
                <a:cs typeface="Times New Roman" panose="02020603050405020304" charset="0"/>
                <a:sym typeface="+mn-ea"/>
              </a:rPr>
              <a:t> information from the raw dataset. Thinking that this data will help us more than raw data.</a:t>
            </a:r>
            <a:endParaRPr lang="en-IN" sz="2400" dirty="0">
              <a:solidFill>
                <a:schemeClr val="tx1"/>
              </a:solidFill>
              <a:effectLst/>
              <a:latin typeface="Times New Roman" panose="02020603050405020304" charset="0"/>
              <a:ea typeface="Calibri" panose="020F05020202040302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8755" y="59055"/>
            <a:ext cx="11779885" cy="829945"/>
          </a:xfrm>
          <a:prstGeom prst="rect">
            <a:avLst/>
          </a:prstGeom>
          <a:noFill/>
        </p:spPr>
        <p:txBody>
          <a:bodyPr wrap="square" rtlCol="0">
            <a:spAutoFit/>
          </a:bodyPr>
          <a:p>
            <a:pPr lvl="0" algn="l">
              <a:buClrTx/>
              <a:buSzTx/>
              <a:buFontTx/>
            </a:pPr>
            <a:r>
              <a:rPr lang="en-IN" sz="4800" dirty="0">
                <a:solidFill>
                  <a:schemeClr val="tx2"/>
                </a:solidFill>
                <a:latin typeface="Times New Roman" panose="02020603050405020304" charset="0"/>
                <a:cs typeface="Times New Roman" panose="02020603050405020304" charset="0"/>
                <a:sym typeface="+mn-ea"/>
              </a:rPr>
              <a:t>Univariate Visualization of numerical columns</a:t>
            </a:r>
            <a:endParaRPr lang="en-IN" sz="4800" dirty="0">
              <a:solidFill>
                <a:schemeClr val="tx2"/>
              </a:solidFill>
              <a:latin typeface="Times New Roman" panose="02020603050405020304" charset="0"/>
              <a:cs typeface="Times New Roman" panose="02020603050405020304" charset="0"/>
              <a:sym typeface="+mn-ea"/>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09248" y="1148079"/>
            <a:ext cx="10801200" cy="5616277"/>
          </a:xfrm>
          <a:prstGeom prst="rect">
            <a:avLst/>
          </a:prstGeom>
          <a:noFill/>
          <a:ln>
            <a:noFill/>
          </a:ln>
        </p:spPr>
      </p:pic>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themeOverride>
</file>

<file path=ppt/theme/themeOverride2.xml><?xml version="1.0" encoding="utf-8"?>
<a:themeOverride xmlns:a="http://schemas.openxmlformats.org/drawingml/2006/main">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themeOverride>
</file>

<file path=docProps/app.xml><?xml version="1.0" encoding="utf-8"?>
<Properties xmlns="http://schemas.openxmlformats.org/officeDocument/2006/extended-properties" xmlns:vt="http://schemas.openxmlformats.org/officeDocument/2006/docPropsVTypes">
  <TotalTime>0</TotalTime>
  <Words>9227</Words>
  <Application>WPS Presentation</Application>
  <PresentationFormat>Widescreen</PresentationFormat>
  <Paragraphs>178</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SimSun</vt:lpstr>
      <vt:lpstr>Wingdings</vt:lpstr>
      <vt:lpstr>Calibri Light</vt:lpstr>
      <vt:lpstr>Calibri</vt:lpstr>
      <vt:lpstr>Microsoft YaHei</vt:lpstr>
      <vt:lpstr>Arial Unicode MS</vt:lpstr>
      <vt:lpstr>Times New Roman</vt:lpstr>
      <vt:lpstr>Century</vt:lpstr>
      <vt:lpstr>Wingdings</vt:lpstr>
      <vt:lpstr>Symbol</vt:lpstr>
      <vt:lpstr>Art_mountaineering</vt:lpstr>
      <vt:lpstr>PowerPoint 演示文稿</vt:lpstr>
      <vt:lpstr>Agenda:</vt:lpstr>
      <vt:lpstr>PowerPoint 演示文稿</vt:lpstr>
      <vt:lpstr>Problem Statement:</vt:lpstr>
      <vt:lpstr>Problem Statement: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dinesh mutha</dc:creator>
  <cp:lastModifiedBy>Dinesh Mutha</cp:lastModifiedBy>
  <cp:revision>110</cp:revision>
  <dcterms:created xsi:type="dcterms:W3CDTF">2022-09-20T16:49:03Z</dcterms:created>
  <dcterms:modified xsi:type="dcterms:W3CDTF">2022-09-24T19:19:05Z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9EA23FA4D54B46F6A9C018347DF1F782</vt:lpwstr>
  </property>
  <property fmtid="{D5CDD505-2E9C-101B-9397-08002B2CF9AE}" pid="3" name="KSOProductBuildVer">
    <vt:lpwstr>1033-11.2.0.11306</vt:lpwstr>
  </property>
</Properties>
</file>