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86" r:id="rId10"/>
    <p:sldId id="265" r:id="rId11"/>
    <p:sldId id="266" r:id="rId12"/>
    <p:sldId id="267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8" r:id="rId23"/>
    <p:sldId id="280" r:id="rId24"/>
    <p:sldId id="287" r:id="rId25"/>
    <p:sldId id="282" r:id="rId26"/>
    <p:sldId id="283" r:id="rId27"/>
    <p:sldId id="27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2af1afd1c_0_28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2af1afd1c_0_28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600" lvl="0" indent="-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750" y="1701800"/>
            <a:ext cx="9211945" cy="1386205"/>
          </a:xfrm>
        </p:spPr>
        <p:txBody>
          <a:bodyPr/>
          <a:lstStyle/>
          <a:p>
            <a:pPr algn="ctr"/>
            <a:r>
              <a:rPr lang="en-GB" sz="4800" b="1">
                <a:solidFill>
                  <a:srgbClr val="000000"/>
                </a:solidFill>
                <a:latin typeface="Times New Roman" panose="02020603050405020304" charset="0"/>
                <a:ea typeface="Trebuchet MS" panose="020B0603020202020204"/>
                <a:cs typeface="Times New Roman" panose="02020603050405020304" charset="0"/>
                <a:sym typeface="Trebuchet MS" panose="020B0603020202020204"/>
              </a:rPr>
              <a:t>MALIGNANT COMMENTS CLASSIFICATION</a:t>
            </a:r>
            <a:endParaRPr lang="en-US" sz="4800" b="1" dirty="0">
              <a:solidFill>
                <a:srgbClr val="000000"/>
              </a:solidFill>
              <a:latin typeface="Times New Roman" panose="02020603050405020304" charset="0"/>
              <a:ea typeface="Trebuchet MS" panose="020B0603020202020204"/>
              <a:cs typeface="Times New Roman" panose="02020603050405020304" charset="0"/>
              <a:sym typeface="Trebuchet MS" panose="020B0603020202020204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547100" y="5535930"/>
            <a:ext cx="27819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Prepared By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Dinesh Mutha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700655" y="2005330"/>
            <a:ext cx="8604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GB" sz="2000" b="1">
                <a:solidFill>
                  <a:srgbClr val="FFD966"/>
                </a:solidFill>
                <a:latin typeface="Times New Roman" panose="02020603050405020304" charset="0"/>
                <a:ea typeface="Comic Sans MS" panose="030F0702030302020204"/>
                <a:cs typeface="Times New Roman" panose="02020603050405020304" charset="0"/>
                <a:sym typeface="Comic Sans MS" panose="030F0702030302020204"/>
              </a:rPr>
              <a:t>Abuse</a:t>
            </a:r>
            <a:endParaRPr lang="en-GB" sz="2000" b="1">
              <a:solidFill>
                <a:srgbClr val="FFD966"/>
              </a:solidFill>
              <a:latin typeface="Times New Roman" panose="02020603050405020304" charset="0"/>
              <a:ea typeface="Comic Sans MS" panose="030F0702030302020204"/>
              <a:cs typeface="Times New Roman" panose="02020603050405020304" charset="0"/>
              <a:sym typeface="Comic Sans MS" panose="030F0702030302020204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416925" y="2005330"/>
            <a:ext cx="9258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GB" sz="2000" b="1">
                <a:solidFill>
                  <a:srgbClr val="FFD966"/>
                </a:solidFill>
                <a:latin typeface="Times New Roman" panose="02020603050405020304" charset="0"/>
                <a:ea typeface="Comic Sans MS" panose="030F0702030302020204"/>
                <a:cs typeface="Times New Roman" panose="02020603050405020304" charset="0"/>
                <a:sym typeface="Comic Sans MS" panose="030F0702030302020204"/>
              </a:rPr>
              <a:t>Threat</a:t>
            </a:r>
            <a:endParaRPr lang="en-US" sz="2000">
              <a:latin typeface="Times New Roman" panose="02020603050405020304" charset="0"/>
              <a:ea typeface="Average" panose="02000503040000020003"/>
              <a:cs typeface="Times New Roman" panose="02020603050405020304" charset="0"/>
              <a:sym typeface="Average" panose="02000503040000020003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2432685"/>
            <a:ext cx="5384800" cy="363347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431415"/>
            <a:ext cx="5384800" cy="36360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405" y="190500"/>
            <a:ext cx="9992995" cy="582930"/>
          </a:xfrm>
        </p:spPr>
        <p:txBody>
          <a:bodyPr/>
          <a:p>
            <a:pPr algn="ctr"/>
            <a:r>
              <a:rPr lang="en-GB" sz="4000" b="1">
                <a:solidFill>
                  <a:srgbClr val="000000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Combined Distribution of Target Variables</a:t>
            </a:r>
            <a:endParaRPr lang="en-GB" sz="4000" b="1">
              <a:solidFill>
                <a:srgbClr val="000000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27150" y="1174750"/>
            <a:ext cx="965962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25" y="190500"/>
            <a:ext cx="8287385" cy="582930"/>
          </a:xfrm>
        </p:spPr>
        <p:txBody>
          <a:bodyPr/>
          <a:p>
            <a:pPr algn="ctr"/>
            <a:r>
              <a:rPr lang="en-IN" altLang="en-US" sz="4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Comparing Accuracy of Best Model</a:t>
            </a:r>
            <a:endParaRPr lang="en-IN" altLang="en-US" sz="4000" b="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741805" y="1738630"/>
            <a:ext cx="6277610" cy="4360545"/>
          </a:xfrm>
          <a:prstGeom prst="rect">
            <a:avLst/>
          </a:prstGeom>
        </p:spPr>
      </p:pic>
      <p:sp>
        <p:nvSpPr>
          <p:cNvPr id="7" name="Content Placeholder 6"/>
          <p:cNvSpPr/>
          <p:nvPr>
            <p:ph sz="half" idx="1"/>
          </p:nvPr>
        </p:nvSpPr>
        <p:spPr>
          <a:xfrm>
            <a:off x="1741805" y="992505"/>
            <a:ext cx="3589020" cy="547370"/>
          </a:xfrm>
        </p:spPr>
        <p:txBody>
          <a:bodyPr/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Logistic 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Regression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9890" y="1008380"/>
            <a:ext cx="4284345" cy="607695"/>
          </a:xfrm>
        </p:spPr>
        <p:txBody>
          <a:bodyPr/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DecisionTreeClassifier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727835" y="1736090"/>
            <a:ext cx="6307455" cy="42316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1000" y="1054100"/>
            <a:ext cx="4780915" cy="591820"/>
          </a:xfrm>
        </p:spPr>
        <p:txBody>
          <a:bodyPr/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RandomForestClassifier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70050" y="1776730"/>
            <a:ext cx="6354445" cy="42716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65605" y="1054100"/>
            <a:ext cx="4057650" cy="591820"/>
          </a:xfrm>
        </p:spPr>
        <p:txBody>
          <a:bodyPr/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KNeighborsClassifier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94180" y="1771650"/>
            <a:ext cx="6352540" cy="42075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1000" y="1099820"/>
            <a:ext cx="4344670" cy="652145"/>
          </a:xfrm>
        </p:spPr>
        <p:txBody>
          <a:bodyPr/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AdaBoostClassifier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61795" y="1767205"/>
            <a:ext cx="6345555" cy="42043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595" y="283210"/>
            <a:ext cx="9942195" cy="1015365"/>
          </a:xfrm>
        </p:spPr>
        <p:txBody>
          <a:bodyPr/>
          <a:p>
            <a:pPr algn="ctr"/>
            <a:r>
              <a:rPr lang="en-US" sz="4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Hyper Parameter Tuning with the best</a:t>
            </a:r>
            <a:r>
              <a:rPr lang="en-IN" altLang="en-US" sz="4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4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Accuracy</a:t>
            </a:r>
            <a:endParaRPr lang="en-US" sz="4000" b="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763520" y="1459230"/>
            <a:ext cx="6901815" cy="50971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4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Saving the Best Model</a:t>
            </a:r>
            <a:endParaRPr lang="en-US" sz="4000" b="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8230" y="1435100"/>
            <a:ext cx="7495540" cy="30200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830" y="117475"/>
            <a:ext cx="9584690" cy="582930"/>
          </a:xfrm>
        </p:spPr>
        <p:txBody>
          <a:bodyPr/>
          <a:p>
            <a:pPr algn="ctr"/>
            <a:r>
              <a:rPr lang="en-US" sz="4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Tokenization and Lemmatization of Texts</a:t>
            </a:r>
            <a:endParaRPr lang="en-US" sz="4000" b="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7550" y="2830195"/>
            <a:ext cx="10756265" cy="16408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GB" sz="4000" b="1">
                <a:solidFill>
                  <a:srgbClr val="000000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Project Description</a:t>
            </a:r>
            <a:endParaRPr lang="en-GB" sz="4000" b="1">
              <a:solidFill>
                <a:srgbClr val="000000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83235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charset="0"/>
              <a:buChar char="v"/>
            </a:pPr>
            <a:r>
              <a:rPr lang="en-GB" sz="24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Expression of opinions has become trouble-free across the internet because of escalation of social media platforms which has also resulted in creating hate all around making these platforms undesirable for the users.</a:t>
            </a:r>
            <a:endParaRPr lang="en-GB" sz="24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83235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charset="0"/>
              <a:buChar char="v"/>
            </a:pPr>
            <a:endParaRPr lang="en-GB" sz="24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83235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charset="0"/>
              <a:buChar char="v"/>
            </a:pPr>
            <a:r>
              <a:rPr lang="en-GB" sz="24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Since spreading negativity over the internet is one of the major concerns of today, models lack in detecting hatred online.</a:t>
            </a:r>
            <a:endParaRPr lang="en-GB" sz="24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83235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charset="0"/>
              <a:buChar char="v"/>
            </a:pPr>
            <a:endParaRPr lang="en-GB" sz="24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83235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charset="0"/>
              <a:buChar char="v"/>
            </a:pPr>
            <a:r>
              <a:rPr lang="en-GB" sz="24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Online hate can to severely dangerous and harmful to one’s life as it contains various content of abuse, bully, threat, etc.</a:t>
            </a:r>
            <a:endParaRPr lang="en-GB" sz="24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83235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charset="0"/>
              <a:buChar char="v"/>
            </a:pPr>
            <a:endParaRPr lang="en-GB" sz="24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83235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charset="0"/>
              <a:buChar char="v"/>
            </a:pPr>
            <a:r>
              <a:rPr lang="en-GB" sz="24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Social Media has become very prone to such toxic human behaviours.</a:t>
            </a:r>
            <a:endParaRPr lang="en-US" sz="24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110" y="190500"/>
            <a:ext cx="10534650" cy="582930"/>
          </a:xfrm>
        </p:spPr>
        <p:txBody>
          <a:bodyPr/>
          <a:p>
            <a:pPr algn="ctr"/>
            <a:r>
              <a:rPr lang="en-US" sz="4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Loading the Best Saved Model</a:t>
            </a:r>
            <a:r>
              <a:rPr lang="en-IN" altLang="en-US" sz="4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and verifying it</a:t>
            </a:r>
            <a:endParaRPr lang="en-IN" altLang="en-US" sz="4000" b="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02230" y="1264285"/>
            <a:ext cx="698754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39315" y="1165225"/>
            <a:ext cx="7913370" cy="497205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1982470" y="163195"/>
            <a:ext cx="8069580" cy="562610"/>
          </a:xfrm>
          <a:prstGeom prst="rect">
            <a:avLst/>
          </a:prstGeom>
          <a:noFill/>
          <a:ln w="9525">
            <a:noFill/>
          </a:ln>
        </p:spPr>
        <p:txBody>
          <a:bodyPr vert="horz" rtlCol="0" anchor="ctr" anchorCtr="0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>
              <a:buClrTx/>
              <a:buSzTx/>
              <a:buFontTx/>
              <a:buNone/>
            </a:pPr>
            <a:r>
              <a:rPr lang="en-IN" altLang="en-US" sz="4000" b="1">
                <a:solidFill>
                  <a:srgbClr val="000000"/>
                </a:solidFill>
                <a:latin typeface="Times New Roman" panose="02020603050405020304" charset="0"/>
                <a:ea typeface="+mj-ea"/>
                <a:cs typeface="Times New Roman" panose="02020603050405020304" charset="0"/>
                <a:sym typeface="+mn-ea"/>
              </a:rPr>
              <a:t>Prediction and </a:t>
            </a:r>
            <a:r>
              <a:rPr lang="en-IN" altLang="en-US" sz="4000" b="1">
                <a:solidFill>
                  <a:srgbClr val="000000"/>
                </a:solidFill>
                <a:latin typeface="Times New Roman" panose="02020603050405020304" charset="0"/>
                <a:ea typeface="+mj-ea"/>
                <a:cs typeface="Times New Roman" panose="02020603050405020304" charset="0"/>
                <a:sym typeface="+mn-ea"/>
              </a:rPr>
              <a:t>accuracy </a:t>
            </a:r>
            <a:r>
              <a:rPr lang="en-IN" altLang="en-US" sz="4000" b="1">
                <a:solidFill>
                  <a:srgbClr val="000000"/>
                </a:solidFill>
                <a:latin typeface="Times New Roman" panose="02020603050405020304" charset="0"/>
                <a:ea typeface="+mj-ea"/>
                <a:cs typeface="Times New Roman" panose="02020603050405020304" charset="0"/>
                <a:sym typeface="+mn-ea"/>
              </a:rPr>
              <a:t>of test data</a:t>
            </a:r>
            <a:endParaRPr lang="en-IN" altLang="en-US" sz="4000" b="1">
              <a:solidFill>
                <a:srgbClr val="000000"/>
              </a:solidFill>
              <a:latin typeface="Times New Roman" panose="02020603050405020304" charset="0"/>
              <a:ea typeface="+mj-ea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02765" y="148590"/>
            <a:ext cx="2653665" cy="562610"/>
          </a:xfrm>
          <a:noFill/>
          <a:ln w="9525">
            <a:noFill/>
          </a:ln>
        </p:spPr>
        <p:txBody>
          <a:bodyPr vert="horz" rtlCol="0" anchor="ctr" anchorCtr="0"/>
          <a:p>
            <a:pPr marL="0" lvl="0" algn="ctr">
              <a:buClrTx/>
              <a:buSzTx/>
              <a:buFontTx/>
              <a:buNone/>
            </a:pPr>
            <a:r>
              <a:rPr lang="en-US" sz="4000" b="1">
                <a:solidFill>
                  <a:srgbClr val="000000"/>
                </a:solidFill>
                <a:latin typeface="Times New Roman" panose="02020603050405020304" charset="0"/>
                <a:ea typeface="+mj-ea"/>
                <a:cs typeface="Times New Roman" panose="02020603050405020304" charset="0"/>
                <a:sym typeface="+mn-ea"/>
              </a:rPr>
              <a:t>Conclusion</a:t>
            </a:r>
            <a:endParaRPr lang="en-US" sz="4000" b="1">
              <a:solidFill>
                <a:srgbClr val="000000"/>
              </a:solidFill>
              <a:latin typeface="Times New Roman" panose="02020603050405020304" charset="0"/>
              <a:ea typeface="+mj-ea"/>
              <a:cs typeface="Times New Roman" panose="02020603050405020304" charset="0"/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295" y="1720215"/>
            <a:ext cx="10773410" cy="31953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91640" y="146685"/>
            <a:ext cx="9947275" cy="582930"/>
          </a:xfrm>
          <a:noFill/>
          <a:ln w="9525">
            <a:noFill/>
          </a:ln>
        </p:spPr>
        <p:txBody>
          <a:bodyPr vert="horz" rtlCol="0" anchor="ctr" anchorCtr="0"/>
          <a:p>
            <a:pPr lvl="0" indent="-342900" algn="ctr">
              <a:spcBef>
                <a:spcPct val="20000"/>
              </a:spcBef>
              <a:buClrTx/>
              <a:buSzTx/>
              <a:buFontTx/>
            </a:pPr>
            <a:r>
              <a:rPr lang="en-US" sz="4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Creating DataFrame of the Predicted Values</a:t>
            </a:r>
            <a:endParaRPr lang="en-US" sz="4000" b="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59405" y="951865"/>
            <a:ext cx="6471920" cy="563753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00350" y="1099185"/>
            <a:ext cx="6590030" cy="5600065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19250" y="146685"/>
            <a:ext cx="8838565" cy="582930"/>
          </a:xfrm>
          <a:noFill/>
          <a:ln w="9525">
            <a:noFill/>
          </a:ln>
        </p:spPr>
        <p:txBody>
          <a:bodyPr vert="horz" rtlCol="0" anchor="ctr" anchorCtr="0"/>
          <a:p>
            <a:pPr lvl="0" indent="-342900" algn="ctr">
              <a:spcBef>
                <a:spcPct val="20000"/>
              </a:spcBef>
              <a:buClrTx/>
              <a:buSzTx/>
              <a:buFontTx/>
            </a:pPr>
            <a:r>
              <a:rPr lang="en-IN" altLang="en-US" sz="4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Using string and Generating Results</a:t>
            </a:r>
            <a:endParaRPr lang="en-IN" altLang="en-US" sz="4000" b="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68855" y="2171065"/>
            <a:ext cx="7653020" cy="296037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19250" y="146685"/>
            <a:ext cx="8838565" cy="582930"/>
          </a:xfrm>
          <a:noFill/>
          <a:ln w="9525">
            <a:noFill/>
          </a:ln>
        </p:spPr>
        <p:txBody>
          <a:bodyPr vert="horz" rtlCol="0" anchor="ctr" anchorCtr="0"/>
          <a:p>
            <a:pPr lvl="0" indent="-342900" algn="ctr">
              <a:spcBef>
                <a:spcPct val="20000"/>
              </a:spcBef>
              <a:buClrTx/>
              <a:buSzTx/>
              <a:buFontTx/>
            </a:pPr>
            <a:r>
              <a:rPr lang="en-IN" altLang="en-US" sz="4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Saving Excel Sheet of the DataFrame</a:t>
            </a:r>
            <a:endParaRPr lang="en-IN" altLang="en-US" sz="4000" b="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415600" y="2097200"/>
            <a:ext cx="11360800" cy="26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735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You..!</a:t>
            </a:r>
            <a:endParaRPr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 algn="l" rtl="0"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sz="24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GB" sz="24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 set is received in the form of two files i.e. train data and test data.</a:t>
            </a:r>
            <a:endParaRPr lang="en-GB" sz="24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IN" sz="24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sz="24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GB" sz="24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Train data set comprises of 159571 rows and 8 columns comprising of 6 target variables containing different types of malignant data.</a:t>
            </a:r>
            <a:endParaRPr lang="en-GB" sz="24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sz="24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sz="24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GB" sz="24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Test data has 153164 rows and 2 columns.</a:t>
            </a:r>
            <a:endParaRPr sz="24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24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altLang="en-US" sz="24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GB" sz="24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training is performed on the train data set and then the best trained model is used for the detection of malignant content in the test data set.</a:t>
            </a:r>
            <a:endParaRPr sz="24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IN" altLang="en-US" sz="24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GB" sz="4000" b="1">
                <a:solidFill>
                  <a:srgbClr val="000000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Business Goal</a:t>
            </a:r>
            <a:endParaRPr lang="en-GB" sz="4000" b="1">
              <a:solidFill>
                <a:srgbClr val="000000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191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charset="0"/>
              <a:buChar char="v"/>
            </a:pPr>
            <a:r>
              <a:rPr lang="en-GB" sz="20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business goal is to build a paradigm of online hate and abusive comment classifier that can be used to separate out the threat and abusive comments from the texts .</a:t>
            </a:r>
            <a:endParaRPr sz="20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charset="0"/>
              <a:buChar char="v"/>
            </a:pPr>
            <a:r>
              <a:rPr lang="en-GB" sz="20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Malignant comment classifier model will act as a big help for the the social media platforms to control and restrict the negativity, cyberbully and hatred spreading across the internet.</a:t>
            </a:r>
            <a:endParaRPr sz="20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charset="0"/>
              <a:buChar char="v"/>
            </a:pPr>
            <a:r>
              <a:rPr lang="en-GB" sz="20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Hence, this will become a big act for us to spread positively and good vibes all around on the internet making the customers feel  inviting to social media platforms.</a:t>
            </a:r>
            <a:endParaRPr sz="20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0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GB" sz="4000" b="1">
                <a:solidFill>
                  <a:srgbClr val="000000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Research and Solution</a:t>
            </a:r>
            <a:endParaRPr lang="en-GB" sz="4000" b="1">
              <a:solidFill>
                <a:srgbClr val="000000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762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charset="0"/>
              <a:buChar char="v"/>
            </a:pPr>
            <a:r>
              <a:rPr lang="en-GB" sz="20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Researching on the domain knowledge of the subject, reached to the solution of first performing feature engineering and pre-processing the redundancy of raw data which makes it suitable for training purpose.</a:t>
            </a:r>
            <a:endParaRPr sz="20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20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76250" lvl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charset="0"/>
              <a:buChar char="v"/>
            </a:pPr>
            <a:r>
              <a:rPr lang="en-GB" sz="20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After getting rid of the unwanted text, all the text language were converted to vectors using TF-IDF which will act as an input to different ML algorithms.</a:t>
            </a:r>
            <a:endParaRPr sz="20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sz="20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76250" lvl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charset="0"/>
              <a:buChar char="v"/>
            </a:pPr>
            <a:r>
              <a:rPr lang="en-GB" sz="20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Since we have 6 different target variables, these target variables are treated as one label using “OneVsRest” function which can be further passed as an output to the ML model.</a:t>
            </a:r>
            <a:endParaRPr sz="20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sz="20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76250" lvl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charset="0"/>
              <a:buChar char="v"/>
            </a:pPr>
            <a:r>
              <a:rPr lang="en-GB" sz="20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Once all these steps are done, various ML algorithms are trained on the data.</a:t>
            </a:r>
            <a:endParaRPr sz="16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GB" sz="4000" b="1">
                <a:solidFill>
                  <a:srgbClr val="000000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Data Distribution of Target Variables</a:t>
            </a:r>
            <a:endParaRPr lang="en-GB" sz="4000" b="1">
              <a:solidFill>
                <a:srgbClr val="000000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</p:txBody>
      </p:sp>
      <p:pic>
        <p:nvPicPr>
          <p:cNvPr id="112" name="Google Shape;112;p22"/>
          <p:cNvPicPr preferRelativeResize="0"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242695"/>
            <a:ext cx="3954780" cy="48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88205" y="1242695"/>
            <a:ext cx="4147820" cy="4874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959850" y="1242695"/>
            <a:ext cx="3044190" cy="4716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9" name="Google Shape;119;p23"/>
          <p:cNvPicPr preferRelativeResize="0"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15315" y="1236345"/>
            <a:ext cx="3637280" cy="482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13910" y="1236345"/>
            <a:ext cx="390398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726805" y="1236980"/>
            <a:ext cx="312610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800" y="307340"/>
            <a:ext cx="10972800" cy="929640"/>
          </a:xfrm>
        </p:spPr>
        <p:txBody>
          <a:bodyPr/>
          <a:p>
            <a:pPr algn="ctr"/>
            <a:r>
              <a:rPr lang="en-GB" sz="4000" b="1">
                <a:solidFill>
                  <a:srgbClr val="000000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Representation of Most Occuring Words in different Target Variables</a:t>
            </a:r>
            <a:endParaRPr lang="en-GB" sz="4000" b="1">
              <a:solidFill>
                <a:srgbClr val="000000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2464435"/>
            <a:ext cx="5384800" cy="362839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458720"/>
            <a:ext cx="5384800" cy="364045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488565" y="1985645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GB" b="1">
                <a:solidFill>
                  <a:srgbClr val="FFD966"/>
                </a:solidFill>
                <a:latin typeface="Times New Roman" panose="02020603050405020304" charset="0"/>
                <a:ea typeface="Comic Sans MS" panose="030F0702030302020204"/>
                <a:cs typeface="Times New Roman" panose="02020603050405020304" charset="0"/>
                <a:sym typeface="Comic Sans MS" panose="030F0702030302020204"/>
              </a:rPr>
              <a:t>Malignant</a:t>
            </a:r>
            <a:endParaRPr lang="en-GB" b="1">
              <a:solidFill>
                <a:srgbClr val="FFD966"/>
              </a:solidFill>
              <a:latin typeface="Times New Roman" panose="02020603050405020304" charset="0"/>
              <a:ea typeface="Comic Sans MS" panose="030F0702030302020204"/>
              <a:cs typeface="Times New Roman" panose="02020603050405020304" charset="0"/>
              <a:sym typeface="Comic Sans MS" panose="030F0702030302020204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882255" y="1985645"/>
            <a:ext cx="2015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GB" b="1">
                <a:solidFill>
                  <a:srgbClr val="FFD966"/>
                </a:solidFill>
                <a:latin typeface="Times New Roman" panose="02020603050405020304" charset="0"/>
                <a:ea typeface="Comic Sans MS" panose="030F0702030302020204"/>
                <a:cs typeface="Times New Roman" panose="02020603050405020304" charset="0"/>
                <a:sym typeface="Comic Sans MS" panose="030F0702030302020204"/>
              </a:rPr>
              <a:t>Highly Malignant</a:t>
            </a:r>
            <a:endParaRPr lang="en-GB" b="1">
              <a:solidFill>
                <a:srgbClr val="FFD966"/>
              </a:solidFill>
              <a:latin typeface="Times New Roman" panose="02020603050405020304" charset="0"/>
              <a:ea typeface="Comic Sans MS" panose="030F0702030302020204"/>
              <a:cs typeface="Times New Roman" panose="02020603050405020304" charset="0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760345" y="1961515"/>
            <a:ext cx="1360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GB" sz="2000" b="1">
                <a:solidFill>
                  <a:srgbClr val="FFD966"/>
                </a:solidFill>
                <a:latin typeface="Times New Roman" panose="02020603050405020304" charset="0"/>
                <a:ea typeface="Comic Sans MS" panose="030F0702030302020204"/>
                <a:cs typeface="Times New Roman" panose="02020603050405020304" charset="0"/>
                <a:sym typeface="Comic Sans MS" panose="030F0702030302020204"/>
              </a:rPr>
              <a:t>Loathe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535035" y="1961515"/>
            <a:ext cx="7613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GB" sz="2000" b="1">
                <a:solidFill>
                  <a:srgbClr val="FFD966"/>
                </a:solidFill>
                <a:latin typeface="Times New Roman" panose="02020603050405020304" charset="0"/>
                <a:ea typeface="Comic Sans MS" panose="030F0702030302020204"/>
                <a:cs typeface="Times New Roman" panose="02020603050405020304" charset="0"/>
                <a:sym typeface="Comic Sans MS" panose="030F0702030302020204"/>
              </a:rPr>
              <a:t>Rude</a:t>
            </a:r>
            <a:endParaRPr lang="en-GB" sz="2000" b="1">
              <a:solidFill>
                <a:srgbClr val="FFD966"/>
              </a:solidFill>
              <a:latin typeface="Times New Roman" panose="02020603050405020304" charset="0"/>
              <a:ea typeface="Comic Sans MS" panose="030F0702030302020204"/>
              <a:cs typeface="Times New Roman" panose="02020603050405020304" charset="0"/>
              <a:sym typeface="Comic Sans MS" panose="030F0702030302020204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2383155"/>
            <a:ext cx="5384800" cy="364553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385695"/>
            <a:ext cx="5384800" cy="36404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2816</Words>
  <Application>WPS Presentation</Application>
  <PresentationFormat>Widescreen</PresentationFormat>
  <Paragraphs>94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3" baseType="lpstr">
      <vt:lpstr>Arial</vt:lpstr>
      <vt:lpstr>SimSun</vt:lpstr>
      <vt:lpstr>Wingdings</vt:lpstr>
      <vt:lpstr>Times New Roman</vt:lpstr>
      <vt:lpstr>Trebuchet MS</vt:lpstr>
      <vt:lpstr>EB Garamond</vt:lpstr>
      <vt:lpstr>Garamond</vt:lpstr>
      <vt:lpstr>Wingdings</vt:lpstr>
      <vt:lpstr>Comic Sans MS</vt:lpstr>
      <vt:lpstr>Average</vt:lpstr>
      <vt:lpstr>Yu Gothic UI</vt:lpstr>
      <vt:lpstr>Microsoft YaHei</vt:lpstr>
      <vt:lpstr>Arial Unicode MS</vt:lpstr>
      <vt:lpstr>Calibri</vt:lpstr>
      <vt:lpstr>Playfair Display</vt:lpstr>
      <vt:lpstr>Segoe Print</vt:lpstr>
      <vt:lpstr>Communications and Dialogues</vt:lpstr>
      <vt:lpstr>MALIGNANT COMMENTS CLASSIFICATION</vt:lpstr>
      <vt:lpstr>Project Description</vt:lpstr>
      <vt:lpstr>PowerPoint 演示文稿</vt:lpstr>
      <vt:lpstr>Business Goal</vt:lpstr>
      <vt:lpstr>Research and Solution</vt:lpstr>
      <vt:lpstr>Data Distribution of Target Variables</vt:lpstr>
      <vt:lpstr>PowerPoint 演示文稿</vt:lpstr>
      <vt:lpstr>Representation of Most Occuring Words in different Target Variables</vt:lpstr>
      <vt:lpstr>PowerPoint 演示文稿</vt:lpstr>
      <vt:lpstr>PowerPoint 演示文稿</vt:lpstr>
      <vt:lpstr>Combined Distribution of Target Variables</vt:lpstr>
      <vt:lpstr>Comparing Accuracy of Best Model</vt:lpstr>
      <vt:lpstr>PowerPoint 演示文稿</vt:lpstr>
      <vt:lpstr>PowerPoint 演示文稿</vt:lpstr>
      <vt:lpstr>PowerPoint 演示文稿</vt:lpstr>
      <vt:lpstr>PowerPoint 演示文稿</vt:lpstr>
      <vt:lpstr>Hyper Parameter Tuning with the best Accuracy</vt:lpstr>
      <vt:lpstr>Saving the Best Model</vt:lpstr>
      <vt:lpstr>Tokenization and Lemmatization of Texts</vt:lpstr>
      <vt:lpstr>Loading the Best Saved Model and verifying it</vt:lpstr>
      <vt:lpstr>PowerPoint 演示文稿</vt:lpstr>
      <vt:lpstr>PowerPoint 演示文稿</vt:lpstr>
      <vt:lpstr>Creating DataFrame of the Predicted Values</vt:lpstr>
      <vt:lpstr>Using string and Generating Results</vt:lpstr>
      <vt:lpstr>Saving Excel Sheet of the DataFrame</vt:lpstr>
      <vt:lpstr>Thank You..!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MALIGNANT COMMENTS CLASSIFICATION </dc:title>
  <dc:creator/>
  <cp:lastModifiedBy>Dinesh Mutha</cp:lastModifiedBy>
  <cp:revision>98</cp:revision>
  <dcterms:created xsi:type="dcterms:W3CDTF">2022-10-03T13:49:00Z</dcterms:created>
  <dcterms:modified xsi:type="dcterms:W3CDTF">2022-10-07T01:11:47Z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BABC4706B6C641D6854B485BBA2057B6</vt:lpwstr>
  </property>
  <property fmtid="{D5CDD505-2E9C-101B-9397-08002B2CF9AE}" pid="3" name="KSOProductBuildVer">
    <vt:lpwstr>1033-11.2.0.11341</vt:lpwstr>
  </property>
</Properties>
</file>