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3"/>
    <p:sldId id="297" r:id="rId4"/>
    <p:sldId id="267" r:id="rId5"/>
    <p:sldId id="296"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98" r:id="rId35"/>
    <p:sldId id="299" r:id="rId36"/>
    <p:sldId id="300" r:id="rId37"/>
    <p:sldId id="304" r:id="rId38"/>
    <p:sldId id="306" r:id="rId39"/>
    <p:sldId id="30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04365" y="1577340"/>
            <a:ext cx="10092055" cy="1568450"/>
          </a:xfrm>
          <a:prstGeom prst="rect">
            <a:avLst/>
          </a:prstGeom>
          <a:noFill/>
        </p:spPr>
        <p:txBody>
          <a:bodyPr wrap="square" rtlCol="0">
            <a:spAutoFit/>
            <a:scene3d>
              <a:camera prst="orthographicFront"/>
              <a:lightRig rig="threePt" dir="t"/>
            </a:scene3d>
          </a:bodyPr>
          <a:p>
            <a:pPr algn="ctr"/>
            <a:r>
              <a:rPr lang="en-US" sz="4800" b="1" spc="50"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Presentation on </a:t>
            </a:r>
            <a:endParaRPr lang="en-US" sz="4800" b="1" spc="50"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ctr"/>
            <a:r>
              <a:rPr lang="en-US" sz="4800" b="1" spc="50"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Micro-Credit Defaulter Loan</a:t>
            </a:r>
            <a:endParaRPr lang="en-IN" sz="4800" b="1" spc="50"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5" name="TextBox 13"/>
          <p:cNvSpPr txBox="1"/>
          <p:nvPr/>
        </p:nvSpPr>
        <p:spPr>
          <a:xfrm>
            <a:off x="4893310" y="5072380"/>
            <a:ext cx="4113530" cy="1076325"/>
          </a:xfrm>
          <a:prstGeom prst="rect">
            <a:avLst/>
          </a:prstGeom>
          <a:noFill/>
        </p:spPr>
        <p:txBody>
          <a:bodyPr wrap="square" rtlCol="0">
            <a:spAutoFit/>
            <a:scene3d>
              <a:camera prst="orthographicFront"/>
              <a:lightRig rig="threePt" dir="t"/>
            </a:scene3d>
          </a:bodyPr>
          <a:p>
            <a:pPr algn="ctr"/>
            <a:r>
              <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rPr>
              <a:t>Submitted by</a:t>
            </a:r>
            <a:endPar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ctr"/>
            <a:r>
              <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rPr>
              <a:t>Dinesh Mutha</a:t>
            </a:r>
            <a:endPar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6" name="Slide Number Placeholder 5"/>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38475" y="712470"/>
            <a:ext cx="7616190" cy="860425"/>
          </a:xfrm>
          <a:prstGeom prst="rect">
            <a:avLst/>
          </a:prstGeom>
          <a:noFill/>
        </p:spPr>
        <p:txBody>
          <a:bodyPr wrap="square" rtlCol="0">
            <a:spAutoFit/>
          </a:bodyPr>
          <a:p>
            <a:pPr algn="l"/>
            <a:r>
              <a:rPr lang="en-US" sz="3200" u="sng" dirty="0">
                <a:solidFill>
                  <a:srgbClr val="002060"/>
                </a:solidFill>
                <a:latin typeface="Bookman Old Style" panose="02050604050505020204" pitchFamily="18" charset="0"/>
                <a:sym typeface="+mn-ea"/>
              </a:rPr>
              <a:t>Visualizations: Univariate Analysis</a:t>
            </a:r>
            <a:endParaRPr lang="en-IN" u="sng" dirty="0">
              <a:solidFill>
                <a:srgbClr val="002060"/>
              </a:solidFill>
              <a:latin typeface="Bookman Old Style" panose="02050604050505020204" pitchFamily="18" charset="0"/>
            </a:endParaRPr>
          </a:p>
          <a:p>
            <a:endParaRPr lang="en-US"/>
          </a:p>
        </p:txBody>
      </p:sp>
      <p:sp>
        <p:nvSpPr>
          <p:cNvPr id="3" name="Text Box 2"/>
          <p:cNvSpPr txBox="1"/>
          <p:nvPr/>
        </p:nvSpPr>
        <p:spPr>
          <a:xfrm>
            <a:off x="1894205" y="1258570"/>
            <a:ext cx="3781425" cy="4618355"/>
          </a:xfrm>
          <a:prstGeom prst="rect">
            <a:avLst/>
          </a:prstGeom>
          <a:noFill/>
        </p:spPr>
        <p:txBody>
          <a:bodyPr wrap="square" rtlCol="0">
            <a:spAutoFit/>
          </a:bodyPr>
          <a:p>
            <a:pPr lvl="0" algn="just">
              <a:lnSpc>
                <a:spcPct val="107000"/>
              </a:lnSpc>
            </a:pPr>
            <a:r>
              <a:rPr lang="en-IN" b="1" dirty="0">
                <a:solidFill>
                  <a:srgbClr val="000000"/>
                </a:solidFill>
                <a:effectLst/>
                <a:latin typeface="Century" panose="02040604050505020304" pitchFamily="18" charset="0"/>
                <a:ea typeface="Times New Roman" panose="02020603050405020304" charset="0"/>
                <a:cs typeface="Calibri" panose="020F0502020204030204" charset="0"/>
                <a:sym typeface="+mn-ea"/>
              </a:rPr>
              <a:t>Observations:</a:t>
            </a:r>
            <a:endParaRPr lang="en-IN" b="1" dirty="0">
              <a:solidFill>
                <a:srgbClr val="000000"/>
              </a:solidFill>
              <a:effectLst/>
              <a:latin typeface="Century" panose="02040604050505020304" pitchFamily="18" charset="0"/>
              <a:ea typeface="Times New Roman" panose="02020603050405020304" charset="0"/>
              <a:cs typeface="Calibri" panose="020F0502020204030204" charset="0"/>
            </a:endParaRPr>
          </a:p>
          <a:p>
            <a:pPr lvl="0" algn="just">
              <a:lnSpc>
                <a:spcPct val="107000"/>
              </a:lnSpc>
            </a:pPr>
            <a:endParaRPr lang="en-IN" b="1" dirty="0">
              <a:solidFill>
                <a:srgbClr val="000000"/>
              </a:solidFill>
              <a:effectLst/>
              <a:latin typeface="Century" panose="02040604050505020304" pitchFamily="18" charset="0"/>
              <a:ea typeface="Times New Roman" panose="02020603050405020304" charset="0"/>
              <a:cs typeface="Calibri" panose="020F050202020403020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charset="0"/>
                <a:cs typeface="Calibri" panose="020F0502020204030204" charset="0"/>
                <a:sym typeface="+mn-ea"/>
              </a:rPr>
              <a:t>From the distribution plot, we can observe except the Day column most of the columns are not normally distributed.</a:t>
            </a:r>
            <a:endParaRPr lang="en-IN" dirty="0">
              <a:solidFill>
                <a:srgbClr val="000000"/>
              </a:solidFill>
              <a:effectLst/>
              <a:latin typeface="Century" panose="02040604050505020304" pitchFamily="18" charset="0"/>
              <a:ea typeface="Times New Roman" panose="02020603050405020304" charset="0"/>
              <a:cs typeface="Calibri" panose="020F0502020204030204" charset="0"/>
            </a:endParaRPr>
          </a:p>
          <a:p>
            <a:pPr lvl="0" algn="just">
              <a:lnSpc>
                <a:spcPct val="107000"/>
              </a:lnSpc>
            </a:pPr>
            <a:endParaRPr lang="en-IN" dirty="0">
              <a:effectLst/>
              <a:latin typeface="Century" panose="02040604050505020304" pitchFamily="18" charset="0"/>
              <a:ea typeface="Calibri" panose="020F0502020204030204" charset="0"/>
              <a:cs typeface="Times New Roman" panose="02020603050405020304"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charset="0"/>
                <a:cs typeface="Calibri" panose="020F0502020204030204" charset="0"/>
                <a:sym typeface="+mn-ea"/>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charset="0"/>
              <a:cs typeface="Times New Roman" panose="02020603050405020304" charset="0"/>
            </a:endParaRPr>
          </a:p>
          <a:p>
            <a:endParaRPr lang="en-US"/>
          </a:p>
        </p:txBody>
      </p:sp>
      <p:pic>
        <p:nvPicPr>
          <p:cNvPr id="307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4269" y="1357342"/>
            <a:ext cx="5945137" cy="53848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766185" y="727710"/>
            <a:ext cx="6799580" cy="583565"/>
          </a:xfrm>
          <a:prstGeom prst="rect">
            <a:avLst/>
          </a:prstGeom>
          <a:noFill/>
        </p:spPr>
        <p:txBody>
          <a:bodyPr wrap="none" rtlCol="0">
            <a:spAutoFit/>
          </a:bodyPr>
          <a:p>
            <a:pPr algn="l"/>
            <a:r>
              <a:rPr lang="en-US" sz="3200" u="sng" dirty="0">
                <a:solidFill>
                  <a:srgbClr val="002060"/>
                </a:solidFill>
                <a:latin typeface="Bookman Old Style" panose="02050604050505020204" pitchFamily="18" charset="0"/>
                <a:sym typeface="+mn-ea"/>
              </a:rPr>
              <a:t>Visualizations: </a:t>
            </a:r>
            <a:r>
              <a:rPr lang="en-IN" sz="3200" u="sng" dirty="0">
                <a:solidFill>
                  <a:srgbClr val="002060"/>
                </a:solidFill>
                <a:effectLst/>
                <a:latin typeface="Bookman Old Style" panose="02050604050505020204" pitchFamily="18" charset="0"/>
                <a:ea typeface="Times New Roman" panose="02020603050405020304" charset="0"/>
                <a:sym typeface="+mn-ea"/>
              </a:rPr>
              <a:t>Bivariate Analysis</a:t>
            </a:r>
            <a:endParaRPr lang="en-IN" sz="3200" u="sng" dirty="0">
              <a:solidFill>
                <a:srgbClr val="002060"/>
              </a:solidFill>
              <a:effectLst/>
              <a:latin typeface="Bookman Old Style" panose="02050604050505020204" pitchFamily="18" charset="0"/>
              <a:ea typeface="Times New Roman" panose="02020603050405020304" charset="0"/>
              <a:sym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5155" y="1433830"/>
            <a:ext cx="3342640" cy="252857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795" y="1433830"/>
            <a:ext cx="6974205" cy="2683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p:nvPr/>
        </p:nvSpPr>
        <p:spPr>
          <a:xfrm>
            <a:off x="1277620" y="5188585"/>
            <a:ext cx="309880" cy="368300"/>
          </a:xfrm>
          <a:prstGeom prst="rect">
            <a:avLst/>
          </a:prstGeom>
          <a:noFill/>
        </p:spPr>
        <p:txBody>
          <a:bodyPr wrap="none" rtlCol="0">
            <a:spAutoFit/>
          </a:bodyPr>
          <a:p>
            <a:endParaRPr lang="en-US"/>
          </a:p>
        </p:txBody>
      </p:sp>
      <p:sp>
        <p:nvSpPr>
          <p:cNvPr id="7" name="Text Box 6"/>
          <p:cNvSpPr txBox="1"/>
          <p:nvPr/>
        </p:nvSpPr>
        <p:spPr>
          <a:xfrm>
            <a:off x="1875155" y="4117975"/>
            <a:ext cx="3236595" cy="2030095"/>
          </a:xfrm>
          <a:prstGeom prst="rect">
            <a:avLst/>
          </a:prstGeom>
          <a:noFill/>
        </p:spPr>
        <p:txBody>
          <a:bodyPr wrap="square" rtlCol="0">
            <a:spAutoFit/>
          </a:bodyPr>
          <a:p>
            <a:pPr marL="285750" indent="-285750" algn="l">
              <a:buFont typeface="Wingdings" panose="05000000000000000000" charset="0"/>
              <a:buChar char="ü"/>
            </a:pPr>
            <a:r>
              <a:rPr lang="en-US" dirty="0">
                <a:effectLst/>
                <a:latin typeface="Century" panose="02040604050505020304" pitchFamily="18" charset="0"/>
                <a:sym typeface="+mn-ea"/>
              </a:rPr>
              <a:t>From the above bar plot we can observe that the defaulter rate is higher where the user age on cellular network in days is high which has around 8871 counts (in days).</a:t>
            </a:r>
            <a:endParaRPr lang="en-US"/>
          </a:p>
        </p:txBody>
      </p:sp>
      <p:sp>
        <p:nvSpPr>
          <p:cNvPr id="8" name="Text Box 7"/>
          <p:cNvSpPr txBox="1"/>
          <p:nvPr/>
        </p:nvSpPr>
        <p:spPr>
          <a:xfrm>
            <a:off x="5010785" y="4132580"/>
            <a:ext cx="3456305" cy="2584450"/>
          </a:xfrm>
          <a:prstGeom prst="rect">
            <a:avLst/>
          </a:prstGeom>
          <a:noFill/>
        </p:spPr>
        <p:txBody>
          <a:bodyPr wrap="square" rtlCol="0">
            <a:spAutoFit/>
          </a:bodyPr>
          <a:p>
            <a:pPr marL="285750" indent="-285750" algn="l">
              <a:buFont typeface="Wingdings" panose="05000000000000000000" charset="0"/>
              <a:buChar char="ü"/>
            </a:pPr>
            <a:r>
              <a:rPr lang="en-US" dirty="0">
                <a:effectLst/>
                <a:latin typeface="Century" panose="02040604050505020304" pitchFamily="18" charset="0"/>
                <a:sym typeface="+mn-ea"/>
              </a:rPr>
              <a:t>Most of the users who have paid back the credit amount within 5 days of issuing loan, they have high rate of daily amount spent from the account over last 30 days and 90 days which have the count around 5940 and 6732 respectively.</a:t>
            </a:r>
            <a:endParaRPr lang="en-US"/>
          </a:p>
        </p:txBody>
      </p:sp>
      <p:sp>
        <p:nvSpPr>
          <p:cNvPr id="9" name="Text Box 8"/>
          <p:cNvSpPr txBox="1"/>
          <p:nvPr/>
        </p:nvSpPr>
        <p:spPr>
          <a:xfrm>
            <a:off x="8603615" y="4132580"/>
            <a:ext cx="3477895" cy="2584450"/>
          </a:xfrm>
          <a:prstGeom prst="rect">
            <a:avLst/>
          </a:prstGeom>
          <a:noFill/>
        </p:spPr>
        <p:txBody>
          <a:bodyPr wrap="square" rtlCol="0">
            <a:spAutoFit/>
          </a:bodyPr>
          <a:p>
            <a:pPr marL="285750" indent="-285750" algn="l">
              <a:buFont typeface="Wingdings" panose="05000000000000000000" charset="0"/>
              <a:buChar char="ü"/>
            </a:pPr>
            <a:r>
              <a:rPr lang="en-US" dirty="0">
                <a:effectLst/>
                <a:latin typeface="Century" panose="02040604050505020304" pitchFamily="18" charset="0"/>
                <a:sym typeface="+mn-ea"/>
              </a:rPr>
              <a:t>The users who have spent daily amount from main account over last 30 days and 90 days have always paid back the loan amount within 5 days. Around 0.6% of the users failed to pay back the loan within due date.</a:t>
            </a:r>
            <a:endParaRPr lang="en-US"/>
          </a:p>
        </p:txBody>
      </p:sp>
      <p:sp>
        <p:nvSpPr>
          <p:cNvPr id="10" name="Slide Number Placeholder 9"/>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36420" y="1228090"/>
            <a:ext cx="5687695" cy="3138170"/>
          </a:xfrm>
          <a:prstGeom prst="rect">
            <a:avLst/>
          </a:prstGeom>
          <a:noFill/>
        </p:spPr>
        <p:txBody>
          <a:bodyPr wrap="square" rtlCol="0">
            <a:spAutoFit/>
          </a:bodyPr>
          <a:p>
            <a:pPr marL="342900" indent="-342900" algn="just">
              <a:buFont typeface="Wingdings" panose="05000000000000000000" pitchFamily="2" charset="2"/>
              <a:buChar char="ü"/>
            </a:pPr>
            <a:r>
              <a:rPr lang="en-US" dirty="0">
                <a:effectLst/>
                <a:latin typeface="Century" panose="02040604050505020304" pitchFamily="18" charset="0"/>
                <a:sym typeface="+mn-ea"/>
              </a:rPr>
              <a:t>Non defaulter users have average main account balance over last 30 days and 90 days which have count around 2790 &amp; 3640 compared to defaulter.</a:t>
            </a:r>
            <a:endParaRPr lang="en-US" b="0" i="0" dirty="0">
              <a:effectLst/>
              <a:latin typeface="Century" panose="02040604050505020304" pitchFamily="18" charset="0"/>
            </a:endParaRPr>
          </a:p>
          <a:p>
            <a:pPr marL="342900" indent="-342900" algn="just">
              <a:buFont typeface="Wingdings" panose="05000000000000000000" pitchFamily="2" charset="2"/>
              <a:buChar char="ü"/>
            </a:pPr>
            <a:r>
              <a:rPr lang="en-US" dirty="0">
                <a:effectLst/>
                <a:latin typeface="Century" panose="02040604050505020304" pitchFamily="18" charset="0"/>
                <a:sym typeface="+mn-ea"/>
              </a:rPr>
              <a:t>That means the users who have average main account balance always pays back the credit amounts within 5 days. And around 1% of the users either failed to payback the loan amount within the due date or they are not paying the loan.</a:t>
            </a:r>
            <a:endParaRPr lang="en-US" b="0" i="0" dirty="0">
              <a:effectLst/>
              <a:latin typeface="Century" panose="02040604050505020304" pitchFamily="18" charset="0"/>
            </a:endParaRPr>
          </a:p>
          <a:p>
            <a:endParaRPr lang="en-US"/>
          </a:p>
        </p:txBody>
      </p:sp>
      <p:sp>
        <p:nvSpPr>
          <p:cNvPr id="3" name="Text Box 2"/>
          <p:cNvSpPr txBox="1"/>
          <p:nvPr/>
        </p:nvSpPr>
        <p:spPr>
          <a:xfrm>
            <a:off x="1836420" y="3996690"/>
            <a:ext cx="5855335" cy="2861310"/>
          </a:xfrm>
          <a:prstGeom prst="rect">
            <a:avLst/>
          </a:prstGeom>
          <a:noFill/>
        </p:spPr>
        <p:txBody>
          <a:bodyPr wrap="square" rtlCol="0">
            <a:spAutoFit/>
          </a:bodyPr>
          <a:p>
            <a:pPr marL="342900" indent="-342900" algn="just">
              <a:buFont typeface="Wingdings" panose="05000000000000000000" pitchFamily="2" charset="2"/>
              <a:buChar char="v"/>
            </a:pPr>
            <a:r>
              <a:rPr lang="en-US" dirty="0">
                <a:effectLst/>
                <a:latin typeface="Century" panose="02040604050505020304" pitchFamily="18" charset="0"/>
                <a:sym typeface="+mn-ea"/>
              </a:rPr>
              <a:t>The users who have recharged their main account on time are most likely to pay back their loan amount within 5 days. Also some of the users who have not paid back their loan within 5 days they also recharged their main account on time.</a:t>
            </a:r>
            <a:endParaRPr lang="en-US" b="0" i="0" dirty="0">
              <a:effectLst/>
              <a:latin typeface="Century" panose="02040604050505020304" pitchFamily="18" charset="0"/>
            </a:endParaRPr>
          </a:p>
          <a:p>
            <a:pPr marL="342900" indent="-342900" algn="just">
              <a:buFont typeface="Wingdings" panose="05000000000000000000" pitchFamily="2" charset="2"/>
              <a:buChar char="v"/>
            </a:pPr>
            <a:r>
              <a:rPr lang="en-US" dirty="0">
                <a:effectLst/>
                <a:latin typeface="Century" panose="02040604050505020304" pitchFamily="18" charset="0"/>
                <a:sym typeface="+mn-ea"/>
              </a:rPr>
              <a:t>Looking at above plot of </a:t>
            </a:r>
            <a:r>
              <a:rPr lang="en-US" dirty="0" err="1">
                <a:effectLst/>
                <a:latin typeface="Century" panose="02040604050505020304" pitchFamily="18" charset="0"/>
                <a:sym typeface="+mn-ea"/>
              </a:rPr>
              <a:t>last_rech_amt_ma</a:t>
            </a:r>
            <a:r>
              <a:rPr lang="en-US" dirty="0">
                <a:effectLst/>
                <a:latin typeface="Century" panose="02040604050505020304" pitchFamily="18" charset="0"/>
                <a:sym typeface="+mn-ea"/>
              </a:rPr>
              <a:t>, we can say that if the amount of last recharge of main account is around 2000 then a greater number of people will pay back the loan amount.</a:t>
            </a:r>
            <a:endParaRPr lang="en-US" b="0" i="0" dirty="0">
              <a:effectLst/>
              <a:latin typeface="Century" panose="02040604050505020304" pitchFamily="18" charset="0"/>
            </a:endParaRPr>
          </a:p>
          <a:p>
            <a:endParaRPr lang="en-US"/>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54975" y="1379855"/>
            <a:ext cx="3769995" cy="23704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0485" y="3943985"/>
            <a:ext cx="4271010" cy="291401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4296410" y="659765"/>
            <a:ext cx="5972175" cy="953135"/>
          </a:xfrm>
          <a:prstGeom prst="rect">
            <a:avLst/>
          </a:prstGeom>
          <a:noFill/>
        </p:spPr>
        <p:txBody>
          <a:bodyPr wrap="square" rtlCol="0">
            <a:spAutoFit/>
          </a:bodyPr>
          <a:p>
            <a:pPr algn="l"/>
            <a:r>
              <a:rPr lang="en-US" sz="2800" u="sng" dirty="0">
                <a:solidFill>
                  <a:srgbClr val="002060"/>
                </a:solidFill>
                <a:latin typeface="Bookman Old Style" panose="02050604050505020204" pitchFamily="18" charset="0"/>
                <a:sym typeface="+mn-ea"/>
              </a:rPr>
              <a:t>Visualizations: </a:t>
            </a:r>
            <a:r>
              <a:rPr lang="en-IN" sz="2800" u="sng" dirty="0">
                <a:solidFill>
                  <a:srgbClr val="002060"/>
                </a:solidFill>
                <a:effectLst/>
                <a:latin typeface="Bookman Old Style" panose="02050604050505020204" pitchFamily="18" charset="0"/>
                <a:ea typeface="Times New Roman" panose="02020603050405020304" charset="0"/>
                <a:sym typeface="+mn-ea"/>
              </a:rPr>
              <a:t>Bivariate Analysis</a:t>
            </a:r>
            <a:endParaRPr lang="en-IN" sz="2800" u="sng" dirty="0">
              <a:solidFill>
                <a:srgbClr val="002060"/>
              </a:solidFill>
              <a:effectLst/>
              <a:latin typeface="Bookman Old Style" panose="02050604050505020204" pitchFamily="18" charset="0"/>
              <a:ea typeface="Times New Roman" panose="02020603050405020304" charset="0"/>
              <a:sym typeface="+mn-ea"/>
            </a:endParaRPr>
          </a:p>
          <a:p>
            <a:endParaRPr lang="en-IN" sz="2800" u="sng" dirty="0">
              <a:solidFill>
                <a:srgbClr val="002060"/>
              </a:solidFill>
              <a:effectLst/>
              <a:latin typeface="Bookman Old Style" panose="02050604050505020204" pitchFamily="18" charset="0"/>
              <a:ea typeface="Times New Roman" panose="02020603050405020304" charset="0"/>
              <a:sym typeface="+mn-ea"/>
            </a:endParaRPr>
          </a:p>
        </p:txBody>
      </p:sp>
      <p:sp>
        <p:nvSpPr>
          <p:cNvPr id="7" name="Slide Number Placeholder 6"/>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0" y="1236345"/>
            <a:ext cx="10210800" cy="3171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4053840" y="681990"/>
            <a:ext cx="6799580" cy="860425"/>
          </a:xfrm>
          <a:prstGeom prst="rect">
            <a:avLst/>
          </a:prstGeom>
          <a:noFill/>
        </p:spPr>
        <p:txBody>
          <a:bodyPr wrap="none" rtlCol="0">
            <a:spAutoFit/>
          </a:bodyPr>
          <a:p>
            <a:pPr algn="l"/>
            <a:r>
              <a:rPr lang="en-US" sz="3200" u="sng" dirty="0">
                <a:solidFill>
                  <a:srgbClr val="002060"/>
                </a:solidFill>
                <a:latin typeface="Bookman Old Style" panose="02050604050505020204" pitchFamily="18" charset="0"/>
                <a:sym typeface="+mn-ea"/>
              </a:rPr>
              <a:t>Visualizations: </a:t>
            </a:r>
            <a:r>
              <a:rPr lang="en-IN" sz="3200" u="sng" dirty="0">
                <a:solidFill>
                  <a:srgbClr val="002060"/>
                </a:solidFill>
                <a:effectLst/>
                <a:latin typeface="Bookman Old Style" panose="02050604050505020204" pitchFamily="18" charset="0"/>
                <a:ea typeface="Times New Roman" panose="02020603050405020304" charset="0"/>
                <a:sym typeface="+mn-ea"/>
              </a:rPr>
              <a:t>Bivariate Analysis</a:t>
            </a:r>
            <a:endParaRPr lang="en-IN" u="sng" dirty="0">
              <a:solidFill>
                <a:srgbClr val="002060"/>
              </a:solidFill>
              <a:effectLst/>
              <a:latin typeface="Bookman Old Style" panose="02050604050505020204" pitchFamily="18" charset="0"/>
              <a:ea typeface="Times New Roman" panose="02020603050405020304" charset="0"/>
              <a:sym typeface="+mn-ea"/>
            </a:endParaRPr>
          </a:p>
          <a:p>
            <a:endParaRPr lang="en-US"/>
          </a:p>
        </p:txBody>
      </p:sp>
      <p:sp>
        <p:nvSpPr>
          <p:cNvPr id="4" name="Text Box 3"/>
          <p:cNvSpPr txBox="1"/>
          <p:nvPr/>
        </p:nvSpPr>
        <p:spPr>
          <a:xfrm>
            <a:off x="1809750" y="4408170"/>
            <a:ext cx="9946640" cy="2306955"/>
          </a:xfrm>
          <a:prstGeom prst="rect">
            <a:avLst/>
          </a:prstGeom>
          <a:noFill/>
        </p:spPr>
        <p:txBody>
          <a:bodyPr wrap="square" rtlCol="0">
            <a:spAutoFit/>
          </a:bodyPr>
          <a:p>
            <a:pPr marL="342900" indent="-342900" algn="just">
              <a:buFont typeface="Arial" panose="020B0604020202020204" pitchFamily="34" charset="0"/>
              <a:buChar char="•"/>
            </a:pPr>
            <a:r>
              <a:rPr lang="en-US" dirty="0">
                <a:effectLst/>
                <a:latin typeface="Century" panose="02040604050505020304" pitchFamily="18" charset="0"/>
                <a:sym typeface="+mn-ea"/>
              </a:rPr>
              <a:t>The non defaulters got recharged their main account more than 4 times in last 30 days and defaulters used to recharge their main account 1 time.</a:t>
            </a:r>
            <a:endParaRPr lang="en-US" b="0" i="0" dirty="0">
              <a:effectLst/>
              <a:latin typeface="Century" panose="02040604050505020304" pitchFamily="18" charset="0"/>
            </a:endParaRPr>
          </a:p>
          <a:p>
            <a:pPr marL="342900" indent="-342900" algn="just">
              <a:buFont typeface="Arial" panose="020B0604020202020204" pitchFamily="34" charset="0"/>
              <a:buChar char="•"/>
            </a:pPr>
            <a:r>
              <a:rPr lang="en-US" dirty="0">
                <a:effectLst/>
                <a:latin typeface="Century" panose="02040604050505020304" pitchFamily="18" charset="0"/>
                <a:sym typeface="+mn-ea"/>
              </a:rPr>
              <a:t>The users who have paid back their loan within 5 days have got recharged their main account up to 7 times in last 90 days and the users who have not been paid loan within due date, they have got recharged their main account twice in last 90 days.</a:t>
            </a:r>
            <a:endParaRPr lang="en-US" b="0" i="0" dirty="0">
              <a:effectLst/>
              <a:latin typeface="Century" panose="02040604050505020304" pitchFamily="18" charset="0"/>
            </a:endParaRPr>
          </a:p>
          <a:p>
            <a:pPr marL="342900" indent="-342900" algn="just">
              <a:buFont typeface="Arial" panose="020B0604020202020204" pitchFamily="34" charset="0"/>
              <a:buChar char="•"/>
            </a:pPr>
            <a:r>
              <a:rPr lang="en-US" dirty="0">
                <a:effectLst/>
                <a:latin typeface="Century" panose="02040604050505020304" pitchFamily="18" charset="0"/>
                <a:sym typeface="+mn-ea"/>
              </a:rPr>
              <a:t>From both the plots we can say that the users who got recharged their main account maximum times, they are able to pay back their loan amount within 5 days compared to the users who got their main account recharged less than 2 times.</a:t>
            </a:r>
            <a:endParaRPr lang="en-US"/>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7724" y="1250566"/>
            <a:ext cx="8553450" cy="3171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3933190" y="666750"/>
            <a:ext cx="6799580" cy="583565"/>
          </a:xfrm>
          <a:prstGeom prst="rect">
            <a:avLst/>
          </a:prstGeom>
          <a:noFill/>
        </p:spPr>
        <p:txBody>
          <a:bodyPr wrap="none" rtlCol="0">
            <a:spAutoFit/>
          </a:bodyPr>
          <a:p>
            <a:pPr algn="l"/>
            <a:r>
              <a:rPr lang="en-US" sz="3200" u="sng" dirty="0">
                <a:solidFill>
                  <a:srgbClr val="002060"/>
                </a:solidFill>
                <a:latin typeface="Bookman Old Style" panose="02050604050505020204" pitchFamily="18" charset="0"/>
                <a:sym typeface="+mn-ea"/>
              </a:rPr>
              <a:t>Visualizations: </a:t>
            </a:r>
            <a:r>
              <a:rPr lang="en-IN" sz="3200" u="sng" dirty="0">
                <a:solidFill>
                  <a:srgbClr val="002060"/>
                </a:solidFill>
                <a:effectLst/>
                <a:latin typeface="Bookman Old Style" panose="02050604050505020204" pitchFamily="18" charset="0"/>
                <a:ea typeface="Times New Roman" panose="02020603050405020304" charset="0"/>
                <a:sym typeface="+mn-ea"/>
              </a:rPr>
              <a:t>Bivariate Analysis</a:t>
            </a:r>
            <a:endParaRPr lang="en-IN" sz="3200" u="sng" dirty="0">
              <a:solidFill>
                <a:srgbClr val="002060"/>
              </a:solidFill>
              <a:effectLst/>
              <a:latin typeface="Bookman Old Style" panose="02050604050505020204" pitchFamily="18" charset="0"/>
              <a:ea typeface="Times New Roman" panose="02020603050405020304" charset="0"/>
              <a:sym typeface="+mn-ea"/>
            </a:endParaRPr>
          </a:p>
        </p:txBody>
      </p:sp>
      <p:sp>
        <p:nvSpPr>
          <p:cNvPr id="4" name="Text Box 3"/>
          <p:cNvSpPr txBox="1"/>
          <p:nvPr/>
        </p:nvSpPr>
        <p:spPr>
          <a:xfrm>
            <a:off x="1896110" y="4273550"/>
            <a:ext cx="9916160" cy="2584450"/>
          </a:xfrm>
          <a:prstGeom prst="rect">
            <a:avLst/>
          </a:prstGeom>
          <a:noFill/>
        </p:spPr>
        <p:txBody>
          <a:bodyPr wrap="square" rtlCol="0">
            <a:spAutoFit/>
          </a:bodyPr>
          <a:p>
            <a:pPr marL="342900" indent="-342900" algn="just">
              <a:buFont typeface="Courier New" panose="02070309020205020404" pitchFamily="49" charset="0"/>
              <a:buChar char="o"/>
            </a:pPr>
            <a:r>
              <a:rPr lang="en-US" dirty="0">
                <a:effectLst/>
                <a:latin typeface="Century" panose="02040604050505020304" pitchFamily="18" charset="0"/>
                <a:sym typeface="+mn-ea"/>
              </a:rPr>
              <a:t>The count of defaulters and non-defaulters is almost similar for the frequency of main account recharged in last 30 days. They didn't pay back the loan within 5 days. Which means there it is not contributing more for prediction.</a:t>
            </a:r>
            <a:endParaRPr lang="en-US" b="0" i="0" dirty="0">
              <a:effectLst/>
              <a:latin typeface="Century" panose="02040604050505020304" pitchFamily="18" charset="0"/>
            </a:endParaRPr>
          </a:p>
          <a:p>
            <a:pPr marL="342900" indent="-342900" algn="just">
              <a:buFont typeface="Courier New" panose="02070309020205020404" pitchFamily="49" charset="0"/>
              <a:buChar char="o"/>
            </a:pPr>
            <a:r>
              <a:rPr lang="en-US" dirty="0">
                <a:effectLst/>
                <a:latin typeface="Century" panose="02040604050505020304" pitchFamily="18" charset="0"/>
                <a:sym typeface="+mn-ea"/>
              </a:rPr>
              <a:t>The frequency of main account recharged in last 90 days is increased for non-defaulters compared to defaulters.</a:t>
            </a:r>
            <a:endParaRPr lang="en-US" b="0" i="0" dirty="0">
              <a:effectLst/>
              <a:latin typeface="Century" panose="02040604050505020304" pitchFamily="18" charset="0"/>
            </a:endParaRPr>
          </a:p>
          <a:p>
            <a:pPr marL="342900" indent="-342900" algn="just">
              <a:buFont typeface="Courier New" panose="02070309020205020404" pitchFamily="49" charset="0"/>
              <a:buChar char="o"/>
            </a:pPr>
            <a:r>
              <a:rPr lang="en-US" dirty="0">
                <a:effectLst/>
                <a:latin typeface="Century" panose="02040604050505020304" pitchFamily="18" charset="0"/>
                <a:sym typeface="+mn-ea"/>
              </a:rPr>
              <a:t>From the frequency of main account recharged in last 30 days &amp; 90 days we have seen the users with low frequency are causing huge losses, company should implement some kind of strategies to reduce that like send SMS alerts for notification.</a:t>
            </a:r>
            <a:endParaRPr lang="en-US" b="0" i="0" dirty="0">
              <a:effectLst/>
              <a:latin typeface="Century" panose="02040604050505020304" pitchFamily="18" charset="0"/>
            </a:endParaRPr>
          </a:p>
          <a:p>
            <a:endParaRPr lang="en-US"/>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7550" y="1355725"/>
            <a:ext cx="6005830" cy="184531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470" y="1355725"/>
            <a:ext cx="4599305" cy="1698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3928745" y="772160"/>
            <a:ext cx="6799580" cy="583565"/>
          </a:xfrm>
          <a:prstGeom prst="rect">
            <a:avLst/>
          </a:prstGeom>
          <a:noFill/>
        </p:spPr>
        <p:txBody>
          <a:bodyPr wrap="none" rtlCol="0">
            <a:spAutoFit/>
          </a:bodyPr>
          <a:p>
            <a:pPr algn="l"/>
            <a:r>
              <a:rPr lang="en-US" sz="3200" u="sng" dirty="0">
                <a:solidFill>
                  <a:srgbClr val="002060"/>
                </a:solidFill>
                <a:latin typeface="Bookman Old Style" panose="02050604050505020204" pitchFamily="18" charset="0"/>
                <a:sym typeface="+mn-ea"/>
              </a:rPr>
              <a:t>Visualizations: </a:t>
            </a:r>
            <a:r>
              <a:rPr lang="en-IN" sz="3200" u="sng" dirty="0">
                <a:solidFill>
                  <a:srgbClr val="002060"/>
                </a:solidFill>
                <a:effectLst/>
                <a:latin typeface="Bookman Old Style" panose="02050604050505020204" pitchFamily="18" charset="0"/>
                <a:ea typeface="Times New Roman" panose="02020603050405020304" charset="0"/>
                <a:sym typeface="+mn-ea"/>
              </a:rPr>
              <a:t>Bivariate Analysis</a:t>
            </a:r>
            <a:endParaRPr lang="en-IN" sz="3200" u="sng" dirty="0">
              <a:solidFill>
                <a:srgbClr val="002060"/>
              </a:solidFill>
              <a:effectLst/>
              <a:latin typeface="Bookman Old Style" panose="02050604050505020204" pitchFamily="18" charset="0"/>
              <a:ea typeface="Times New Roman" panose="02020603050405020304" charset="0"/>
              <a:sym typeface="+mn-ea"/>
            </a:endParaRPr>
          </a:p>
        </p:txBody>
      </p:sp>
      <p:sp>
        <p:nvSpPr>
          <p:cNvPr id="5" name="Text Box 4"/>
          <p:cNvSpPr txBox="1"/>
          <p:nvPr/>
        </p:nvSpPr>
        <p:spPr>
          <a:xfrm>
            <a:off x="159385" y="3229610"/>
            <a:ext cx="6564630" cy="3692525"/>
          </a:xfrm>
          <a:prstGeom prst="rect">
            <a:avLst/>
          </a:prstGeom>
          <a:noFill/>
        </p:spPr>
        <p:txBody>
          <a:bodyPr wrap="square" rtlCol="0">
            <a:spAutoFit/>
          </a:bodyPr>
          <a:p>
            <a:pPr marL="342900" indent="-342900" algn="just">
              <a:buFont typeface="Wingdings" panose="05000000000000000000" pitchFamily="2" charset="2"/>
              <a:buChar char="Ø"/>
            </a:pPr>
            <a:r>
              <a:rPr lang="en-US" dirty="0">
                <a:effectLst/>
                <a:latin typeface="Century" panose="02040604050505020304" pitchFamily="18" charset="0"/>
                <a:sym typeface="+mn-ea"/>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endParaRPr lang="en-US" b="0" i="0" dirty="0">
              <a:effectLst/>
              <a:latin typeface="Century" panose="02040604050505020304" pitchFamily="18" charset="0"/>
            </a:endParaRPr>
          </a:p>
          <a:p>
            <a:pPr marL="342900" indent="-342900" algn="just">
              <a:buFont typeface="Wingdings" panose="05000000000000000000" pitchFamily="2" charset="2"/>
              <a:buChar char="Ø"/>
            </a:pPr>
            <a:r>
              <a:rPr lang="en-US" dirty="0">
                <a:effectLst/>
                <a:latin typeface="Century" panose="02040604050505020304" pitchFamily="18" charset="0"/>
                <a:sym typeface="+mn-ea"/>
              </a:rPr>
              <a:t>The users who have paid their loan amount within 5 days have the total amount of recharge in their main account around 13700 (Indonesian Rupiah) in last 90 days while the defaulters have their total amount of recharge around 3200 (Indonesian Rupiah) over last 90 days.</a:t>
            </a:r>
            <a:endParaRPr lang="en-US" b="0" i="0" dirty="0">
              <a:effectLst/>
              <a:latin typeface="Century" panose="02040604050505020304" pitchFamily="18" charset="0"/>
            </a:endParaRPr>
          </a:p>
          <a:p>
            <a:endParaRPr lang="en-US"/>
          </a:p>
        </p:txBody>
      </p:sp>
      <p:sp>
        <p:nvSpPr>
          <p:cNvPr id="6" name="Text Box 5"/>
          <p:cNvSpPr txBox="1"/>
          <p:nvPr/>
        </p:nvSpPr>
        <p:spPr>
          <a:xfrm>
            <a:off x="6724015" y="2952750"/>
            <a:ext cx="5410835" cy="4246245"/>
          </a:xfrm>
          <a:prstGeom prst="rect">
            <a:avLst/>
          </a:prstGeom>
          <a:noFill/>
        </p:spPr>
        <p:txBody>
          <a:bodyPr wrap="square" rtlCol="0">
            <a:spAutoFit/>
          </a:bodyPr>
          <a:p>
            <a:pPr marL="342900" indent="-342900" algn="just">
              <a:buFont typeface="Wingdings" panose="05000000000000000000" pitchFamily="2" charset="2"/>
              <a:buChar char="ü"/>
            </a:pPr>
            <a:r>
              <a:rPr lang="en-US" dirty="0">
                <a:effectLst/>
                <a:latin typeface="Century" panose="02040604050505020304" pitchFamily="18" charset="0"/>
                <a:sym typeface="+mn-ea"/>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endParaRPr lang="en-US" b="0" i="0" dirty="0">
              <a:effectLst/>
              <a:latin typeface="Century" panose="02040604050505020304" pitchFamily="18" charset="0"/>
            </a:endParaRPr>
          </a:p>
          <a:p>
            <a:pPr marL="342900" indent="-342900" algn="just">
              <a:buFont typeface="Wingdings" panose="05000000000000000000" pitchFamily="2" charset="2"/>
              <a:buChar char="ü"/>
            </a:pPr>
            <a:r>
              <a:rPr lang="en-US" dirty="0">
                <a:effectLst/>
                <a:latin typeface="Century" panose="02040604050505020304" pitchFamily="18" charset="0"/>
                <a:sym typeface="+mn-ea"/>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endParaRPr lang="en-US" b="0" i="0" dirty="0">
              <a:effectLst/>
              <a:latin typeface="Century" panose="02040604050505020304" pitchFamily="18" charset="0"/>
            </a:endParaRPr>
          </a:p>
          <a:p>
            <a:endParaRPr lang="en-US"/>
          </a:p>
        </p:txBody>
      </p:sp>
      <p:sp>
        <p:nvSpPr>
          <p:cNvPr id="7" name="Slide Number Placeholder 6"/>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4155" y="634365"/>
            <a:ext cx="7216140" cy="2861310"/>
          </a:xfrm>
          <a:prstGeom prst="rect">
            <a:avLst/>
          </a:prstGeom>
          <a:noFill/>
        </p:spPr>
        <p:txBody>
          <a:bodyPr wrap="square" rtlCol="0">
            <a:spAutoFit/>
          </a:bodyPr>
          <a:p>
            <a:pPr marL="285750" indent="-285750" algn="just">
              <a:buFont typeface="Wingdings" panose="05000000000000000000" pitchFamily="2" charset="2"/>
              <a:buChar char="v"/>
            </a:pPr>
            <a:r>
              <a:rPr lang="en-US" dirty="0">
                <a:effectLst/>
                <a:latin typeface="Century" panose="02040604050505020304" pitchFamily="18" charset="0"/>
                <a:sym typeface="+mn-ea"/>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endParaRPr lang="en-US" b="0" i="0" dirty="0">
              <a:effectLst/>
              <a:latin typeface="Century" panose="02040604050505020304" pitchFamily="18" charset="0"/>
            </a:endParaRPr>
          </a:p>
          <a:p>
            <a:pPr marL="285750" indent="-285750" algn="just">
              <a:buFont typeface="Wingdings" panose="05000000000000000000" pitchFamily="2" charset="2"/>
              <a:buChar char="v"/>
            </a:pPr>
            <a:r>
              <a:rPr lang="en-US" dirty="0">
                <a:effectLst/>
                <a:latin typeface="Century" panose="02040604050505020304" pitchFamily="18" charset="0"/>
                <a:sym typeface="+mn-ea"/>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a:t>
            </a:r>
            <a:r>
              <a:rPr lang="en-IN" altLang="en-US" dirty="0">
                <a:effectLst/>
                <a:latin typeface="Century" panose="02040604050505020304" pitchFamily="18" charset="0"/>
                <a:sym typeface="+mn-ea"/>
              </a:rPr>
              <a:t>rs</a:t>
            </a:r>
            <a:endParaRPr lang="en-US"/>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39660" y="664845"/>
            <a:ext cx="4752340" cy="3437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224155" y="4099560"/>
            <a:ext cx="7649210" cy="2584450"/>
          </a:xfrm>
          <a:prstGeom prst="rect">
            <a:avLst/>
          </a:prstGeom>
          <a:noFill/>
        </p:spPr>
        <p:txBody>
          <a:bodyPr wrap="square" rtlCol="0">
            <a:spAutoFit/>
          </a:bodyPr>
          <a:p>
            <a:pPr marL="342900" indent="-342900" algn="just">
              <a:buFont typeface="Wingdings" panose="05000000000000000000" pitchFamily="2" charset="2"/>
              <a:buChar char="Ø"/>
            </a:pPr>
            <a:r>
              <a:rPr lang="en-US" dirty="0">
                <a:effectLst/>
                <a:latin typeface="Century" panose="02040604050505020304" pitchFamily="18" charset="0"/>
                <a:sym typeface="+mn-ea"/>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endParaRPr lang="en-US" b="0" i="0" dirty="0">
              <a:effectLst/>
              <a:latin typeface="Century" panose="02040604050505020304" pitchFamily="18" charset="0"/>
            </a:endParaRPr>
          </a:p>
          <a:p>
            <a:pPr marL="342900" indent="-342900" algn="just">
              <a:buFont typeface="Wingdings" panose="05000000000000000000" pitchFamily="2" charset="2"/>
              <a:buChar char="Ø"/>
            </a:pPr>
            <a:r>
              <a:rPr lang="en-US" dirty="0">
                <a:effectLst/>
                <a:latin typeface="Century" panose="02040604050505020304" pitchFamily="18" charset="0"/>
                <a:sym typeface="+mn-ea"/>
              </a:rPr>
              <a:t>In 90 days data, the number of loans taken by the defaulters are highly increasing also increasing the probability to being defaulter. Also, the number of loans taken by non-defaulters being decreased in last 90 days when compared to 30 days data.</a:t>
            </a:r>
            <a:endParaRPr lang="en-US" b="0" i="0" dirty="0">
              <a:effectLst/>
              <a:latin typeface="Century" panose="02040604050505020304" pitchFamily="18" charset="0"/>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170" y="4162425"/>
            <a:ext cx="4213225" cy="267779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1020" y="831215"/>
            <a:ext cx="5365115" cy="223393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260" y="678180"/>
            <a:ext cx="4904740" cy="335788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1713865" y="3065145"/>
            <a:ext cx="5462270" cy="3969385"/>
          </a:xfrm>
          <a:prstGeom prst="rect">
            <a:avLst/>
          </a:prstGeom>
          <a:noFill/>
        </p:spPr>
        <p:txBody>
          <a:bodyPr wrap="square" rtlCol="0">
            <a:spAutoFit/>
          </a:bodyPr>
          <a:p>
            <a:pPr marL="285750" indent="-285750" algn="just">
              <a:buFont typeface="Wingdings" panose="05000000000000000000" pitchFamily="2" charset="2"/>
              <a:buChar char="ü"/>
            </a:pPr>
            <a:r>
              <a:rPr lang="en-US" dirty="0">
                <a:effectLst/>
                <a:latin typeface="Century" panose="02040604050505020304" pitchFamily="18" charset="0"/>
                <a:sym typeface="+mn-ea"/>
              </a:rPr>
              <a:t>The total amount of loans taken by the defaulters in last 30 days are in the range of 7.5-10 while the non-defaulters have taken up to 20 loans in last 30 days.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dirty="0">
                <a:effectLst/>
                <a:latin typeface="Century" panose="02040604050505020304" pitchFamily="18" charset="0"/>
                <a:sym typeface="+mn-ea"/>
              </a:rPr>
              <a:t>The total amount of loans taken by the defaulters in last 90 days are up to 10 and the non- defaulters have taken total amount of loans up to 26 in last 90 days.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dirty="0">
                <a:effectLst/>
                <a:latin typeface="Century" panose="02040604050505020304" pitchFamily="18" charset="0"/>
                <a:sym typeface="+mn-ea"/>
              </a:rPr>
              <a:t>So, from the above plot we can conclude that when the total number of loans taken by the users in last 90 days is below 10, then the chances of not paying back the loan amount are high.</a:t>
            </a:r>
            <a:endParaRPr lang="en-US" b="0" i="0" dirty="0">
              <a:effectLst/>
              <a:latin typeface="Century" panose="02040604050505020304" pitchFamily="18" charset="0"/>
            </a:endParaRPr>
          </a:p>
          <a:p>
            <a:endParaRPr lang="en-US"/>
          </a:p>
        </p:txBody>
      </p:sp>
      <p:sp>
        <p:nvSpPr>
          <p:cNvPr id="5" name="Text Box 4"/>
          <p:cNvSpPr txBox="1"/>
          <p:nvPr/>
        </p:nvSpPr>
        <p:spPr>
          <a:xfrm>
            <a:off x="7176135" y="3928745"/>
            <a:ext cx="4910455" cy="3138170"/>
          </a:xfrm>
          <a:prstGeom prst="rect">
            <a:avLst/>
          </a:prstGeom>
          <a:noFill/>
        </p:spPr>
        <p:txBody>
          <a:bodyPr wrap="square" rtlCol="0">
            <a:spAutoFit/>
          </a:bodyPr>
          <a:p>
            <a:pPr marL="285750" indent="-285750" algn="just">
              <a:buFont typeface="Wingdings" panose="05000000000000000000" pitchFamily="2" charset="2"/>
              <a:buChar char="v"/>
            </a:pPr>
            <a:r>
              <a:rPr lang="en-US" dirty="0">
                <a:effectLst/>
                <a:latin typeface="Century" panose="02040604050505020304" pitchFamily="18" charset="0"/>
                <a:sym typeface="+mn-ea"/>
              </a:rPr>
              <a:t>The maximum amount of loan taken by the user in last 30 days and 90 days are almost same. The maximum amount of loan taken by the defaulters and non-defaulters are up to 6 and 7 respectively in last 30 and 90 days.</a:t>
            </a:r>
            <a:endParaRPr lang="en-US" b="0" i="0" dirty="0">
              <a:effectLst/>
              <a:latin typeface="Century" panose="02040604050505020304" pitchFamily="18" charset="0"/>
            </a:endParaRPr>
          </a:p>
          <a:p>
            <a:pPr marL="285750" indent="-285750" algn="just">
              <a:buFont typeface="Wingdings" panose="05000000000000000000" pitchFamily="2" charset="2"/>
              <a:buChar char="v"/>
            </a:pPr>
            <a:r>
              <a:rPr lang="en-US" dirty="0">
                <a:effectLst/>
                <a:latin typeface="Century" panose="02040604050505020304" pitchFamily="18" charset="0"/>
                <a:sym typeface="+mn-ea"/>
              </a:rPr>
              <a:t>So from the plot we can say that whenever the user takes the maximum loan amount of 6, then only some users may not pay back the loan amount.</a:t>
            </a:r>
            <a:endParaRPr lang="en-US" b="0" i="0" dirty="0">
              <a:effectLst/>
              <a:latin typeface="Century" panose="02040604050505020304" pitchFamily="18" charset="0"/>
            </a:endParaRPr>
          </a:p>
          <a:p>
            <a:endParaRPr lang="en-US"/>
          </a:p>
        </p:txBody>
      </p:sp>
      <p:sp>
        <p:nvSpPr>
          <p:cNvPr id="6" name="Slide Number Placeholder 5"/>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56410" y="798195"/>
            <a:ext cx="5263515" cy="3415030"/>
          </a:xfrm>
          <a:prstGeom prst="rect">
            <a:avLst/>
          </a:prstGeom>
          <a:noFill/>
        </p:spPr>
        <p:txBody>
          <a:bodyPr wrap="square" rtlCol="0">
            <a:spAutoFit/>
          </a:bodyPr>
          <a:p>
            <a:pPr marL="285750" indent="-285750" algn="just">
              <a:buFont typeface="Wingdings" panose="05000000000000000000" pitchFamily="2" charset="2"/>
              <a:buChar char="v"/>
            </a:pPr>
            <a:r>
              <a:rPr lang="en-US" dirty="0">
                <a:effectLst/>
                <a:latin typeface="Century" panose="02040604050505020304" pitchFamily="18" charset="0"/>
                <a:sym typeface="+mn-ea"/>
              </a:rPr>
              <a:t>The defaulters are paying back their loan in an average of 2-2.5 days and the non-defaulters are paying back their loan in an average of 3 days over last 30 days.</a:t>
            </a:r>
            <a:endParaRPr lang="en-US" b="0" i="0" dirty="0">
              <a:effectLst/>
              <a:latin typeface="Century" panose="02040604050505020304" pitchFamily="18" charset="0"/>
            </a:endParaRPr>
          </a:p>
          <a:p>
            <a:pPr marL="285750" indent="-285750" algn="just">
              <a:buFont typeface="Wingdings" panose="05000000000000000000" pitchFamily="2" charset="2"/>
              <a:buChar char="v"/>
            </a:pPr>
            <a:r>
              <a:rPr lang="en-US" dirty="0">
                <a:effectLst/>
                <a:latin typeface="Century" panose="02040604050505020304" pitchFamily="18" charset="0"/>
                <a:sym typeface="+mn-ea"/>
              </a:rPr>
              <a:t>The defaulters in last 90 days, are paying back their loan in an average of 3 days and non-defaulters are paying back their loan in 4-5 days over last 90 days.</a:t>
            </a:r>
            <a:endParaRPr lang="en-US" b="0" i="0" dirty="0">
              <a:effectLst/>
              <a:latin typeface="Century" panose="02040604050505020304" pitchFamily="18" charset="0"/>
            </a:endParaRPr>
          </a:p>
          <a:p>
            <a:pPr marL="285750" indent="-285750" algn="just">
              <a:buFont typeface="Wingdings" panose="05000000000000000000" pitchFamily="2" charset="2"/>
              <a:buChar char="v"/>
            </a:pPr>
            <a:r>
              <a:rPr lang="en-US" dirty="0">
                <a:effectLst/>
                <a:latin typeface="Century" panose="02040604050505020304" pitchFamily="18" charset="0"/>
                <a:sym typeface="+mn-ea"/>
              </a:rPr>
              <a:t>It is seen from the plot that when an average payback time is below 3 days over last 30 &amp; 90 days, then defaulters' rate is high.</a:t>
            </a:r>
            <a:endParaRPr lang="en-US" b="0" i="0" dirty="0">
              <a:effectLst/>
              <a:latin typeface="Century" panose="02040604050505020304" pitchFamily="18" charset="0"/>
            </a:endParaRPr>
          </a:p>
          <a:p>
            <a:endParaRPr lang="en-US"/>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450" y="798195"/>
            <a:ext cx="4969510" cy="263080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1887855" y="4213225"/>
            <a:ext cx="4673600" cy="1198880"/>
          </a:xfrm>
          <a:prstGeom prst="rect">
            <a:avLst/>
          </a:prstGeom>
          <a:noFill/>
        </p:spPr>
        <p:txBody>
          <a:bodyPr wrap="square" rtlCol="0">
            <a:spAutoFit/>
          </a:bodyPr>
          <a:p>
            <a:pPr marL="285750" indent="-285750" algn="l">
              <a:buFont typeface="Wingdings" panose="05000000000000000000" charset="0"/>
              <a:buChar char="Ø"/>
            </a:pPr>
            <a:r>
              <a:rPr lang="en-US" dirty="0">
                <a:effectLst/>
                <a:latin typeface="Century" panose="02040604050505020304" pitchFamily="18" charset="0"/>
                <a:sym typeface="+mn-ea"/>
              </a:rPr>
              <a:t>The users who have taken loans in the month of august, they seem paying back their loan within 5 days.</a:t>
            </a:r>
            <a:endParaRPr lang="en-US" b="0" i="0" dirty="0">
              <a:effectLst/>
              <a:latin typeface="Century" panose="02040604050505020304" pitchFamily="18" charset="0"/>
            </a:endParaRPr>
          </a:p>
          <a:p>
            <a:pPr indent="0">
              <a:buFont typeface="Wingdings" panose="05000000000000000000" charset="0"/>
              <a:buNone/>
            </a:pPr>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560" y="3774440"/>
            <a:ext cx="5105400" cy="291719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7520" y="712470"/>
            <a:ext cx="5391150" cy="536448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7138670" y="712470"/>
            <a:ext cx="4908550" cy="6185535"/>
          </a:xfrm>
          <a:prstGeom prst="rect">
            <a:avLst/>
          </a:prstGeom>
          <a:noFill/>
        </p:spPr>
        <p:txBody>
          <a:bodyPr wrap="square" rtlCol="0">
            <a:spAutoFit/>
          </a:bodyPr>
          <a:p>
            <a:pPr marL="285750" indent="-285750" algn="just">
              <a:buFont typeface="Wingdings" panose="05000000000000000000" pitchFamily="2" charset="2"/>
              <a:buChar char="ü"/>
            </a:pPr>
            <a:r>
              <a:rPr lang="en-US" dirty="0">
                <a:effectLst/>
                <a:latin typeface="Century" panose="02040604050505020304" pitchFamily="18" charset="0"/>
                <a:sym typeface="+mn-ea"/>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aseline="30000" dirty="0">
                <a:effectLst/>
                <a:latin typeface="Century" panose="02040604050505020304" pitchFamily="18" charset="0"/>
                <a:sym typeface="+mn-ea"/>
              </a:rPr>
              <a:t>th</a:t>
            </a:r>
            <a:r>
              <a:rPr lang="en-US" dirty="0">
                <a:effectLst/>
                <a:latin typeface="Century" panose="02040604050505020304" pitchFamily="18" charset="0"/>
                <a:sym typeface="+mn-ea"/>
              </a:rPr>
              <a:t>, 50</a:t>
            </a:r>
            <a:r>
              <a:rPr lang="en-US" baseline="30000" dirty="0">
                <a:effectLst/>
                <a:latin typeface="Century" panose="02040604050505020304" pitchFamily="18" charset="0"/>
                <a:sym typeface="+mn-ea"/>
              </a:rPr>
              <a:t>th</a:t>
            </a:r>
            <a:r>
              <a:rPr lang="en-US" dirty="0">
                <a:effectLst/>
                <a:latin typeface="Century" panose="02040604050505020304" pitchFamily="18" charset="0"/>
                <a:sym typeface="+mn-ea"/>
              </a:rPr>
              <a:t>, and 75</a:t>
            </a:r>
            <a:r>
              <a:rPr lang="en-US" baseline="30000" dirty="0">
                <a:effectLst/>
                <a:latin typeface="Century" panose="02040604050505020304" pitchFamily="18" charset="0"/>
                <a:sym typeface="+mn-ea"/>
              </a:rPr>
              <a:t>th</a:t>
            </a:r>
            <a:r>
              <a:rPr lang="en-US" dirty="0">
                <a:effectLst/>
                <a:latin typeface="Century" panose="02040604050505020304" pitchFamily="18" charset="0"/>
                <a:sym typeface="+mn-ea"/>
              </a:rPr>
              <a:t> percentiles.</a:t>
            </a:r>
            <a:endParaRPr lang="en-US" b="0" i="0" dirty="0">
              <a:effectLst/>
              <a:latin typeface="Century" panose="02040604050505020304" pitchFamily="18" charset="0"/>
            </a:endParaRPr>
          </a:p>
          <a:p>
            <a:pPr algn="just"/>
            <a:endParaRPr lang="en-US" dirty="0">
              <a:solidFill>
                <a:srgbClr val="000000"/>
              </a:solidFill>
              <a:latin typeface="Helvetica Neue"/>
            </a:endParaRPr>
          </a:p>
          <a:p>
            <a:pPr marL="285750" indent="-285750" algn="just">
              <a:buFont typeface="Wingdings" panose="05000000000000000000" pitchFamily="2" charset="2"/>
              <a:buChar char="ü"/>
            </a:pPr>
            <a:r>
              <a:rPr lang="en-US" dirty="0">
                <a:solidFill>
                  <a:srgbClr val="000000"/>
                </a:solidFill>
                <a:effectLst/>
                <a:latin typeface="Century" panose="02040604050505020304" pitchFamily="18" charset="0"/>
                <a:sym typeface="+mn-ea"/>
              </a:rPr>
              <a:t>From the box plot we can notice the outliers present in all the features except Day and Month columns. </a:t>
            </a:r>
            <a:r>
              <a:rPr lang="en-US" dirty="0">
                <a:solidFill>
                  <a:srgbClr val="000000"/>
                </a:solidFill>
                <a:latin typeface="Century" panose="02040604050505020304" pitchFamily="18" charset="0"/>
                <a:sym typeface="+mn-ea"/>
              </a:rPr>
              <a:t>I have r</a:t>
            </a:r>
            <a:r>
              <a:rPr lang="en-US" dirty="0">
                <a:solidFill>
                  <a:srgbClr val="000000"/>
                </a:solidFill>
                <a:effectLst/>
                <a:latin typeface="Century" panose="02040604050505020304" pitchFamily="18" charset="0"/>
                <a:sym typeface="+mn-ea"/>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a:p>
            <a:endParaRPr lang="en-US"/>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43225" y="1675130"/>
            <a:ext cx="7912100" cy="5169535"/>
          </a:xfrm>
          <a:prstGeom prst="rect">
            <a:avLst/>
          </a:prstGeom>
          <a:noFill/>
        </p:spPr>
        <p:txBody>
          <a:bodyPr wrap="square" rtlCol="0" anchor="t">
            <a:spAutoFit/>
          </a:bodyPr>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Introduction</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Problem Statement</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Problem Understanding</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Benefits of Microfinance Institutions and Microcredit Loans </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Data Analysis &amp; Model Building Flowchart</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Exploratory Data Analysis Steps</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Visualizations</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Data Analysis Steps Done</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Assumptions</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Model Building</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Hyper Parameter Tuning and Crating Final Model</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ROC-AUC Curve </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Saving the model and prediction results</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charset="0"/>
              <a:buChar char="v"/>
            </a:pPr>
            <a:r>
              <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rPr>
              <a:t>Conclusion</a:t>
            </a:r>
            <a:endParaRPr lang="en-US" sz="2200" dirty="0">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3" name="Text Box 2"/>
          <p:cNvSpPr txBox="1"/>
          <p:nvPr/>
        </p:nvSpPr>
        <p:spPr>
          <a:xfrm>
            <a:off x="4759960" y="650875"/>
            <a:ext cx="4277995" cy="922020"/>
          </a:xfrm>
          <a:prstGeom prst="rect">
            <a:avLst/>
          </a:prstGeom>
          <a:noFill/>
        </p:spPr>
        <p:txBody>
          <a:bodyPr wrap="none" rtlCol="0">
            <a:spAutoFit/>
          </a:bodyPr>
          <a:p>
            <a:r>
              <a:rPr lang="en-IN" altLang="en-US" sz="5400">
                <a:latin typeface="Times New Roman" panose="02020603050405020304" charset="0"/>
                <a:cs typeface="Times New Roman" panose="02020603050405020304" charset="0"/>
              </a:rPr>
              <a:t>Steps followed</a:t>
            </a:r>
            <a:endParaRPr lang="en-IN" altLang="en-US" sz="5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95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292100" y="6099175"/>
            <a:ext cx="11793220" cy="645160"/>
          </a:xfrm>
          <a:prstGeom prst="rect">
            <a:avLst/>
          </a:prstGeom>
          <a:noFill/>
        </p:spPr>
        <p:txBody>
          <a:bodyPr wrap="square" rtlCol="0">
            <a:spAutoFit/>
          </a:bodyPr>
          <a:p>
            <a:pPr algn="just"/>
            <a:r>
              <a:rPr lang="en-US" dirty="0">
                <a:latin typeface="Century" panose="02040604050505020304" pitchFamily="18" charset="0"/>
                <a:sym typeface="+mn-ea"/>
              </a:rPr>
              <a:t>This is the data after removing outliers and skewness using percentile method and power transformations methods respectively. The data looks almost normal and outliers level also reduced.</a:t>
            </a:r>
            <a:endParaRPr lang="en-US"/>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3707" y="767020"/>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1983740" y="5355590"/>
            <a:ext cx="9882505" cy="1198880"/>
          </a:xfrm>
          <a:prstGeom prst="rect">
            <a:avLst/>
          </a:prstGeom>
          <a:noFill/>
        </p:spPr>
        <p:txBody>
          <a:bodyPr wrap="square" rtlCol="0">
            <a:spAutoFit/>
          </a:bodyPr>
          <a:p>
            <a:pPr marL="285750" indent="-285750" algn="just">
              <a:buFont typeface="Wingdings" panose="05000000000000000000" pitchFamily="2" charset="2"/>
              <a:buChar char="v"/>
            </a:pPr>
            <a:r>
              <a:rPr lang="en-US" dirty="0">
                <a:effectLst/>
                <a:latin typeface="Century" panose="02040604050505020304" pitchFamily="18" charset="0"/>
                <a:sym typeface="+mn-ea"/>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US"/>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100" y="1363345"/>
            <a:ext cx="6530975" cy="4130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8536305" y="1583055"/>
            <a:ext cx="3503930" cy="3692525"/>
          </a:xfrm>
          <a:prstGeom prst="rect">
            <a:avLst/>
          </a:prstGeom>
          <a:noFill/>
        </p:spPr>
        <p:txBody>
          <a:bodyPr wrap="square" rtlCol="0">
            <a:spAutoFit/>
          </a:bodyPr>
          <a:p>
            <a:pPr marL="285750" indent="-285750" algn="just">
              <a:buFont typeface="Wingdings" panose="05000000000000000000" pitchFamily="2" charset="2"/>
              <a:buChar char="§"/>
            </a:pPr>
            <a:r>
              <a:rPr lang="en-US" dirty="0">
                <a:latin typeface="Century" panose="02040604050505020304" pitchFamily="18" charset="0"/>
                <a:sym typeface="+mn-ea"/>
              </a:rPr>
              <a:t>I have used oversampling (SMOTE) method  to balance the data. The obtained output looks like this.</a:t>
            </a:r>
            <a:endParaRPr lang="en-US" dirty="0">
              <a:latin typeface="Century" panose="02040604050505020304" pitchFamily="18" charset="0"/>
            </a:endParaRPr>
          </a:p>
          <a:p>
            <a:pPr marL="285750" indent="-285750" algn="just">
              <a:buFont typeface="Wingdings" panose="05000000000000000000" pitchFamily="2" charset="2"/>
              <a:buChar char="§"/>
            </a:pPr>
            <a:r>
              <a:rPr lang="en-US" dirty="0">
                <a:effectLst/>
                <a:latin typeface="Century" panose="02040604050505020304" pitchFamily="18" charset="0"/>
                <a:sym typeface="+mn-ea"/>
              </a:rPr>
              <a:t>Here we see that we have successfully resolved the class imbalance problem and now all the categories have same data ensuring that the machine learning model does not get biased towards one category.</a:t>
            </a:r>
            <a:endParaRPr lang="en-US"/>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4370" y="890270"/>
            <a:ext cx="9948545" cy="5077460"/>
          </a:xfrm>
          <a:prstGeom prst="rect">
            <a:avLst/>
          </a:prstGeom>
          <a:noFill/>
        </p:spPr>
        <p:txBody>
          <a:bodyPr wrap="square" rtlCol="0">
            <a:spAutoFit/>
          </a:bodyPr>
          <a:p>
            <a:pPr marL="285750" indent="-285750" algn="just">
              <a:buFont typeface="Wingdings" panose="05000000000000000000" pitchFamily="2" charset="2"/>
              <a:buChar char="v"/>
            </a:pPr>
            <a:r>
              <a:rPr lang="en-US" dirty="0">
                <a:latin typeface="Century" panose="02040604050505020304" pitchFamily="18" charset="0"/>
                <a:sym typeface="+mn-ea"/>
              </a:rPr>
              <a:t>I have done feature engineering steps like feature extraction and feature selection to improve data normality and linearity.</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sym typeface="+mn-ea"/>
              </a:rPr>
              <a:t>Identified outliers using boxplots and removed outliers using percentile method.</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sym typeface="+mn-ea"/>
              </a:rPr>
              <a:t>Identified skewness using distribution plots and removed skewness using power transformation method (yeo-</a:t>
            </a:r>
            <a:r>
              <a:rPr lang="en-US" dirty="0" err="1">
                <a:latin typeface="Century" panose="02040604050505020304" pitchFamily="18" charset="0"/>
                <a:sym typeface="+mn-ea"/>
              </a:rPr>
              <a:t>johnson</a:t>
            </a:r>
            <a:r>
              <a:rPr lang="en-US" dirty="0">
                <a:latin typeface="Century" panose="02040604050505020304" pitchFamily="18" charset="0"/>
                <a:sym typeface="+mn-ea"/>
              </a:rPr>
              <a:t> method).</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sym typeface="+mn-ea"/>
              </a:rPr>
              <a:t>Used Pearson’s correlation coefficient to check the correlation between dependent and independent variables. To visualize the correlation I have used heatmap and bar plot.</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sym typeface="+mn-ea"/>
              </a:rPr>
              <a:t>I have used </a:t>
            </a:r>
            <a:r>
              <a:rPr lang="en-US" dirty="0" err="1">
                <a:latin typeface="Century" panose="02040604050505020304" pitchFamily="18" charset="0"/>
                <a:sym typeface="+mn-ea"/>
              </a:rPr>
              <a:t>MinMaxScalar</a:t>
            </a:r>
            <a:r>
              <a:rPr lang="en-US" dirty="0">
                <a:latin typeface="Century" panose="02040604050505020304" pitchFamily="18" charset="0"/>
                <a:sym typeface="+mn-ea"/>
              </a:rPr>
              <a:t> method to scale the data to o</a:t>
            </a:r>
            <a:r>
              <a:rPr lang="en-US" dirty="0">
                <a:effectLst/>
                <a:latin typeface="Century" panose="02040604050505020304" pitchFamily="18" charset="0"/>
                <a:sym typeface="+mn-ea"/>
              </a:rPr>
              <a:t>vercome with the issue of data biasness</a:t>
            </a:r>
            <a:r>
              <a:rPr lang="en-US" dirty="0">
                <a:latin typeface="Century" panose="02040604050505020304" pitchFamily="18" charset="0"/>
                <a:sym typeface="+mn-ea"/>
              </a:rPr>
              <a:t>.</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sym typeface="+mn-ea"/>
              </a:rPr>
              <a:t>Balanced the data using SMOTE oversampling mechanism.</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sym typeface="+mn-ea"/>
              </a:rPr>
              <a:t>Split train and test to build machine learning models. Model building process will be shown in the further steps.</a:t>
            </a:r>
            <a:endParaRPr lang="en-US"/>
          </a:p>
        </p:txBody>
      </p:sp>
      <p:sp>
        <p:nvSpPr>
          <p:cNvPr id="3" name="Slide Number Placeholder 2"/>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81530" y="865505"/>
            <a:ext cx="9853295" cy="3969385"/>
          </a:xfrm>
          <a:prstGeom prst="rect">
            <a:avLst/>
          </a:prstGeom>
          <a:noFill/>
        </p:spPr>
        <p:txBody>
          <a:bodyPr wrap="square" rtlCol="0">
            <a:spAutoFit/>
          </a:bodyPr>
          <a:p>
            <a:pPr marL="285750" indent="-285750" algn="just">
              <a:buFont typeface="Wingdings" panose="05000000000000000000" pitchFamily="2" charset="2"/>
              <a:buChar char="ü"/>
            </a:pPr>
            <a:r>
              <a:rPr lang="en-US" dirty="0">
                <a:latin typeface="Century" panose="02040604050505020304" pitchFamily="18" charset="0"/>
                <a:sym typeface="+mn-ea"/>
              </a:rPr>
              <a:t>Firstly, from the problem statement we got to know that it is a Classification type problem for which we will be using Classification algorithms to build the model and predict the defaulters level.</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sym typeface="+mn-ea"/>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endParaRPr lang="en-US" dirty="0">
              <a:latin typeface="Century" panose="02040604050505020304" pitchFamily="18" charset="0"/>
            </a:endParaRP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sym typeface="+mn-ea"/>
              </a:rPr>
              <a:t>So, </a:t>
            </a:r>
            <a:r>
              <a:rPr lang="en-IN" dirty="0">
                <a:effectLst/>
                <a:latin typeface="Century" panose="02040604050505020304" pitchFamily="18" charset="0"/>
                <a:ea typeface="Calibri" panose="020F0502020204030204" charset="0"/>
                <a:cs typeface="Times New Roman" panose="02020603050405020304" charset="0"/>
                <a:sym typeface="+mn-ea"/>
              </a:rPr>
              <a:t>I suggest that the financial institutions take into consideration the features that were deemed as most important as seen in this study might help them estimate the defaulters level.</a:t>
            </a:r>
            <a:endParaRPr lang="en-US"/>
          </a:p>
        </p:txBody>
      </p:sp>
      <p:sp>
        <p:nvSpPr>
          <p:cNvPr id="3" name="Slide Number Placeholder 2"/>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05965" y="911225"/>
            <a:ext cx="9956800" cy="4879975"/>
          </a:xfrm>
          <a:prstGeom prst="rect">
            <a:avLst/>
          </a:prstGeom>
          <a:noFill/>
        </p:spPr>
        <p:txBody>
          <a:bodyPr wrap="square" rtlCol="0" anchor="t">
            <a:spAutoFit/>
          </a:bodyPr>
          <a:p>
            <a:pPr marL="285750" indent="-285750" algn="just">
              <a:buFont typeface="Wingdings" panose="05000000000000000000" pitchFamily="2" charset="2"/>
              <a:buChar char="Ø"/>
            </a:pPr>
            <a:r>
              <a:rPr lang="en-IN" dirty="0">
                <a:effectLst/>
                <a:latin typeface="Georgia" panose="02040502050405020303" pitchFamily="18" charset="0"/>
                <a:ea typeface="Calibri" panose="020F0502020204030204" charset="0"/>
                <a:sym typeface="+mn-ea"/>
              </a:rPr>
              <a:t>In this problem </a:t>
            </a:r>
            <a:r>
              <a:rPr lang="en-IN" dirty="0">
                <a:latin typeface="Georgia" panose="02040502050405020303" pitchFamily="18" charset="0"/>
                <a:ea typeface="Calibri" panose="020F0502020204030204" charset="0"/>
                <a:sym typeface="+mn-ea"/>
              </a:rPr>
              <a:t>label</a:t>
            </a:r>
            <a:r>
              <a:rPr lang="en-IN" dirty="0">
                <a:effectLst/>
                <a:latin typeface="Georgia" panose="02040502050405020303" pitchFamily="18" charset="0"/>
                <a:ea typeface="Calibri" panose="020F0502020204030204" charset="0"/>
                <a:sym typeface="+mn-ea"/>
              </a:rPr>
              <a:t> is</a:t>
            </a:r>
            <a:r>
              <a:rPr lang="en-IN" dirty="0">
                <a:latin typeface="Georgia" panose="02040502050405020303" pitchFamily="18" charset="0"/>
                <a:ea typeface="Calibri" panose="020F0502020204030204" charset="0"/>
                <a:sym typeface="+mn-ea"/>
              </a:rPr>
              <a:t> </a:t>
            </a:r>
            <a:r>
              <a:rPr lang="en-IN" dirty="0">
                <a:effectLst/>
                <a:latin typeface="Georgia" panose="02040502050405020303" pitchFamily="18" charset="0"/>
                <a:ea typeface="Calibri" panose="020F0502020204030204" charset="0"/>
                <a:sym typeface="+mn-ea"/>
              </a:rPr>
              <a:t>our target variable which is categorical in nature </a:t>
            </a:r>
            <a:r>
              <a:rPr lang="en-IN" dirty="0">
                <a:effectLst/>
                <a:latin typeface="Century" panose="02040604050505020304" pitchFamily="18" charset="0"/>
                <a:ea typeface="Calibri" panose="020F0502020204030204" charset="0"/>
                <a:sym typeface="+mn-ea"/>
              </a:rPr>
              <a:t>that </a:t>
            </a:r>
            <a:r>
              <a:rPr lang="en-IN" dirty="0">
                <a:latin typeface="Century" panose="02040604050505020304" pitchFamily="18" charset="0"/>
                <a:ea typeface="Calibri" panose="020F0502020204030204" charset="0"/>
                <a:sym typeface="+mn-ea"/>
              </a:rPr>
              <a:t>is </a:t>
            </a:r>
            <a:r>
              <a:rPr lang="en-IN" dirty="0">
                <a:effectLst/>
                <a:latin typeface="Century" panose="02040604050505020304" pitchFamily="18" charset="0"/>
                <a:ea typeface="Calibri" panose="020F0502020204030204" charset="0"/>
                <a:sym typeface="+mn-ea"/>
              </a:rPr>
              <a:t>the </a:t>
            </a:r>
            <a:r>
              <a:rPr lang="en-IN" dirty="0">
                <a:effectLst/>
                <a:latin typeface="Century" panose="02040604050505020304" pitchFamily="18" charset="0"/>
                <a:ea typeface="Calibri" panose="020F0502020204030204" charset="0"/>
                <a:cs typeface="Times New Roman" panose="02020603050405020304" charset="0"/>
                <a:sym typeface="+mn-ea"/>
              </a:rPr>
              <a:t>Label ‘1’ indicates that the loan has been paid i.e., “non-defaulter”, while, Label ‘0’ indicates that the loan has not been paid i.e., “defaulter”. </a:t>
            </a:r>
            <a:r>
              <a:rPr lang="en-IN" dirty="0">
                <a:effectLst/>
                <a:latin typeface="Georgia" panose="02040502050405020303" pitchFamily="18" charset="0"/>
                <a:ea typeface="Calibri" panose="020F0502020204030204" charset="0"/>
                <a:cs typeface="Times New Roman" panose="02020603050405020304" charset="0"/>
                <a:sym typeface="+mn-ea"/>
              </a:rPr>
              <a:t>F</a:t>
            </a:r>
            <a:r>
              <a:rPr lang="en-IN" dirty="0">
                <a:effectLst/>
                <a:latin typeface="Georgia" panose="02040502050405020303" pitchFamily="18" charset="0"/>
                <a:ea typeface="Calibri" panose="020F0502020204030204" charset="0"/>
                <a:sym typeface="+mn-ea"/>
              </a:rPr>
              <a:t>rom this I can conclude that it is a </a:t>
            </a:r>
            <a:r>
              <a:rPr lang="en-IN" dirty="0">
                <a:latin typeface="Georgia" panose="02040502050405020303" pitchFamily="18" charset="0"/>
                <a:ea typeface="Calibri" panose="020F0502020204030204" charset="0"/>
                <a:sym typeface="+mn-ea"/>
              </a:rPr>
              <a:t>C</a:t>
            </a:r>
            <a:r>
              <a:rPr lang="en-IN" dirty="0">
                <a:effectLst/>
                <a:latin typeface="Georgia" panose="02040502050405020303" pitchFamily="18" charset="0"/>
                <a:ea typeface="Calibri" panose="020F0502020204030204" charset="0"/>
                <a:sym typeface="+mn-ea"/>
              </a:rPr>
              <a:t>lassification type problem hence I have used following regression algorithms. </a:t>
            </a:r>
            <a:endParaRPr lang="en-IN" dirty="0">
              <a:effectLst/>
              <a:latin typeface="Georgia" panose="02040502050405020303" pitchFamily="18" charset="0"/>
              <a:ea typeface="Calibri" panose="020F0502020204030204" charset="0"/>
            </a:endParaRPr>
          </a:p>
          <a:p>
            <a:pPr marL="285750" indent="-285750" algn="just">
              <a:lnSpc>
                <a:spcPct val="107000"/>
              </a:lnSpc>
              <a:spcAft>
                <a:spcPts val="800"/>
              </a:spcAft>
              <a:buFont typeface="Wingdings" panose="05000000000000000000" pitchFamily="2" charset="2"/>
              <a:buChar char="Ø"/>
            </a:pPr>
            <a:r>
              <a:rPr lang="en-IN" dirty="0">
                <a:effectLst/>
                <a:latin typeface="Century" panose="02040604050505020304" pitchFamily="18" charset="0"/>
                <a:ea typeface="Calibri" panose="020F0502020204030204" charset="0"/>
                <a:cs typeface="Calibri" panose="020F0502020204030204" charset="0"/>
                <a:sym typeface="+mn-ea"/>
              </a:rPr>
              <a:t>After the pre-processing and data cleaning I left with 27 columns including target and with the help of feature importance bar graph I used these independent features for model building and prediction. </a:t>
            </a:r>
            <a:r>
              <a:rPr lang="en-IN" dirty="0">
                <a:effectLst/>
                <a:latin typeface="Century" panose="02040604050505020304" pitchFamily="18" charset="0"/>
                <a:ea typeface="Calibri" panose="020F0502020204030204" charset="0"/>
                <a:cs typeface="Times New Roman" panose="02020603050405020304" charset="0"/>
                <a:sym typeface="+mn-ea"/>
              </a:rPr>
              <a:t>The algorithms used on training the data are as follows:</a:t>
            </a:r>
            <a:endParaRPr lang="en-IN" dirty="0">
              <a:effectLst/>
              <a:latin typeface="Century" panose="02040604050505020304" pitchFamily="18" charset="0"/>
              <a:ea typeface="Calibri" panose="020F0502020204030204" charset="0"/>
              <a:cs typeface="Times New Roman" panose="02020603050405020304"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charset="0"/>
                <a:cs typeface="Times New Roman" panose="02020603050405020304" charset="0"/>
                <a:sym typeface="+mn-ea"/>
              </a:rPr>
              <a:t>Decision Tree Classifier</a:t>
            </a:r>
            <a:endParaRPr lang="en-IN" dirty="0">
              <a:effectLst/>
              <a:latin typeface="Century" panose="02040604050505020304" pitchFamily="18" charset="0"/>
              <a:ea typeface="Calibri" panose="020F0502020204030204" charset="0"/>
              <a:cs typeface="Times New Roman" panose="02020603050405020304"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charset="0"/>
                <a:cs typeface="Times New Roman" panose="02020603050405020304" charset="0"/>
                <a:sym typeface="+mn-ea"/>
              </a:rPr>
              <a:t>Random Forest Classifier</a:t>
            </a:r>
            <a:endParaRPr lang="en-IN" dirty="0">
              <a:effectLst/>
              <a:latin typeface="Century" panose="02040604050505020304" pitchFamily="18" charset="0"/>
              <a:ea typeface="Calibri" panose="020F0502020204030204" charset="0"/>
              <a:cs typeface="Times New Roman" panose="02020603050405020304"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charset="0"/>
                <a:cs typeface="Calibri" panose="020F0502020204030204" charset="0"/>
                <a:sym typeface="+mn-ea"/>
              </a:rPr>
              <a:t>Extra Trees Classifier</a:t>
            </a:r>
            <a:endParaRPr lang="en-IN" dirty="0">
              <a:latin typeface="Century" panose="02040604050505020304" pitchFamily="18" charset="0"/>
              <a:ea typeface="Calibri" panose="020F0502020204030204" charset="0"/>
              <a:cs typeface="Times New Roman" panose="02020603050405020304"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charset="0"/>
                <a:cs typeface="Calibri" panose="020F0502020204030204" charset="0"/>
                <a:sym typeface="+mn-ea"/>
              </a:rPr>
              <a:t>Gradient Boosting Classifier</a:t>
            </a:r>
            <a:endParaRPr lang="en-IN" dirty="0">
              <a:latin typeface="Century" panose="02040604050505020304" pitchFamily="18" charset="0"/>
              <a:ea typeface="Calibri" panose="020F0502020204030204" charset="0"/>
              <a:cs typeface="Times New Roman" panose="02020603050405020304"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charset="0"/>
                <a:cs typeface="Calibri" panose="020F0502020204030204" charset="0"/>
                <a:sym typeface="+mn-ea"/>
              </a:rPr>
              <a:t>Extreme Gradient Boosting Classifier (XGB)</a:t>
            </a:r>
            <a:endParaRPr lang="en-IN" dirty="0">
              <a:latin typeface="Century" panose="02040604050505020304" pitchFamily="18" charset="0"/>
              <a:ea typeface="Calibri" panose="020F0502020204030204" charset="0"/>
              <a:cs typeface="Times New Roman" panose="02020603050405020304"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charset="0"/>
                <a:cs typeface="Calibri" panose="020F0502020204030204" charset="0"/>
                <a:sym typeface="+mn-ea"/>
              </a:rPr>
              <a:t>Bagging Classifier</a:t>
            </a:r>
            <a:endParaRPr lang="en-IN" dirty="0">
              <a:effectLst/>
              <a:latin typeface="Century" panose="02040604050505020304" pitchFamily="18" charset="0"/>
              <a:ea typeface="Calibri" panose="020F0502020204030204" charset="0"/>
              <a:cs typeface="Times New Roman" panose="02020603050405020304" charset="0"/>
            </a:endParaRPr>
          </a:p>
          <a:p>
            <a:pPr algn="just">
              <a:lnSpc>
                <a:spcPct val="107000"/>
              </a:lnSpc>
              <a:spcAft>
                <a:spcPts val="800"/>
              </a:spcAft>
            </a:pPr>
            <a:endParaRPr lang="en-US"/>
          </a:p>
        </p:txBody>
      </p:sp>
      <p:sp>
        <p:nvSpPr>
          <p:cNvPr id="3" name="Text Box 2"/>
          <p:cNvSpPr txBox="1"/>
          <p:nvPr/>
        </p:nvSpPr>
        <p:spPr>
          <a:xfrm>
            <a:off x="2006600" y="5563870"/>
            <a:ext cx="9956165" cy="922020"/>
          </a:xfrm>
          <a:prstGeom prst="rect">
            <a:avLst/>
          </a:prstGeom>
          <a:noFill/>
        </p:spPr>
        <p:txBody>
          <a:bodyPr wrap="square" rtlCol="0">
            <a:spAutoFit/>
          </a:bodyPr>
          <a:p>
            <a:pPr marL="285750" indent="-285750" algn="l">
              <a:buFont typeface="Wingdings" panose="05000000000000000000" pitchFamily="2" charset="2"/>
              <a:buChar char="Ø"/>
            </a:pPr>
            <a:r>
              <a:rPr lang="en-IN" dirty="0">
                <a:effectLst/>
                <a:latin typeface="Century" panose="02040604050505020304" pitchFamily="18" charset="0"/>
                <a:ea typeface="Calibri" panose="020F0502020204030204" charset="0"/>
                <a:cs typeface="Times New Roman" panose="02020603050405020304" charset="0"/>
                <a:sym typeface="+mn-ea"/>
              </a:rPr>
              <a:t>I have got the best ransom state and maximum R2 score and then created train test split to build the above models.</a:t>
            </a:r>
            <a:endParaRPr lang="en-IN" dirty="0">
              <a:effectLst/>
              <a:latin typeface="Century" panose="02040604050505020304" pitchFamily="18" charset="0"/>
              <a:ea typeface="Calibri" panose="020F0502020204030204" charset="0"/>
              <a:cs typeface="Times New Roman" panose="02020603050405020304" charset="0"/>
            </a:endParaRPr>
          </a:p>
          <a:p>
            <a:endParaRPr lang="en-US"/>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05329" y="770877"/>
            <a:ext cx="5731510" cy="2910840"/>
          </a:xfrm>
          <a:prstGeom prst="rect">
            <a:avLst/>
          </a:prstGeom>
          <a:noFill/>
          <a:ln>
            <a:no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5329" y="3798556"/>
            <a:ext cx="5731510" cy="2831995"/>
          </a:xfrm>
          <a:prstGeom prst="rect">
            <a:avLst/>
          </a:prstGeom>
          <a:noFill/>
          <a:ln>
            <a:noFill/>
          </a:ln>
        </p:spPr>
      </p:pic>
      <p:sp>
        <p:nvSpPr>
          <p:cNvPr id="7" name="Flowchart: Alternate Process 6"/>
          <p:cNvSpPr/>
          <p:nvPr/>
        </p:nvSpPr>
        <p:spPr>
          <a:xfrm>
            <a:off x="8050920" y="923276"/>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charset="0"/>
              </a:rPr>
              <a:t>Created Decision Tree Classifier model and checked for its evaluation metrics and it is giving accuracy as 91.50%.</a:t>
            </a:r>
            <a:endParaRPr lang="en-IN" sz="1800" dirty="0">
              <a:solidFill>
                <a:schemeClr val="tx1"/>
              </a:solidFill>
              <a:effectLst/>
              <a:latin typeface="Century" panose="02040604050505020304" pitchFamily="18" charset="0"/>
              <a:ea typeface="Calibri" panose="020F0502020204030204" charset="0"/>
            </a:endParaRPr>
          </a:p>
          <a:p>
            <a:pPr algn="ctr"/>
            <a:endParaRPr lang="en-IN" dirty="0">
              <a:solidFill>
                <a:schemeClr val="bg1"/>
              </a:solidFill>
              <a:latin typeface="Century" panose="02040604050505020304" pitchFamily="18" charset="0"/>
            </a:endParaRPr>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52146" y="746830"/>
            <a:ext cx="5731510" cy="2834640"/>
          </a:xfrm>
          <a:prstGeom prst="rect">
            <a:avLst/>
          </a:prstGeom>
          <a:noFill/>
          <a:ln>
            <a:noFill/>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1990" y="3733165"/>
            <a:ext cx="5731510" cy="2839720"/>
          </a:xfrm>
          <a:prstGeom prst="rect">
            <a:avLst/>
          </a:prstGeom>
          <a:noFill/>
          <a:ln>
            <a:noFill/>
          </a:ln>
        </p:spPr>
      </p:pic>
      <p:sp>
        <p:nvSpPr>
          <p:cNvPr id="9" name="Flowchart: Alternate Process 8"/>
          <p:cNvSpPr/>
          <p:nvPr/>
        </p:nvSpPr>
        <p:spPr>
          <a:xfrm>
            <a:off x="7987885" y="1007124"/>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charset="0"/>
                <a:cs typeface="Calibri" panose="020F050202020403020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charset="0"/>
                <a:cs typeface="Calibri" panose="020F0502020204030204" charset="0"/>
              </a:rPr>
              <a:t>.</a:t>
            </a:r>
            <a:endParaRPr lang="en-IN" sz="1800" b="1" dirty="0">
              <a:effectLst/>
              <a:latin typeface="Century" panose="02040604050505020304" pitchFamily="18" charset="0"/>
              <a:ea typeface="Calibri" panose="020F0502020204030204" charset="0"/>
              <a:cs typeface="Times New Roman" panose="02020603050405020304" charset="0"/>
            </a:endParaRPr>
          </a:p>
        </p:txBody>
      </p:sp>
      <p:sp>
        <p:nvSpPr>
          <p:cNvPr id="5" name="Slide Number Placeholder 4"/>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48909" y="769263"/>
            <a:ext cx="5690681" cy="2674620"/>
          </a:xfrm>
          <a:prstGeom prst="rect">
            <a:avLst/>
          </a:prstGeom>
          <a:noFill/>
          <a:ln>
            <a:noFill/>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8815" y="3657600"/>
            <a:ext cx="5690870" cy="2992120"/>
          </a:xfrm>
          <a:prstGeom prst="rect">
            <a:avLst/>
          </a:prstGeom>
          <a:noFill/>
          <a:ln>
            <a:noFill/>
          </a:ln>
        </p:spPr>
      </p:pic>
      <p:sp>
        <p:nvSpPr>
          <p:cNvPr id="7" name="Flowchart: Alternate Process 6"/>
          <p:cNvSpPr/>
          <p:nvPr/>
        </p:nvSpPr>
        <p:spPr>
          <a:xfrm>
            <a:off x="7881205" y="108268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charset="0"/>
                <a:cs typeface="Calibri" panose="020F050202020403020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charset="0"/>
                <a:cs typeface="Calibri" panose="020F0502020204030204" charset="0"/>
              </a:rPr>
              <a:t>.</a:t>
            </a:r>
            <a:endParaRPr lang="en-IN" sz="1800" b="1" dirty="0">
              <a:effectLst/>
              <a:latin typeface="Century" panose="02040604050505020304" pitchFamily="18" charset="0"/>
              <a:ea typeface="Calibri" panose="020F0502020204030204" charset="0"/>
              <a:cs typeface="Times New Roman" panose="02020603050405020304" charset="0"/>
            </a:endParaRPr>
          </a:p>
        </p:txBody>
      </p:sp>
      <p:sp>
        <p:nvSpPr>
          <p:cNvPr id="8" name="Slide Number Placeholder 7"/>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75835" y="805450"/>
            <a:ext cx="5631653" cy="3055620"/>
          </a:xfrm>
          <a:prstGeom prst="rect">
            <a:avLst/>
          </a:prstGeom>
          <a:noFill/>
          <a:ln>
            <a:noFill/>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6120" y="3898900"/>
            <a:ext cx="5631815" cy="2675890"/>
          </a:xfrm>
          <a:prstGeom prst="rect">
            <a:avLst/>
          </a:prstGeom>
          <a:noFill/>
          <a:ln>
            <a:noFill/>
          </a:ln>
        </p:spPr>
      </p:pic>
      <p:sp>
        <p:nvSpPr>
          <p:cNvPr id="7" name="Flowchart: Alternate Process 6"/>
          <p:cNvSpPr/>
          <p:nvPr/>
        </p:nvSpPr>
        <p:spPr>
          <a:xfrm>
            <a:off x="7942165" y="114364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charset="0"/>
                <a:cs typeface="Calibri" panose="020F050202020403020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charset="0"/>
                <a:cs typeface="Calibri" panose="020F0502020204030204" charset="0"/>
              </a:rPr>
              <a:t>.</a:t>
            </a:r>
            <a:endParaRPr lang="en-IN" sz="1800" b="1" dirty="0">
              <a:effectLst/>
              <a:latin typeface="Century" panose="02040604050505020304" pitchFamily="18" charset="0"/>
              <a:ea typeface="Calibri" panose="020F0502020204030204" charset="0"/>
              <a:cs typeface="Times New Roman" panose="02020603050405020304" charset="0"/>
            </a:endParaRPr>
          </a:p>
        </p:txBody>
      </p:sp>
      <p:sp>
        <p:nvSpPr>
          <p:cNvPr id="8" name="Slide Number Placeholder 7"/>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268470" y="625475"/>
            <a:ext cx="5364480" cy="922020"/>
          </a:xfrm>
          <a:prstGeom prst="rect">
            <a:avLst/>
          </a:prstGeom>
          <a:noFill/>
        </p:spPr>
        <p:txBody>
          <a:bodyPr wrap="none" rtlCol="0">
            <a:spAutoFit/>
          </a:bodyPr>
          <a:p>
            <a:r>
              <a:rPr lang="en-IN" altLang="en-US" sz="5400">
                <a:latin typeface="Times New Roman" panose="02020603050405020304" charset="0"/>
                <a:cs typeface="Times New Roman" panose="02020603050405020304" charset="0"/>
              </a:rPr>
              <a:t>INTRODUCTION</a:t>
            </a:r>
            <a:endParaRPr lang="en-IN" altLang="en-US" sz="5400">
              <a:latin typeface="Times New Roman" panose="02020603050405020304" charset="0"/>
              <a:cs typeface="Times New Roman" panose="02020603050405020304" charset="0"/>
            </a:endParaRPr>
          </a:p>
        </p:txBody>
      </p:sp>
      <p:sp>
        <p:nvSpPr>
          <p:cNvPr id="2" name="TextBox 2"/>
          <p:cNvSpPr txBox="1"/>
          <p:nvPr/>
        </p:nvSpPr>
        <p:spPr>
          <a:xfrm>
            <a:off x="1710055" y="1572895"/>
            <a:ext cx="10481945" cy="4823460"/>
          </a:xfrm>
          <a:prstGeom prst="rect">
            <a:avLst/>
          </a:prstGeom>
          <a:noFill/>
        </p:spPr>
        <p:txBody>
          <a:bodyPr wrap="square" rtlCol="0">
            <a:spAutoFit/>
          </a:bodyPr>
          <a:p>
            <a:pPr marL="285750" indent="-285750" algn="just">
              <a:lnSpc>
                <a:spcPct val="107000"/>
              </a:lnSpc>
              <a:spcAft>
                <a:spcPts val="800"/>
              </a:spcAft>
              <a:buFont typeface="Wingdings" panose="05000000000000000000" charset="0"/>
              <a:buChar char="v"/>
            </a:pPr>
            <a:r>
              <a:rPr lang="en-IN" dirty="0">
                <a:effectLst/>
                <a:latin typeface="Century" panose="02040604050505020304" pitchFamily="18" charset="0"/>
                <a:ea typeface="Calibri" panose="020F0502020204030204" charset="0"/>
                <a:cs typeface="Calibri" panose="020F0502020204030204" charset="0"/>
              </a:rPr>
              <a:t>Credit defaulter is one of the most important risks to be handled by a financial institution. Without loan repayment there are no profits, hence problem of credit defaulter risk management is relevant to all financial institutions involved in lending to individuals and legal entities. </a:t>
            </a:r>
            <a:endParaRPr lang="en-IN" dirty="0">
              <a:effectLst/>
              <a:latin typeface="Century" panose="02040604050505020304" pitchFamily="18" charset="0"/>
              <a:ea typeface="Calibri" panose="020F0502020204030204" charset="0"/>
              <a:cs typeface="Calibri" panose="020F0502020204030204" charset="0"/>
            </a:endParaRPr>
          </a:p>
          <a:p>
            <a:pPr marL="285750" indent="-285750" algn="just">
              <a:lnSpc>
                <a:spcPct val="107000"/>
              </a:lnSpc>
              <a:spcAft>
                <a:spcPts val="800"/>
              </a:spcAft>
              <a:buFont typeface="Wingdings" panose="05000000000000000000" charset="0"/>
              <a:buChar char="v"/>
            </a:pPr>
            <a:r>
              <a:rPr lang="en-IN" dirty="0">
                <a:effectLst/>
                <a:latin typeface="Century" panose="02040604050505020304" pitchFamily="18" charset="0"/>
                <a:ea typeface="Calibri" panose="020F0502020204030204" charset="0"/>
                <a:cs typeface="Times New Roman" panose="02020603050405020304" charset="0"/>
              </a:rPr>
              <a:t>A Microfinance Institution (MFI) is an organization that offers financial services to low-income populations. MFI becomes very useful especially for poor families living in remote areas with not much sources of income. The Microfinance services (MFS) provided by MFI are Group Loans, Agricultural Loans, Individual Business Loans and so on. </a:t>
            </a:r>
            <a:endParaRPr lang="en-IN" dirty="0">
              <a:effectLst/>
              <a:latin typeface="Century" panose="02040604050505020304" pitchFamily="18" charset="0"/>
              <a:ea typeface="Calibri" panose="020F0502020204030204" charset="0"/>
              <a:cs typeface="Times New Roman" panose="02020603050405020304" charset="0"/>
            </a:endParaRPr>
          </a:p>
          <a:p>
            <a:pPr marL="285750" indent="-285750" algn="just">
              <a:lnSpc>
                <a:spcPct val="107000"/>
              </a:lnSpc>
              <a:spcAft>
                <a:spcPts val="800"/>
              </a:spcAft>
              <a:buFont typeface="Wingdings" panose="05000000000000000000" charset="0"/>
              <a:buChar char="v"/>
            </a:pPr>
            <a:r>
              <a:rPr lang="en-IN" dirty="0">
                <a:effectLst/>
                <a:latin typeface="Century" panose="02040604050505020304" pitchFamily="18" charset="0"/>
                <a:ea typeface="Calibri" panose="020F0502020204030204" charset="0"/>
                <a:cs typeface="Times New Roman" panose="02020603050405020304" charset="0"/>
              </a:rPr>
              <a:t>Many microfinance institutions (MFI)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endParaRPr lang="en-IN" dirty="0">
              <a:effectLst/>
              <a:latin typeface="Century" panose="02040604050505020304" pitchFamily="18" charset="0"/>
              <a:ea typeface="Calibri" panose="020F0502020204030204" charset="0"/>
              <a:cs typeface="Times New Roman" panose="02020603050405020304" charset="0"/>
            </a:endParaRPr>
          </a:p>
          <a:p>
            <a:pPr marL="285750" indent="-285750"/>
            <a:endParaRPr lang="en-IN" dirty="0"/>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85032" y="693076"/>
            <a:ext cx="5731510" cy="2971800"/>
          </a:xfrm>
          <a:prstGeom prst="rect">
            <a:avLst/>
          </a:prstGeom>
          <a:noFill/>
          <a:ln>
            <a:noFill/>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5315" y="3712210"/>
            <a:ext cx="5731510" cy="2878455"/>
          </a:xfrm>
          <a:prstGeom prst="rect">
            <a:avLst/>
          </a:prstGeom>
          <a:noFill/>
          <a:ln>
            <a:noFill/>
          </a:ln>
        </p:spPr>
      </p:pic>
      <p:sp>
        <p:nvSpPr>
          <p:cNvPr id="7" name="Flowchart: Alternate Process 6"/>
          <p:cNvSpPr/>
          <p:nvPr/>
        </p:nvSpPr>
        <p:spPr>
          <a:xfrm>
            <a:off x="7972645" y="115888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charset="0"/>
                <a:cs typeface="Calibri" panose="020F050202020403020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charset="0"/>
                <a:cs typeface="Calibri" panose="020F0502020204030204" charset="0"/>
              </a:rPr>
              <a:t>.</a:t>
            </a:r>
            <a:endParaRPr lang="en-IN" sz="1800" b="1" dirty="0">
              <a:effectLst/>
              <a:latin typeface="Century" panose="02040604050505020304" pitchFamily="18" charset="0"/>
              <a:ea typeface="Calibri" panose="020F0502020204030204" charset="0"/>
              <a:cs typeface="Times New Roman" panose="02020603050405020304" charset="0"/>
            </a:endParaRPr>
          </a:p>
        </p:txBody>
      </p:sp>
      <p:sp>
        <p:nvSpPr>
          <p:cNvPr id="8" name="Slide Number Placeholder 7"/>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96589" y="769148"/>
            <a:ext cx="5731510" cy="3025140"/>
          </a:xfrm>
          <a:prstGeom prst="rect">
            <a:avLst/>
          </a:prstGeom>
          <a:noFill/>
          <a:ln>
            <a:noFill/>
          </a:ln>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87880" y="3832860"/>
            <a:ext cx="5731510" cy="2692400"/>
          </a:xfrm>
          <a:prstGeom prst="rect">
            <a:avLst/>
          </a:prstGeom>
          <a:noFill/>
          <a:ln>
            <a:noFill/>
          </a:ln>
        </p:spPr>
      </p:pic>
      <p:sp>
        <p:nvSpPr>
          <p:cNvPr id="7" name="Flowchart: Alternate Process 6"/>
          <p:cNvSpPr/>
          <p:nvPr/>
        </p:nvSpPr>
        <p:spPr>
          <a:xfrm>
            <a:off x="7931141" y="1094022"/>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charset="0"/>
                <a:cs typeface="Calibri" panose="020F050202020403020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charset="0"/>
                <a:cs typeface="Calibri" panose="020F0502020204030204" charset="0"/>
              </a:rPr>
              <a:t>.</a:t>
            </a:r>
            <a:endParaRPr lang="en-IN" sz="1800" b="1" dirty="0">
              <a:effectLst/>
              <a:latin typeface="Century" panose="02040604050505020304" pitchFamily="18" charset="0"/>
              <a:ea typeface="Calibri" panose="020F0502020204030204" charset="0"/>
              <a:cs typeface="Times New Roman" panose="02020603050405020304" charset="0"/>
            </a:endParaRPr>
          </a:p>
        </p:txBody>
      </p:sp>
      <p:sp>
        <p:nvSpPr>
          <p:cNvPr id="8" name="Slide Number Placeholder 7"/>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5630" y="734695"/>
            <a:ext cx="7059930" cy="5659120"/>
          </a:xfrm>
          <a:prstGeom prst="rect">
            <a:avLst/>
          </a:prstGeom>
        </p:spPr>
      </p:pic>
      <p:sp>
        <p:nvSpPr>
          <p:cNvPr id="7" name="Flowchart: Alternate Process 6"/>
          <p:cNvSpPr/>
          <p:nvPr/>
        </p:nvSpPr>
        <p:spPr>
          <a:xfrm>
            <a:off x="9033510" y="954405"/>
            <a:ext cx="3067050" cy="5219065"/>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charset="0"/>
                <a:cs typeface="Calibri" panose="020F0502020204030204" charset="0"/>
              </a:rPr>
              <a:t>I have used </a:t>
            </a:r>
            <a:r>
              <a:rPr lang="en-IN" sz="1800" dirty="0" err="1">
                <a:solidFill>
                  <a:schemeClr val="tx1"/>
                </a:solidFill>
                <a:effectLst/>
                <a:latin typeface="Century" panose="02040604050505020304" pitchFamily="18" charset="0"/>
                <a:ea typeface="Calibri" panose="020F0502020204030204" charset="0"/>
                <a:cs typeface="Calibri" panose="020F0502020204030204" charset="0"/>
              </a:rPr>
              <a:t>RandomizedSearchCV</a:t>
            </a:r>
            <a:r>
              <a:rPr lang="en-IN" sz="1800" dirty="0">
                <a:solidFill>
                  <a:schemeClr val="tx1"/>
                </a:solidFill>
                <a:effectLst/>
                <a:latin typeface="Century" panose="02040604050505020304" pitchFamily="18" charset="0"/>
                <a:ea typeface="Calibri" panose="020F0502020204030204" charset="0"/>
                <a:cs typeface="Calibri" panose="020F050202020403020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charset="0"/>
              <a:cs typeface="Times New Roman" panose="02020603050405020304" charset="0"/>
            </a:endParaRPr>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Content Placeholder 12"/>
          <p:cNvPicPr>
            <a:picLocks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677670" y="1063625"/>
            <a:ext cx="5384800" cy="2262505"/>
          </a:xfrm>
          <a:prstGeom prst="rect">
            <a:avLst/>
          </a:prstGeom>
        </p:spPr>
      </p:pic>
      <p:pic>
        <p:nvPicPr>
          <p:cNvPr id="2050" name="Picture 2"/>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77670" y="3326130"/>
            <a:ext cx="4869815" cy="3169285"/>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Alternate Process 14"/>
          <p:cNvSpPr/>
          <p:nvPr/>
        </p:nvSpPr>
        <p:spPr>
          <a:xfrm>
            <a:off x="7637145" y="1063625"/>
            <a:ext cx="4270375" cy="5431155"/>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endParaRPr lang="en-US" b="0" i="0" dirty="0">
              <a:solidFill>
                <a:schemeClr val="tx1"/>
              </a:solidFill>
              <a:effectLst/>
              <a:latin typeface="Century" panose="02040604050505020304" pitchFamily="18" charset="0"/>
            </a:endParaRP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charset="0"/>
              <a:cs typeface="Times New Roman" panose="020206030504050203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876425" y="1076325"/>
            <a:ext cx="4526915" cy="3065780"/>
          </a:xfrm>
          <a:prstGeom prst="rect">
            <a:avLst/>
          </a:prstGeom>
          <a:noFill/>
          <a:ln>
            <a:noFill/>
          </a:ln>
        </p:spPr>
      </p:pic>
      <p:pic>
        <p:nvPicPr>
          <p:cNvPr id="3074" name="Picture 2"/>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29070" y="843915"/>
            <a:ext cx="4902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p:cNvSpPr txBox="1"/>
          <p:nvPr/>
        </p:nvSpPr>
        <p:spPr>
          <a:xfrm>
            <a:off x="2236928" y="4581430"/>
            <a:ext cx="4166114" cy="369331"/>
          </a:xfrm>
          <a:prstGeom prst="rect">
            <a:avLst/>
          </a:prstGeom>
          <a:noFill/>
        </p:spPr>
        <p:txBody>
          <a:bodyPr wrap="square">
            <a:spAutoFit/>
          </a:bodyPr>
          <a:p>
            <a:pPr algn="ctr"/>
            <a:r>
              <a:rPr lang="en-IN" sz="1800" dirty="0">
                <a:effectLst/>
                <a:highlight>
                  <a:srgbClr val="FFFF00"/>
                </a:highlight>
                <a:latin typeface="Century" panose="02040604050505020304" pitchFamily="18" charset="0"/>
                <a:ea typeface="Calibri" panose="020F0502020204030204" charset="0"/>
              </a:rPr>
              <a:t>ROC-AUC Curve for all the models</a:t>
            </a:r>
            <a:endParaRPr lang="en-IN" dirty="0">
              <a:highlight>
                <a:srgbClr val="FFFF00"/>
              </a:highlight>
              <a:latin typeface="Century" panose="02040604050505020304" pitchFamily="18" charset="0"/>
            </a:endParaRPr>
          </a:p>
        </p:txBody>
      </p:sp>
      <p:sp>
        <p:nvSpPr>
          <p:cNvPr id="9" name="Text Box 8"/>
          <p:cNvSpPr txBox="1"/>
          <p:nvPr/>
        </p:nvSpPr>
        <p:spPr>
          <a:xfrm>
            <a:off x="1876425" y="5284470"/>
            <a:ext cx="10005060" cy="922020"/>
          </a:xfrm>
          <a:prstGeom prst="rect">
            <a:avLst/>
          </a:prstGeom>
          <a:noFill/>
        </p:spPr>
        <p:txBody>
          <a:bodyPr wrap="square" rtlCol="0">
            <a:spAutoFit/>
          </a:bodyPr>
          <a:p>
            <a:pPr algn="just"/>
            <a:r>
              <a:rPr lang="en-IN" dirty="0">
                <a:effectLst/>
                <a:latin typeface="Century" panose="02040604050505020304" pitchFamily="18" charset="0"/>
                <a:ea typeface="Calibri" panose="020F0502020204030204" charset="0"/>
                <a:cs typeface="Calibri" panose="020F0502020204030204" charset="0"/>
                <a:sym typeface="+mn-ea"/>
              </a:rPr>
              <a:t>I have generated the ROC Curve for all the models and for the best model and compared </a:t>
            </a:r>
            <a:r>
              <a:rPr lang="en-IN" dirty="0">
                <a:latin typeface="Century" panose="02040604050505020304" pitchFamily="18" charset="0"/>
                <a:ea typeface="Calibri" panose="020F0502020204030204" charset="0"/>
                <a:cs typeface="Calibri" panose="020F0502020204030204" charset="0"/>
                <a:sym typeface="+mn-ea"/>
              </a:rPr>
              <a:t>with AUC</a:t>
            </a:r>
            <a:r>
              <a:rPr lang="en-IN" dirty="0">
                <a:effectLst/>
                <a:latin typeface="Century" panose="02040604050505020304" pitchFamily="18" charset="0"/>
                <a:ea typeface="Calibri" panose="020F0502020204030204" charset="0"/>
                <a:cs typeface="Calibri" panose="020F0502020204030204" charset="0"/>
                <a:sym typeface="+mn-ea"/>
              </a:rPr>
              <a:t>. The AUC score for my final model to be of 99% which is increased after tuning the model as it can be observed from the curves.</a:t>
            </a:r>
            <a:endParaRPr lang="en-US"/>
          </a:p>
        </p:txBody>
      </p:sp>
      <p:sp>
        <p:nvSpPr>
          <p:cNvPr id="10" name="Text Box 9"/>
          <p:cNvSpPr txBox="1"/>
          <p:nvPr/>
        </p:nvSpPr>
        <p:spPr>
          <a:xfrm>
            <a:off x="7151370" y="4581525"/>
            <a:ext cx="3657600" cy="368300"/>
          </a:xfrm>
          <a:prstGeom prst="rect">
            <a:avLst/>
          </a:prstGeom>
          <a:noFill/>
        </p:spPr>
        <p:txBody>
          <a:bodyPr wrap="none" rtlCol="0">
            <a:spAutoFit/>
          </a:bodyPr>
          <a:p>
            <a:pPr algn="l"/>
            <a:r>
              <a:rPr lang="en-IN" dirty="0">
                <a:solidFill>
                  <a:srgbClr val="000000"/>
                </a:solidFill>
                <a:effectLst/>
                <a:highlight>
                  <a:srgbClr val="FFFF00"/>
                </a:highlight>
                <a:latin typeface="Century" panose="02040604050505020304" pitchFamily="18" charset="0"/>
                <a:ea typeface="Calibri" panose="020F0502020204030204" charset="0"/>
                <a:cs typeface="Calibri" panose="020F0502020204030204" charset="0"/>
                <a:sym typeface="+mn-ea"/>
              </a:rPr>
              <a:t>ROC-AUC Curve for final model</a:t>
            </a:r>
            <a:r>
              <a:rPr lang="en-IN" dirty="0">
                <a:solidFill>
                  <a:srgbClr val="000000"/>
                </a:solidFill>
                <a:effectLst/>
                <a:latin typeface="Century" panose="02040604050505020304" pitchFamily="18" charset="0"/>
                <a:ea typeface="Calibri" panose="020F0502020204030204" charset="0"/>
                <a:cs typeface="Calibri" panose="020F0502020204030204" charset="0"/>
                <a:sym typeface="+mn-ea"/>
              </a:rPr>
              <a:t> </a:t>
            </a:r>
            <a:endParaRPr lang="en-US"/>
          </a:p>
        </p:txBody>
      </p:sp>
      <p:sp>
        <p:nvSpPr>
          <p:cNvPr id="11" name="Slide Number Placeholder 10"/>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55470" y="989965"/>
            <a:ext cx="9832975" cy="3889375"/>
          </a:xfrm>
          <a:prstGeom prst="rect">
            <a:avLst/>
          </a:prstGeom>
        </p:spPr>
      </p:pic>
      <p:sp>
        <p:nvSpPr>
          <p:cNvPr id="5" name="Text Box 4"/>
          <p:cNvSpPr txBox="1"/>
          <p:nvPr/>
        </p:nvSpPr>
        <p:spPr>
          <a:xfrm>
            <a:off x="1855470" y="4879340"/>
            <a:ext cx="9832975" cy="1476375"/>
          </a:xfrm>
          <a:prstGeom prst="rect">
            <a:avLst/>
          </a:prstGeom>
          <a:noFill/>
        </p:spPr>
        <p:txBody>
          <a:bodyPr wrap="square" rtlCol="0">
            <a:spAutoFit/>
          </a:bodyPr>
          <a:p>
            <a:pPr marL="285750" indent="-285750" algn="just">
              <a:buFont typeface="Arial" panose="020B0604020202020204" pitchFamily="34" charset="0"/>
              <a:buChar char="•"/>
            </a:pPr>
            <a:r>
              <a:rPr lang="en-IN" dirty="0">
                <a:effectLst/>
                <a:latin typeface="Century" panose="02040604050505020304" pitchFamily="18" charset="0"/>
                <a:ea typeface="Calibri" panose="020F0502020204030204" charset="0"/>
                <a:cs typeface="Calibri" panose="020F0502020204030204" charset="0"/>
                <a:sym typeface="+mn-ea"/>
              </a:rPr>
              <a:t>I have saved my final best model using </a:t>
            </a:r>
            <a:r>
              <a:rPr lang="en-IN" dirty="0" err="1">
                <a:effectLst/>
                <a:latin typeface="Century" panose="02040604050505020304" pitchFamily="18" charset="0"/>
                <a:ea typeface="Calibri" panose="020F0502020204030204" charset="0"/>
                <a:cs typeface="Calibri" panose="020F0502020204030204" charset="0"/>
                <a:sym typeface="+mn-ea"/>
              </a:rPr>
              <a:t>joblib</a:t>
            </a:r>
            <a:r>
              <a:rPr lang="en-IN" dirty="0">
                <a:effectLst/>
                <a:latin typeface="Century" panose="02040604050505020304" pitchFamily="18" charset="0"/>
                <a:ea typeface="Calibri" panose="020F0502020204030204" charset="0"/>
                <a:cs typeface="Calibri" panose="020F0502020204030204" charset="0"/>
                <a:sym typeface="+mn-ea"/>
              </a:rPr>
              <a:t> library in .</a:t>
            </a:r>
            <a:r>
              <a:rPr lang="en-IN" dirty="0" err="1">
                <a:effectLst/>
                <a:latin typeface="Century" panose="02040604050505020304" pitchFamily="18" charset="0"/>
                <a:ea typeface="Calibri" panose="020F0502020204030204" charset="0"/>
                <a:cs typeface="Calibri" panose="020F0502020204030204" charset="0"/>
                <a:sym typeface="+mn-ea"/>
              </a:rPr>
              <a:t>pkl</a:t>
            </a:r>
            <a:r>
              <a:rPr lang="en-IN" dirty="0">
                <a:effectLst/>
                <a:latin typeface="Century" panose="02040604050505020304" pitchFamily="18" charset="0"/>
                <a:ea typeface="Calibri" panose="020F0502020204030204" charset="0"/>
                <a:cs typeface="Calibri" panose="020F0502020204030204" charset="0"/>
                <a:sym typeface="+mn-ea"/>
              </a:rPr>
              <a:t> format, and loaded </a:t>
            </a:r>
            <a:r>
              <a:rPr lang="en-IN" dirty="0">
                <a:effectLst/>
                <a:latin typeface="Century" panose="02040604050505020304" pitchFamily="18" charset="0"/>
                <a:ea typeface="Calibri" panose="020F0502020204030204" charset="0"/>
                <a:sym typeface="+mn-ea"/>
              </a:rPr>
              <a:t>saved model for predictions. </a:t>
            </a:r>
            <a:endParaRPr lang="en-IN" dirty="0">
              <a:effectLst/>
              <a:latin typeface="Century" panose="02040604050505020304" pitchFamily="18" charset="0"/>
              <a:ea typeface="Calibri" panose="020F0502020204030204" charset="0"/>
            </a:endParaRPr>
          </a:p>
          <a:p>
            <a:pPr marL="285750" indent="-285750" algn="just">
              <a:buFont typeface="Arial" panose="020B0604020202020204" pitchFamily="34" charset="0"/>
              <a:buChar char="•"/>
            </a:pPr>
            <a:r>
              <a:rPr lang="en-US" dirty="0">
                <a:effectLst/>
                <a:latin typeface="Century" panose="02040604050505020304" pitchFamily="18" charset="0"/>
                <a:ea typeface="Calibri" panose="020F0502020204030204" charset="0"/>
                <a:sym typeface="+mn-ea"/>
              </a:rPr>
              <a:t>Using classification model, we have got the predicted values for micro credit loans for defaulters and non-defaulters. From the predictions we can notice both actual values and predicted values are almost same.</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42315" y="1354455"/>
            <a:ext cx="10310495" cy="2306955"/>
          </a:xfrm>
          <a:prstGeom prst="rect">
            <a:avLst/>
          </a:prstGeom>
          <a:noFill/>
        </p:spPr>
        <p:txBody>
          <a:bodyPr wrap="square" rtlCol="0">
            <a:spAutoFit/>
          </a:bodyPr>
          <a:p>
            <a:pPr marL="285750" indent="-285750" algn="just">
              <a:buFont typeface="Wingdings" panose="05000000000000000000" pitchFamily="2" charset="2"/>
              <a:buChar char="ü"/>
            </a:pPr>
            <a:r>
              <a:rPr lang="en-US" dirty="0">
                <a:effectLst/>
                <a:latin typeface="Century" panose="02040604050505020304" pitchFamily="18" charset="0"/>
                <a:sym typeface="+mn-ea"/>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dirty="0">
                <a:effectLst/>
                <a:latin typeface="Century" panose="02040604050505020304" pitchFamily="18" charset="0"/>
                <a:sym typeface="+mn-ea"/>
              </a:rPr>
              <a:t>From this dataset we were able to understand that the selection of customers for the credit to know whether they are defaulters or non-defaulters are done on the basis of different features.</a:t>
            </a:r>
            <a:endParaRPr lang="en-US"/>
          </a:p>
        </p:txBody>
      </p:sp>
      <p:sp>
        <p:nvSpPr>
          <p:cNvPr id="5" name="Text Box 4"/>
          <p:cNvSpPr txBox="1"/>
          <p:nvPr/>
        </p:nvSpPr>
        <p:spPr>
          <a:xfrm>
            <a:off x="742315" y="3661410"/>
            <a:ext cx="10187305" cy="2306955"/>
          </a:xfrm>
          <a:prstGeom prst="rect">
            <a:avLst/>
          </a:prstGeom>
          <a:noFill/>
        </p:spPr>
        <p:txBody>
          <a:bodyPr wrap="square" rtlCol="0">
            <a:spAutoFit/>
          </a:bodyPr>
          <a:p>
            <a:pPr marL="285750" indent="-285750" algn="just">
              <a:buFont typeface="Wingdings" panose="05000000000000000000" pitchFamily="2" charset="2"/>
              <a:buChar char="ü"/>
            </a:pPr>
            <a:r>
              <a:rPr lang="en-US" dirty="0">
                <a:effectLst/>
                <a:latin typeface="Century" panose="02040604050505020304" pitchFamily="18" charset="0"/>
                <a:sym typeface="+mn-ea"/>
              </a:rPr>
              <a:t>First, we loaded the dataset and have done data cleaning and EDA process and pre-processing techniques like checking outliers, skewness, correlation, scaling data etc</a:t>
            </a:r>
            <a:r>
              <a:rPr lang="en-US" dirty="0">
                <a:latin typeface="Century" panose="02040604050505020304" pitchFamily="18" charset="0"/>
                <a:sym typeface="+mn-ea"/>
              </a:rPr>
              <a:t>.</a:t>
            </a:r>
            <a:r>
              <a:rPr lang="en-US" dirty="0">
                <a:effectLst/>
                <a:latin typeface="Century" panose="02040604050505020304" pitchFamily="18" charset="0"/>
                <a:sym typeface="+mn-ea"/>
              </a:rPr>
              <a:t> And got better insights from data visualization.</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dirty="0">
                <a:effectLst/>
                <a:latin typeface="Century" panose="02040604050505020304" pitchFamily="18" charset="0"/>
                <a:sym typeface="+mn-ea"/>
              </a:rPr>
              <a:t>Then we did the model training, building the model and finding out the best model on the basis of different metrices like Accuracy Score, Cross Validation Score, </a:t>
            </a:r>
            <a:r>
              <a:rPr lang="en-US" dirty="0" err="1">
                <a:effectLst/>
                <a:latin typeface="Century" panose="02040604050505020304" pitchFamily="18" charset="0"/>
                <a:sym typeface="+mn-ea"/>
              </a:rPr>
              <a:t>roc_auc_score</a:t>
            </a:r>
            <a:r>
              <a:rPr lang="en-US" dirty="0">
                <a:effectLst/>
                <a:latin typeface="Century" panose="02040604050505020304" pitchFamily="18" charset="0"/>
                <a:sym typeface="+mn-ea"/>
              </a:rPr>
              <a:t>, precision, recall, f1score etc. We tried ensemble techniques like Random Forest Classifier, Extra Trees Classifier, Gradient Boosting Classifier, Bagging Classifier etc</a:t>
            </a:r>
            <a:r>
              <a:rPr lang="en-US" dirty="0">
                <a:latin typeface="Century" panose="02040604050505020304" pitchFamily="18" charset="0"/>
                <a:sym typeface="+mn-ea"/>
              </a:rPr>
              <a:t>.</a:t>
            </a:r>
            <a:r>
              <a:rPr lang="en-US" dirty="0">
                <a:effectLst/>
                <a:latin typeface="Century" panose="02040604050505020304" pitchFamily="18" charset="0"/>
                <a:sym typeface="+mn-ea"/>
              </a:rPr>
              <a:t> And some other models like Decision Tree Classifier &amp; XGB Classifier.</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63270" y="1174750"/>
            <a:ext cx="9623425" cy="3138170"/>
          </a:xfrm>
          <a:prstGeom prst="rect">
            <a:avLst/>
          </a:prstGeom>
          <a:noFill/>
        </p:spPr>
        <p:txBody>
          <a:bodyPr wrap="square" rtlCol="0">
            <a:spAutoFit/>
          </a:bodyPr>
          <a:p>
            <a:pPr marL="285750" indent="-285750" algn="just">
              <a:buFont typeface="Wingdings" panose="05000000000000000000" pitchFamily="2" charset="2"/>
              <a:buChar char="ü"/>
            </a:pPr>
            <a:r>
              <a:rPr lang="en-US" dirty="0">
                <a:effectLst/>
                <a:latin typeface="Century" panose="02040604050505020304" pitchFamily="18" charset="0"/>
                <a:sym typeface="+mn-ea"/>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dirty="0">
                <a:effectLst/>
                <a:latin typeface="Century" panose="02040604050505020304" pitchFamily="18" charset="0"/>
                <a:sym typeface="+mn-ea"/>
              </a:rPr>
              <a:t>After that we saved the model in a pickle with a filename in order to use whenever we require. Then we loaded the saved file and predicted the values.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dirty="0">
                <a:effectLst/>
                <a:latin typeface="Century" panose="02040604050505020304" pitchFamily="18" charset="0"/>
                <a:sym typeface="+mn-ea"/>
              </a:rPr>
              <a:t>Overall, we can say that this dataset is good for predicting the defaulters level using classification analysis and conclude that Gradient Boosting Classifier is the best working algorithm model we obtained. We can improve the data by adding some more features.</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251835" y="2579370"/>
            <a:ext cx="6516370" cy="1014730"/>
          </a:xfrm>
          <a:prstGeom prst="rect">
            <a:avLst/>
          </a:prstGeom>
          <a:noFill/>
        </p:spPr>
        <p:txBody>
          <a:bodyPr wrap="square" rtlCol="0">
            <a:prstTxWarp prst="textStop">
              <a:avLst/>
            </a:prstTxWarp>
            <a:spAutoFit/>
          </a:bodyPr>
          <a:p>
            <a:pPr algn="l"/>
            <a:r>
              <a:rPr lang="en-IN" altLang="en-US" sz="5400" b="1" i="1">
                <a:sym typeface="+mn-ea"/>
              </a:rPr>
              <a:t>THANK YOU</a:t>
            </a:r>
            <a:endParaRPr lang="en-IN" altLang="en-US" sz="5400" b="1" i="1">
              <a:sym typeface="+mn-ea"/>
            </a:endParaRPr>
          </a:p>
        </p:txBody>
      </p:sp>
      <p:sp>
        <p:nvSpPr>
          <p:cNvPr id="5" name="TextBox 13"/>
          <p:cNvSpPr txBox="1"/>
          <p:nvPr/>
        </p:nvSpPr>
        <p:spPr>
          <a:xfrm>
            <a:off x="4039235" y="5087620"/>
            <a:ext cx="4113530" cy="1076325"/>
          </a:xfrm>
          <a:prstGeom prst="rect">
            <a:avLst/>
          </a:prstGeom>
          <a:noFill/>
        </p:spPr>
        <p:txBody>
          <a:bodyPr wrap="square" rtlCol="0">
            <a:spAutoFit/>
            <a:scene3d>
              <a:camera prst="orthographicFront"/>
              <a:lightRig rig="threePt" dir="t"/>
            </a:scene3d>
          </a:bodyPr>
          <a:p>
            <a:pPr algn="ctr"/>
            <a:r>
              <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rPr>
              <a:t>Submitted by</a:t>
            </a:r>
            <a:endPar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a:p>
            <a:pPr algn="ctr"/>
            <a:r>
              <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rPr>
              <a:t>Dinesh Mutha</a:t>
            </a:r>
            <a:endParaRPr lang="en-IN" altLang="en-US" sz="3200" b="1" spc="50" dirty="0">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268470" y="640080"/>
            <a:ext cx="5420360" cy="922020"/>
          </a:xfrm>
          <a:prstGeom prst="rect">
            <a:avLst/>
          </a:prstGeom>
          <a:noFill/>
        </p:spPr>
        <p:txBody>
          <a:bodyPr wrap="none" rtlCol="0">
            <a:spAutoFit/>
          </a:bodyPr>
          <a:p>
            <a:r>
              <a:rPr lang="en-IN" altLang="en-US" sz="5400">
                <a:latin typeface="Times New Roman" panose="02020603050405020304" charset="0"/>
                <a:cs typeface="Times New Roman" panose="02020603050405020304" charset="0"/>
              </a:rPr>
              <a:t>Problem Statement</a:t>
            </a:r>
            <a:endParaRPr lang="en-IN" altLang="en-US" sz="5400">
              <a:latin typeface="Times New Roman" panose="02020603050405020304" charset="0"/>
              <a:cs typeface="Times New Roman" panose="02020603050405020304" charset="0"/>
            </a:endParaRPr>
          </a:p>
        </p:txBody>
      </p:sp>
      <p:sp>
        <p:nvSpPr>
          <p:cNvPr id="2" name="Text Box 1"/>
          <p:cNvSpPr txBox="1"/>
          <p:nvPr/>
        </p:nvSpPr>
        <p:spPr>
          <a:xfrm>
            <a:off x="1958340" y="1731010"/>
            <a:ext cx="9850755" cy="4399915"/>
          </a:xfrm>
          <a:prstGeom prst="rect">
            <a:avLst/>
          </a:prstGeom>
          <a:noFill/>
        </p:spPr>
        <p:txBody>
          <a:bodyPr wrap="square" rtlCol="0" anchor="t">
            <a:spAutoFit/>
          </a:bodyPr>
          <a:p>
            <a:pPr algn="just"/>
            <a:r>
              <a:rPr lang="en-US" sz="2000" dirty="0">
                <a:latin typeface="Century" panose="02040604050505020304" pitchFamily="18" charset="0"/>
                <a:sym typeface="+mn-ea"/>
              </a:rPr>
              <a:t> 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endParaRPr lang="en-US" sz="2000" dirty="0">
              <a:latin typeface="Century" panose="02040604050505020304" pitchFamily="18" charset="0"/>
            </a:endParaRPr>
          </a:p>
          <a:p>
            <a:pPr algn="just"/>
            <a:endParaRPr lang="en-IN" sz="2000" dirty="0">
              <a:latin typeface="Century" panose="02040604050505020304" pitchFamily="18" charset="0"/>
              <a:ea typeface="Calibri" panose="020F0502020204030204" charset="0"/>
              <a:cs typeface="Times New Roman" panose="02020603050405020304" charset="0"/>
            </a:endParaRPr>
          </a:p>
          <a:p>
            <a:pPr algn="just"/>
            <a:r>
              <a:rPr lang="en-IN" sz="2000" dirty="0">
                <a:effectLst/>
                <a:latin typeface="Century" panose="02040604050505020304" pitchFamily="18" charset="0"/>
                <a:ea typeface="Calibri" panose="020F0502020204030204" charset="0"/>
                <a:cs typeface="Times New Roman" panose="02020603050405020304" charset="0"/>
                <a:sym typeface="+mn-ea"/>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endParaRPr lang="en-IN" sz="2000" dirty="0">
              <a:effectLst/>
              <a:latin typeface="Century" panose="02040604050505020304" pitchFamily="18" charset="0"/>
              <a:ea typeface="Calibri" panose="020F0502020204030204" charset="0"/>
              <a:cs typeface="Times New Roman" panose="02020603050405020304" charset="0"/>
            </a:endParaRPr>
          </a:p>
          <a:p>
            <a:endParaRPr lang="en-IN" sz="2000" dirty="0">
              <a:effectLst/>
              <a:latin typeface="Century" panose="02040604050505020304" pitchFamily="18" charset="0"/>
              <a:ea typeface="Calibri" panose="020F0502020204030204" charset="0"/>
              <a:cs typeface="Times New Roman" panose="02020603050405020304" charset="0"/>
            </a:endParaRPr>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8000" y="1628140"/>
            <a:ext cx="10273030" cy="4538345"/>
          </a:xfrm>
          <a:prstGeom prst="rect">
            <a:avLst/>
          </a:prstGeom>
          <a:noFill/>
        </p:spPr>
        <p:txBody>
          <a:bodyPr wrap="square" rtlCol="0">
            <a:spAutoFit/>
          </a:bodyPr>
          <a:p>
            <a:pPr marL="285750" indent="-285750" algn="just">
              <a:lnSpc>
                <a:spcPct val="106000"/>
              </a:lnSpc>
              <a:spcAft>
                <a:spcPts val="900"/>
              </a:spcAft>
              <a:buFont typeface="Wingdings" panose="05000000000000000000" charset="0"/>
              <a:buChar char="v"/>
            </a:pPr>
            <a:r>
              <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rPr>
              <a:t>The loan providing companies find it hard to give loans to the people due to their insufficient or non-existent credit history. Because of that, some consumers use it as their advantage by becoming a defaulter.</a:t>
            </a:r>
            <a:endPar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endParaRPr>
          </a:p>
          <a:p>
            <a:pPr marL="285750" indent="-285750" algn="just">
              <a:lnSpc>
                <a:spcPct val="106000"/>
              </a:lnSpc>
              <a:spcAft>
                <a:spcPts val="900"/>
              </a:spcAft>
              <a:buFont typeface="Wingdings" panose="05000000000000000000" charset="0"/>
              <a:buChar char="v"/>
            </a:pPr>
            <a:r>
              <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rPr>
              <a:t>You have to use EDA to analyse the patterns present in the data. This will ensure that the applicants are capable of repaying the loan are not rejected.</a:t>
            </a:r>
            <a:endParaRPr lang="en-IN" sz="2000" dirty="0">
              <a:effectLst/>
              <a:latin typeface="Century" panose="02040604050505020304" pitchFamily="18" charset="0"/>
              <a:ea typeface="Calibri" panose="020F0502020204030204" charset="0"/>
              <a:cs typeface="Times New Roman" panose="02020603050405020304" charset="0"/>
            </a:endParaRPr>
          </a:p>
          <a:p>
            <a:pPr marL="285750" indent="-285750" algn="just">
              <a:lnSpc>
                <a:spcPct val="106000"/>
              </a:lnSpc>
              <a:spcAft>
                <a:spcPts val="1200"/>
              </a:spcAft>
              <a:buFont typeface="Wingdings" panose="05000000000000000000" charset="0"/>
              <a:buChar char="v"/>
            </a:pPr>
            <a:r>
              <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rPr>
              <a:t>When the company receives a loan application, the company has to decide for loan approval based on the applicant’s profile. Two types of risks are associated with the bank’s decision: </a:t>
            </a:r>
            <a:endPar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endParaRPr>
          </a:p>
          <a:p>
            <a:pPr marL="285750" indent="-285750" algn="just">
              <a:lnSpc>
                <a:spcPct val="106000"/>
              </a:lnSpc>
              <a:spcAft>
                <a:spcPts val="1200"/>
              </a:spcAft>
              <a:buFont typeface="Wingdings" panose="05000000000000000000" charset="0"/>
              <a:buChar char="v"/>
            </a:pPr>
            <a:r>
              <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rPr>
              <a:t>1. If the applicant is likely to repay the loan, then not approving the loan results in a loss of business to the company</a:t>
            </a:r>
            <a:endParaRPr lang="en-IN" sz="2000" dirty="0">
              <a:effectLst/>
              <a:latin typeface="Century" panose="02040604050505020304" pitchFamily="18" charset="0"/>
              <a:ea typeface="Calibri" panose="020F0502020204030204" charset="0"/>
              <a:cs typeface="Times New Roman" panose="02020603050405020304" charset="0"/>
            </a:endParaRPr>
          </a:p>
          <a:p>
            <a:pPr marL="285750" indent="-285750" algn="just">
              <a:lnSpc>
                <a:spcPct val="106000"/>
              </a:lnSpc>
              <a:spcAft>
                <a:spcPts val="1200"/>
              </a:spcAft>
              <a:buFont typeface="Wingdings" panose="05000000000000000000" charset="0"/>
              <a:buChar char="v"/>
            </a:pPr>
            <a:r>
              <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rPr>
              <a:t>2. If the applicant is not likely to repay the loan, i.e. he/she is likely to default, then approving the loan may lead to a financial loss for the company.</a:t>
            </a:r>
            <a:endParaRPr lang="en-IN" sz="2000" dirty="0">
              <a:solidFill>
                <a:srgbClr val="000000"/>
              </a:solidFill>
              <a:effectLst/>
              <a:latin typeface="Century" panose="02040604050505020304" pitchFamily="18" charset="0"/>
              <a:ea typeface="Times New Roman" panose="02020603050405020304" charset="0"/>
              <a:cs typeface="Times New Roman" panose="02020603050405020304" charset="0"/>
            </a:endParaRPr>
          </a:p>
        </p:txBody>
      </p:sp>
      <p:sp>
        <p:nvSpPr>
          <p:cNvPr id="2" name="Text Box 1"/>
          <p:cNvSpPr txBox="1"/>
          <p:nvPr/>
        </p:nvSpPr>
        <p:spPr>
          <a:xfrm>
            <a:off x="3556635" y="645795"/>
            <a:ext cx="6715760" cy="922020"/>
          </a:xfrm>
          <a:prstGeom prst="rect">
            <a:avLst/>
          </a:prstGeom>
          <a:noFill/>
        </p:spPr>
        <p:txBody>
          <a:bodyPr wrap="none" rtlCol="0">
            <a:spAutoFit/>
          </a:bodyPr>
          <a:p>
            <a:r>
              <a:rPr lang="en-IN" altLang="en-US" sz="5400">
                <a:latin typeface="Times New Roman" panose="02020603050405020304" charset="0"/>
                <a:cs typeface="Times New Roman" panose="02020603050405020304" charset="0"/>
              </a:rPr>
              <a:t>Problem Understanding</a:t>
            </a:r>
            <a:endParaRPr lang="en-IN" altLang="en-US" sz="5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581660"/>
            <a:ext cx="11842750" cy="1322070"/>
          </a:xfrm>
          <a:prstGeom prst="rect">
            <a:avLst/>
          </a:prstGeom>
          <a:noFill/>
        </p:spPr>
        <p:txBody>
          <a:bodyPr wrap="square" rtlCol="0">
            <a:spAutoFit/>
          </a:bodyPr>
          <a:p>
            <a:pPr lvl="0" algn="ctr">
              <a:buClrTx/>
              <a:buSzTx/>
              <a:buFontTx/>
            </a:pPr>
            <a:r>
              <a:rPr lang="en-IN" altLang="en-US" sz="4000">
                <a:latin typeface="Times New Roman" panose="02020603050405020304" charset="0"/>
                <a:cs typeface="Times New Roman" panose="02020603050405020304" charset="0"/>
                <a:sym typeface="+mn-ea"/>
              </a:rPr>
              <a:t>Benefits of Microfinance Institutions and Microcredit loans</a:t>
            </a:r>
            <a:endParaRPr lang="en-IN" altLang="en-US" sz="4000">
              <a:latin typeface="Times New Roman" panose="02020603050405020304" charset="0"/>
              <a:cs typeface="Times New Roman" panose="02020603050405020304" charset="0"/>
              <a:sym typeface="+mn-ea"/>
            </a:endParaRPr>
          </a:p>
        </p:txBody>
      </p:sp>
      <p:sp>
        <p:nvSpPr>
          <p:cNvPr id="3" name="TextBox 2"/>
          <p:cNvSpPr txBox="1"/>
          <p:nvPr/>
        </p:nvSpPr>
        <p:spPr>
          <a:xfrm>
            <a:off x="320040" y="1927225"/>
            <a:ext cx="7103745" cy="3969385"/>
          </a:xfrm>
          <a:prstGeom prst="rect">
            <a:avLst/>
          </a:prstGeom>
          <a:noFill/>
        </p:spPr>
        <p:txBody>
          <a:bodyPr wrap="square" rtlCol="0">
            <a:spAutoFit/>
          </a:bodyPr>
          <a:p>
            <a:pPr marL="285750" indent="-285750" algn="just">
              <a:buFont typeface="Wingdings" panose="05000000000000000000" charset="0"/>
              <a:buChar char="v"/>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charset="0"/>
              <a:buChar char="v"/>
            </a:pPr>
            <a:r>
              <a:rPr lang="en-US" b="0" i="0" dirty="0">
                <a:effectLst/>
                <a:latin typeface="Century" panose="02040604050505020304" pitchFamily="18" charset="0"/>
              </a:rPr>
              <a:t>Small loans enable entrepreneurs to start or expand micro, small and medium enterprises.</a:t>
            </a:r>
            <a:endParaRPr lang="en-US" b="0" i="0" dirty="0">
              <a:effectLst/>
              <a:latin typeface="Century" panose="02040604050505020304" pitchFamily="18" charset="0"/>
            </a:endParaRPr>
          </a:p>
          <a:p>
            <a:pPr marL="285750" indent="-285750" algn="just">
              <a:buFont typeface="Wingdings" panose="05000000000000000000" charset="0"/>
              <a:buChar char="v"/>
            </a:pPr>
            <a:r>
              <a:rPr lang="en-US" b="0" i="0" dirty="0">
                <a:effectLst/>
                <a:latin typeface="Century" panose="02040604050505020304" pitchFamily="18" charset="0"/>
              </a:rPr>
              <a:t>Insurance products can offset the cost of medical care.</a:t>
            </a:r>
            <a:endParaRPr lang="en-US" b="0" i="0" dirty="0">
              <a:effectLst/>
              <a:latin typeface="Century" panose="02040604050505020304" pitchFamily="18" charset="0"/>
            </a:endParaRPr>
          </a:p>
          <a:p>
            <a:pPr marL="285750" indent="-285750" algn="just">
              <a:buFont typeface="Wingdings" panose="05000000000000000000" charset="0"/>
              <a:buChar char="v"/>
            </a:pPr>
            <a:endParaRPr lang="en-US" b="0" i="0" dirty="0">
              <a:effectLst/>
              <a:latin typeface="Century" panose="02040604050505020304" pitchFamily="18" charset="0"/>
            </a:endParaRPr>
          </a:p>
          <a:p>
            <a:pPr marL="285750" indent="-285750" algn="just">
              <a:buFont typeface="Wingdings" panose="05000000000000000000" charset="0"/>
              <a:buChar char="v"/>
            </a:pPr>
            <a:r>
              <a:rPr lang="en-US" b="0" i="0" dirty="0">
                <a:effectLst/>
                <a:latin typeface="Century" panose="02040604050505020304" pitchFamily="18" charset="0"/>
              </a:rPr>
              <a:t>Microcredit also empowers women since they are the major beneficiaries.</a:t>
            </a:r>
            <a:endParaRPr lang="en-US" b="0" i="0" dirty="0">
              <a:effectLst/>
              <a:latin typeface="Century" panose="02040604050505020304" pitchFamily="18" charset="0"/>
            </a:endParaRPr>
          </a:p>
          <a:p>
            <a:pPr marL="285750" indent="-285750" algn="just">
              <a:buFont typeface="Wingdings" panose="05000000000000000000" charset="0"/>
              <a:buChar char="v"/>
            </a:pPr>
            <a:r>
              <a:rPr lang="en-US" dirty="0">
                <a:latin typeface="Century" panose="02040604050505020304" pitchFamily="18" charset="0"/>
              </a:rPr>
              <a:t>Microcredit provides property alleviation programs which provides funds, materials for people with no income or work opportunities</a:t>
            </a:r>
            <a:endParaRPr lang="en-US" dirty="0">
              <a:latin typeface="Century" panose="02040604050505020304" pitchFamily="18" charset="0"/>
            </a:endParaRPr>
          </a:p>
          <a:p>
            <a:pPr marL="285750" indent="-285750"/>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87970" y="1605915"/>
            <a:ext cx="3813810" cy="29184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565" y="4655185"/>
            <a:ext cx="4932045" cy="2096770"/>
          </a:xfrm>
          <a:prstGeom prst="rect">
            <a:avLst/>
          </a:prstGeom>
        </p:spPr>
      </p:pic>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3685" y="664845"/>
            <a:ext cx="10276840" cy="706755"/>
          </a:xfrm>
          <a:prstGeom prst="rect">
            <a:avLst/>
          </a:prstGeom>
          <a:noFill/>
        </p:spPr>
        <p:txBody>
          <a:bodyPr wrap="square" rtlCol="0">
            <a:spAutoFit/>
          </a:bodyPr>
          <a:p>
            <a:pPr lvl="0" algn="ctr">
              <a:buClrTx/>
              <a:buSzTx/>
              <a:buFontTx/>
            </a:pPr>
            <a:r>
              <a:rPr lang="en-IN" altLang="en-US" sz="4000">
                <a:latin typeface="Times New Roman" panose="02020603050405020304" charset="0"/>
                <a:cs typeface="Times New Roman" panose="02020603050405020304" charset="0"/>
                <a:sym typeface="+mn-ea"/>
              </a:rPr>
              <a:t>Data Analysis and Model Building Flowchart</a:t>
            </a:r>
            <a:endParaRPr lang="en-IN" altLang="en-US" sz="4000">
              <a:latin typeface="Times New Roman" panose="02020603050405020304" charset="0"/>
              <a:cs typeface="Times New Roman" panose="02020603050405020304" charset="0"/>
              <a:sym typeface="+mn-ea"/>
            </a:endParaRPr>
          </a:p>
        </p:txBody>
      </p:sp>
      <p:grpSp>
        <p:nvGrpSpPr>
          <p:cNvPr id="3" name="Group 2"/>
          <p:cNvGrpSpPr/>
          <p:nvPr/>
        </p:nvGrpSpPr>
        <p:grpSpPr>
          <a:xfrm>
            <a:off x="2142490" y="1576070"/>
            <a:ext cx="9185275" cy="5224145"/>
            <a:chOff x="3374" y="2482"/>
            <a:chExt cx="14465" cy="8227"/>
          </a:xfrm>
        </p:grpSpPr>
        <p:sp>
          <p:nvSpPr>
            <p:cNvPr id="9" name="Flowchart: Alternate Process 8"/>
            <p:cNvSpPr/>
            <p:nvPr/>
          </p:nvSpPr>
          <p:spPr>
            <a:xfrm>
              <a:off x="3461" y="2482"/>
              <a:ext cx="3344"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p:cNvSpPr/>
            <p:nvPr/>
          </p:nvSpPr>
          <p:spPr>
            <a:xfrm>
              <a:off x="7346" y="3082"/>
              <a:ext cx="999" cy="7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1" name="Flowchart: Alternate Process 10"/>
            <p:cNvSpPr/>
            <p:nvPr/>
          </p:nvSpPr>
          <p:spPr>
            <a:xfrm>
              <a:off x="8887" y="2484"/>
              <a:ext cx="3344"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Import Dataset</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12" name="Arrow: Right 11"/>
            <p:cNvSpPr/>
            <p:nvPr/>
          </p:nvSpPr>
          <p:spPr>
            <a:xfrm>
              <a:off x="12772" y="3153"/>
              <a:ext cx="1051" cy="7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5" name="Flowchart: Alternate Process 14"/>
            <p:cNvSpPr/>
            <p:nvPr/>
          </p:nvSpPr>
          <p:spPr>
            <a:xfrm>
              <a:off x="14366" y="2482"/>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Data Preprocessing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17" name="Arrow: Right 16"/>
            <p:cNvSpPr/>
            <p:nvPr/>
          </p:nvSpPr>
          <p:spPr>
            <a:xfrm>
              <a:off x="7312" y="9389"/>
              <a:ext cx="1051" cy="7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18" name="Flowchart: Alternate Process 17"/>
            <p:cNvSpPr/>
            <p:nvPr/>
          </p:nvSpPr>
          <p:spPr>
            <a:xfrm>
              <a:off x="3374" y="8789"/>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Model Building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21" name="Flowchart: Alternate Process 20"/>
            <p:cNvSpPr/>
            <p:nvPr/>
          </p:nvSpPr>
          <p:spPr>
            <a:xfrm>
              <a:off x="14366" y="5558"/>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Visualizations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(EDA)</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22" name="Arrow: Left 21"/>
            <p:cNvSpPr/>
            <p:nvPr/>
          </p:nvSpPr>
          <p:spPr>
            <a:xfrm>
              <a:off x="12763" y="6149"/>
              <a:ext cx="1051" cy="72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3" name="Flowchart: Alternate Process 22"/>
            <p:cNvSpPr/>
            <p:nvPr/>
          </p:nvSpPr>
          <p:spPr>
            <a:xfrm>
              <a:off x="8815" y="5574"/>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Identifying Outliers and Skewness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24" name="Arrow: Left 23"/>
            <p:cNvSpPr/>
            <p:nvPr/>
          </p:nvSpPr>
          <p:spPr>
            <a:xfrm>
              <a:off x="7346" y="6149"/>
              <a:ext cx="999" cy="72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5" name="Flowchart: Alternate Process 24"/>
            <p:cNvSpPr/>
            <p:nvPr/>
          </p:nvSpPr>
          <p:spPr>
            <a:xfrm>
              <a:off x="3379" y="5558"/>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Data Balancing </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26" name="Arrow: Down 25"/>
            <p:cNvSpPr/>
            <p:nvPr/>
          </p:nvSpPr>
          <p:spPr>
            <a:xfrm>
              <a:off x="4726" y="7639"/>
              <a:ext cx="722" cy="97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7" name="Arrow: Down 26"/>
            <p:cNvSpPr/>
            <p:nvPr/>
          </p:nvSpPr>
          <p:spPr>
            <a:xfrm>
              <a:off x="15713" y="4446"/>
              <a:ext cx="722" cy="97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28" name="Flowchart: Alternate Process 27"/>
            <p:cNvSpPr/>
            <p:nvPr/>
          </p:nvSpPr>
          <p:spPr>
            <a:xfrm>
              <a:off x="8899" y="8789"/>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Hyperparameter  Tuning </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sp>
          <p:nvSpPr>
            <p:cNvPr id="29" name="Arrow: Right 28"/>
            <p:cNvSpPr/>
            <p:nvPr/>
          </p:nvSpPr>
          <p:spPr>
            <a:xfrm>
              <a:off x="12843" y="9389"/>
              <a:ext cx="1051" cy="7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30" name="Flowchart: Alternate Process 29"/>
            <p:cNvSpPr/>
            <p:nvPr/>
          </p:nvSpPr>
          <p:spPr>
            <a:xfrm>
              <a:off x="14423" y="8789"/>
              <a:ext cx="3416" cy="192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AUC-ROC Curve &amp; Saving model</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endParaRPr>
            </a:p>
          </p:txBody>
        </p:sp>
      </p:gr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6555" y="659130"/>
            <a:ext cx="8898890" cy="706755"/>
          </a:xfrm>
          <a:prstGeom prst="rect">
            <a:avLst/>
          </a:prstGeom>
          <a:noFill/>
        </p:spPr>
        <p:txBody>
          <a:bodyPr wrap="square" rtlCol="0">
            <a:spAutoFit/>
          </a:bodyPr>
          <a:p>
            <a:pPr lvl="0" algn="ctr">
              <a:buClrTx/>
              <a:buSzTx/>
              <a:buFontTx/>
            </a:pPr>
            <a:r>
              <a:rPr lang="en-IN" altLang="en-US" sz="4000">
                <a:latin typeface="Times New Roman" panose="02020603050405020304" charset="0"/>
                <a:cs typeface="Times New Roman" panose="02020603050405020304" charset="0"/>
                <a:sym typeface="+mn-ea"/>
              </a:rPr>
              <a:t>Exploratory Data Analysis (EDA) Steps</a:t>
            </a:r>
            <a:endParaRPr lang="en-IN" altLang="en-US" sz="4000">
              <a:latin typeface="Times New Roman" panose="02020603050405020304" charset="0"/>
              <a:cs typeface="Times New Roman" panose="02020603050405020304" charset="0"/>
              <a:sym typeface="+mn-ea"/>
            </a:endParaRPr>
          </a:p>
        </p:txBody>
      </p:sp>
      <p:sp>
        <p:nvSpPr>
          <p:cNvPr id="3" name="TextBox 2"/>
          <p:cNvSpPr txBox="1"/>
          <p:nvPr/>
        </p:nvSpPr>
        <p:spPr>
          <a:xfrm>
            <a:off x="539918" y="1366066"/>
            <a:ext cx="11112759" cy="5354320"/>
          </a:xfrm>
          <a:prstGeom prst="rect">
            <a:avLst/>
          </a:prstGeom>
          <a:noFill/>
        </p:spPr>
        <p:txBody>
          <a:bodyPr wrap="square" rtlCol="0">
            <a:spAutoFit/>
          </a:bodyPr>
          <a:p>
            <a:pPr marL="285750" indent="-285750" algn="just">
              <a:buFont typeface="Wingdings" panose="05000000000000000000" charset="0"/>
              <a:buChar char="v"/>
            </a:pPr>
            <a:r>
              <a:rPr lang="en-US" dirty="0">
                <a:latin typeface="Century" panose="02040604050505020304" pitchFamily="18" charset="0"/>
              </a:rPr>
              <a:t>Importing necessary libraries and importing dataset as a data frame.</a:t>
            </a:r>
            <a:endParaRPr lang="en-US" dirty="0">
              <a:latin typeface="Century" panose="02040604050505020304" pitchFamily="18" charset="0"/>
            </a:endParaRPr>
          </a:p>
          <a:p>
            <a:pPr marL="285750" indent="-285750" algn="just">
              <a:buFont typeface="Wingdings" panose="05000000000000000000" charset="0"/>
              <a:buChar char="v"/>
            </a:pPr>
            <a:endParaRPr lang="en-US" dirty="0">
              <a:latin typeface="Century" panose="02040604050505020304" pitchFamily="18" charset="0"/>
            </a:endParaRPr>
          </a:p>
          <a:p>
            <a:pPr marL="285750" indent="-285750" algn="just">
              <a:buFont typeface="Wingdings" panose="05000000000000000000" charset="0"/>
              <a:buChar char="v"/>
            </a:pPr>
            <a:r>
              <a:rPr lang="en-IN" dirty="0">
                <a:effectLst/>
                <a:latin typeface="Century" panose="02040604050505020304" pitchFamily="18" charset="0"/>
                <a:ea typeface="Calibri" panose="020F0502020204030204" charset="0"/>
                <a:cs typeface="Times New Roman" panose="02020603050405020304" charset="0"/>
              </a:rPr>
              <a:t>Checked some statistical information like shape, number of unique values present, info, finding zero values etc.</a:t>
            </a:r>
            <a:endParaRPr lang="en-IN" dirty="0">
              <a:effectLst/>
              <a:latin typeface="Century" panose="02040604050505020304" pitchFamily="18" charset="0"/>
              <a:ea typeface="Calibri" panose="020F0502020204030204" charset="0"/>
              <a:cs typeface="Times New Roman" panose="02020603050405020304" charset="0"/>
            </a:endParaRPr>
          </a:p>
          <a:p>
            <a:pPr marL="285750" indent="-285750" algn="just">
              <a:buFont typeface="Wingdings" panose="05000000000000000000" charset="0"/>
              <a:buChar char="v"/>
            </a:pPr>
            <a:endParaRPr lang="en-IN" dirty="0">
              <a:effectLst/>
              <a:latin typeface="Century" panose="02040604050505020304" pitchFamily="18" charset="0"/>
              <a:ea typeface="Calibri" panose="020F0502020204030204" charset="0"/>
              <a:cs typeface="Times New Roman" panose="02020603050405020304" charset="0"/>
            </a:endParaRPr>
          </a:p>
          <a:p>
            <a:pPr marL="285750" indent="-285750" algn="just">
              <a:buFont typeface="Wingdings" panose="05000000000000000000" charset="0"/>
              <a:buChar char="v"/>
            </a:pPr>
            <a:r>
              <a:rPr lang="en-IN" dirty="0">
                <a:latin typeface="Century" panose="02040604050505020304" pitchFamily="18" charset="0"/>
                <a:cs typeface="Times New Roman" panose="02020603050405020304" charset="0"/>
              </a:rPr>
              <a:t>Dropped some columns containing more than 90% of zero values assuming they won’t create skewness in later part.</a:t>
            </a: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r>
              <a:rPr lang="en-IN" dirty="0">
                <a:latin typeface="Century" panose="02040604050505020304" pitchFamily="18" charset="0"/>
                <a:cs typeface="Times New Roman" panose="02020603050405020304" charset="0"/>
              </a:rPr>
              <a:t>Dataset was free from null values that is I found no missing values.</a:t>
            </a: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r>
              <a:rPr lang="en-IN" dirty="0">
                <a:latin typeface="Century" panose="02040604050505020304" pitchFamily="18" charset="0"/>
                <a:cs typeface="Times New Roman" panose="02020603050405020304" charset="0"/>
              </a:rPr>
              <a:t>Extracted Day, Month and Year features from </a:t>
            </a:r>
            <a:r>
              <a:rPr lang="en-IN" dirty="0" err="1">
                <a:latin typeface="Century" panose="02040604050505020304" pitchFamily="18" charset="0"/>
                <a:cs typeface="Times New Roman" panose="02020603050405020304" charset="0"/>
              </a:rPr>
              <a:t>pdate</a:t>
            </a:r>
            <a:r>
              <a:rPr lang="en-IN" dirty="0">
                <a:latin typeface="Century" panose="02040604050505020304" pitchFamily="18" charset="0"/>
                <a:cs typeface="Times New Roman" panose="02020603050405020304" charset="0"/>
              </a:rPr>
              <a:t> column.</a:t>
            </a: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r>
              <a:rPr lang="en-IN" dirty="0">
                <a:latin typeface="Century" panose="02040604050505020304" pitchFamily="18" charset="0"/>
                <a:cs typeface="Times New Roman" panose="02020603050405020304" charset="0"/>
              </a:rPr>
              <a:t>Found some negative/invalid values while checking the statistical summary of the dataset so, converted them into positive by using absolute command.</a:t>
            </a: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endParaRPr lang="en-IN" dirty="0">
              <a:latin typeface="Century" panose="02040604050505020304" pitchFamily="18" charset="0"/>
              <a:cs typeface="Times New Roman" panose="02020603050405020304" charset="0"/>
            </a:endParaRPr>
          </a:p>
          <a:p>
            <a:pPr marL="285750" indent="-285750" algn="just">
              <a:buFont typeface="Wingdings" panose="05000000000000000000" charset="0"/>
              <a:buChar char="v"/>
            </a:pPr>
            <a:r>
              <a:rPr lang="en-IN" dirty="0">
                <a:latin typeface="Century" panose="02040604050505020304" pitchFamily="18" charset="0"/>
                <a:cs typeface="Times New Roman" panose="02020603050405020304"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endParaRPr lang="en-IN" dirty="0">
              <a:latin typeface="Century" panose="02040604050505020304" pitchFamily="18" charset="0"/>
              <a:cs typeface="Times New Roman" panose="02020603050405020304" charset="0"/>
            </a:endParaRPr>
          </a:p>
        </p:txBody>
      </p:sp>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89760" y="742950"/>
            <a:ext cx="10202545" cy="922020"/>
          </a:xfrm>
          <a:prstGeom prst="rect">
            <a:avLst/>
          </a:prstGeom>
          <a:noFill/>
        </p:spPr>
        <p:txBody>
          <a:bodyPr wrap="square" rtlCol="0">
            <a:spAutoFit/>
          </a:bodyPr>
          <a:p>
            <a:pPr algn="l"/>
            <a:r>
              <a:rPr lang="en-US" b="1" dirty="0">
                <a:latin typeface="Century" panose="02040604050505020304" pitchFamily="18" charset="0"/>
                <a:sym typeface="+mn-ea"/>
              </a:rPr>
              <a:t>Target Variable: </a:t>
            </a:r>
            <a:r>
              <a:rPr lang="en-US" dirty="0">
                <a:sym typeface="+mn-ea"/>
              </a:rPr>
              <a:t> </a:t>
            </a:r>
            <a:r>
              <a:rPr lang="en-US" dirty="0">
                <a:latin typeface="Century" panose="02040604050505020304" pitchFamily="18" charset="0"/>
                <a:sym typeface="+mn-ea"/>
              </a:rPr>
              <a:t>Visualizing label whether the user paid back the credit amount within 5 days of issuing the loan or not {1:success, 0:failure}</a:t>
            </a:r>
            <a:endParaRPr lang="en-IN" dirty="0">
              <a:latin typeface="Century" panose="02040604050505020304" pitchFamily="18" charset="0"/>
            </a:endParaRPr>
          </a:p>
          <a:p>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1332" y="1513699"/>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p:nvPr/>
        </p:nvSpPr>
        <p:spPr>
          <a:xfrm>
            <a:off x="1889760" y="5047615"/>
            <a:ext cx="9959975" cy="922020"/>
          </a:xfrm>
          <a:prstGeom prst="rect">
            <a:avLst/>
          </a:prstGeom>
          <a:noFill/>
        </p:spPr>
        <p:txBody>
          <a:bodyPr wrap="square" rtlCol="0">
            <a:spAutoFit/>
          </a:bodyPr>
          <a:p>
            <a:pPr algn="just"/>
            <a:r>
              <a:rPr lang="en-US" dirty="0">
                <a:effectLst/>
                <a:latin typeface="Century" panose="02040604050505020304" pitchFamily="18" charset="0"/>
                <a:sym typeface="+mn-ea"/>
              </a:rPr>
              <a:t>From the above plots we can observe </a:t>
            </a:r>
            <a:r>
              <a:rPr lang="en-IN" altLang="en-US" dirty="0">
                <a:effectLst/>
                <a:latin typeface="Century" panose="02040604050505020304" pitchFamily="18" charset="0"/>
                <a:sym typeface="+mn-ea"/>
              </a:rPr>
              <a:t>that </a:t>
            </a:r>
            <a:r>
              <a:rPr lang="en-US" dirty="0">
                <a:effectLst/>
                <a:latin typeface="Century" panose="02040604050505020304" pitchFamily="18" charset="0"/>
                <a:sym typeface="+mn-ea"/>
              </a:rPr>
              <a:t>around 87% </a:t>
            </a:r>
            <a:r>
              <a:rPr lang="en-IN" altLang="en-US" dirty="0">
                <a:effectLst/>
                <a:latin typeface="Century" panose="02040604050505020304" pitchFamily="18" charset="0"/>
                <a:sym typeface="+mn-ea"/>
              </a:rPr>
              <a:t>of users have </a:t>
            </a:r>
            <a:r>
              <a:rPr lang="en-US" dirty="0">
                <a:effectLst/>
                <a:latin typeface="Century" panose="02040604050505020304" pitchFamily="18" charset="0"/>
                <a:sym typeface="+mn-ea"/>
              </a:rPr>
              <a:t>paid</a:t>
            </a:r>
            <a:r>
              <a:rPr lang="en-IN" altLang="en-US" dirty="0">
                <a:effectLst/>
                <a:latin typeface="Century" panose="02040604050505020304" pitchFamily="18" charset="0"/>
                <a:sym typeface="+mn-ea"/>
              </a:rPr>
              <a:t> the loan and </a:t>
            </a:r>
            <a:r>
              <a:rPr lang="en-US" dirty="0">
                <a:effectLst/>
                <a:latin typeface="Century" panose="02040604050505020304" pitchFamily="18" charset="0"/>
                <a:sym typeface="+mn-ea"/>
              </a:rPr>
              <a:t>12% </a:t>
            </a:r>
            <a:r>
              <a:rPr lang="en-IN" altLang="en-US" dirty="0">
                <a:effectLst/>
                <a:latin typeface="Century" panose="02040604050505020304" pitchFamily="18" charset="0"/>
                <a:sym typeface="+mn-ea"/>
              </a:rPr>
              <a:t>of users have </a:t>
            </a:r>
            <a:r>
              <a:rPr lang="en-US" dirty="0">
                <a:effectLst/>
                <a:latin typeface="Century" panose="02040604050505020304" pitchFamily="18" charset="0"/>
                <a:sym typeface="+mn-ea"/>
              </a:rPr>
              <a:t>failed to pay</a:t>
            </a:r>
            <a:r>
              <a:rPr lang="en-IN" altLang="en-US" dirty="0">
                <a:effectLst/>
                <a:latin typeface="Century" panose="02040604050505020304" pitchFamily="18" charset="0"/>
                <a:sym typeface="+mn-ea"/>
              </a:rPr>
              <a:t> it</a:t>
            </a:r>
            <a:r>
              <a:rPr lang="en-US" dirty="0">
                <a:effectLst/>
                <a:latin typeface="Century" panose="02040604050505020304" pitchFamily="18" charset="0"/>
                <a:sym typeface="+mn-ea"/>
              </a:rPr>
              <a:t>. Also the dataset is highly imbalanced, </a:t>
            </a:r>
            <a:r>
              <a:rPr lang="en-IN" altLang="en-US" dirty="0">
                <a:effectLst/>
                <a:latin typeface="Century" panose="02040604050505020304" pitchFamily="18" charset="0"/>
                <a:sym typeface="+mn-ea"/>
              </a:rPr>
              <a:t>so to avoid </a:t>
            </a:r>
            <a:r>
              <a:rPr lang="en-US" dirty="0">
                <a:effectLst/>
                <a:latin typeface="Century" panose="02040604050505020304" pitchFamily="18" charset="0"/>
                <a:sym typeface="+mn-ea"/>
              </a:rPr>
              <a:t>our model </a:t>
            </a:r>
            <a:r>
              <a:rPr lang="en-IN" altLang="en-US" dirty="0">
                <a:effectLst/>
                <a:latin typeface="Century" panose="02040604050505020304" pitchFamily="18" charset="0"/>
                <a:sym typeface="+mn-ea"/>
              </a:rPr>
              <a:t>to be</a:t>
            </a:r>
            <a:r>
              <a:rPr lang="en-US" dirty="0">
                <a:effectLst/>
                <a:latin typeface="Century" panose="02040604050505020304" pitchFamily="18" charset="0"/>
                <a:sym typeface="+mn-ea"/>
              </a:rPr>
              <a:t> biased towards success and make false interpretation</a:t>
            </a:r>
            <a:r>
              <a:rPr lang="en-IN" altLang="en-US" dirty="0">
                <a:effectLst/>
                <a:latin typeface="Century" panose="02040604050505020304" pitchFamily="18" charset="0"/>
                <a:sym typeface="+mn-ea"/>
              </a:rPr>
              <a:t> w</a:t>
            </a:r>
            <a:r>
              <a:rPr lang="en-US" dirty="0">
                <a:effectLst/>
                <a:latin typeface="Century" panose="02040604050505020304" pitchFamily="18" charset="0"/>
                <a:sym typeface="+mn-ea"/>
              </a:rPr>
              <a:t>e need to work on that</a:t>
            </a:r>
            <a:r>
              <a:rPr lang="en-IN" altLang="en-US" dirty="0">
                <a:effectLst/>
                <a:latin typeface="Century" panose="02040604050505020304" pitchFamily="18" charset="0"/>
                <a:sym typeface="+mn-ea"/>
              </a:rPr>
              <a:t> more.</a:t>
            </a:r>
            <a:r>
              <a:rPr lang="en-US" dirty="0">
                <a:effectLst/>
                <a:latin typeface="Century" panose="02040604050505020304" pitchFamily="18" charset="0"/>
                <a:sym typeface="+mn-ea"/>
              </a:rPr>
              <a:t> </a:t>
            </a:r>
            <a:endParaRPr lang="en-US"/>
          </a:p>
        </p:txBody>
      </p:sp>
      <p:sp>
        <p:nvSpPr>
          <p:cNvPr id="8" name="Slide Number Placeholder 7"/>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20447</Words>
  <Application>WPS Presentation</Application>
  <PresentationFormat>Widescreen</PresentationFormat>
  <Paragraphs>336</Paragraphs>
  <Slides>38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38</vt:i4>
      </vt:variant>
    </vt:vector>
  </HeadingPairs>
  <TitlesOfParts>
    <vt:vector size="54" baseType="lpstr">
      <vt:lpstr>Arial</vt:lpstr>
      <vt:lpstr>SimSun</vt:lpstr>
      <vt:lpstr>Wingdings</vt:lpstr>
      <vt:lpstr>Calibri Light</vt:lpstr>
      <vt:lpstr>Calibri</vt:lpstr>
      <vt:lpstr>Microsoft YaHei</vt:lpstr>
      <vt:lpstr>Arial Unicode MS</vt:lpstr>
      <vt:lpstr>Bookman Old Style</vt:lpstr>
      <vt:lpstr>Times New Roman</vt:lpstr>
      <vt:lpstr>Century</vt:lpstr>
      <vt:lpstr>Microsoft Sans Serif</vt:lpstr>
      <vt:lpstr>Wingdings</vt:lpstr>
      <vt:lpstr>Courier New</vt:lpstr>
      <vt:lpstr>Helvetica Neue</vt:lpstr>
      <vt:lpstr>Georgia</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dinesh mutha</dc:creator>
  <cp:lastModifiedBy>Dinesh Mutha</cp:lastModifiedBy>
  <cp:revision>76</cp:revision>
  <dcterms:created xsi:type="dcterms:W3CDTF">2022-09-06T15:48:20Z</dcterms:created>
  <dcterms:modified xsi:type="dcterms:W3CDTF">2022-09-07T18:30:56Z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B912107BFA264012AE1574CEA3BBC77F</vt:lpwstr>
  </property>
  <property fmtid="{D5CDD505-2E9C-101B-9397-08002B2CF9AE}" pid="3" name="KSOProductBuildVer">
    <vt:lpwstr>1033-11.2.0.11306</vt:lpwstr>
  </property>
</Properties>
</file>