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72" r:id="rId4"/>
    <p:sldId id="271" r:id="rId5"/>
    <p:sldId id="270" r:id="rId6"/>
    <p:sldId id="269" r:id="rId7"/>
    <p:sldId id="268" r:id="rId8"/>
    <p:sldId id="267" r:id="rId9"/>
    <p:sldId id="266" r:id="rId10"/>
    <p:sldId id="265" r:id="rId11"/>
    <p:sldId id="264" r:id="rId12"/>
    <p:sldId id="263" r:id="rId13"/>
    <p:sldId id="262" r:id="rId14"/>
    <p:sldId id="261" r:id="rId15"/>
    <p:sldId id="260" r:id="rId16"/>
    <p:sldId id="259" r:id="rId17"/>
    <p:sldId id="258" r:id="rId18"/>
    <p:sldId id="273" r:id="rId19"/>
    <p:sldId id="274" r:id="rId20"/>
    <p:sldId id="275" r:id="rId21"/>
    <p:sldId id="276" r:id="rId22"/>
    <p:sldId id="277" r:id="rId24"/>
    <p:sldId id="278" r:id="rId25"/>
    <p:sldId id="257"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Muth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tile tx="0" ty="0" sx="100000" sy="100000" flip="none" algn="tl"/>
        </a:blip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Title 1"/>
          <p:cNvSpPr>
            <a:spLocks noGrp="1"/>
          </p:cNvSpPr>
          <p:nvPr/>
        </p:nvSpPr>
        <p:spPr>
          <a:xfrm>
            <a:off x="609600" y="723265"/>
            <a:ext cx="10972800" cy="111125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sz="5400" b="1" spc="50" dirty="0">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mn-ea"/>
              </a:rPr>
              <a:t>Housing Price Prediction Project</a:t>
            </a:r>
            <a:endParaRPr lang="en-US" sz="5400"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6874510" y="6005830"/>
            <a:ext cx="4502150" cy="521970"/>
          </a:xfrm>
          <a:prstGeom prst="rect">
            <a:avLst/>
          </a:prstGeom>
          <a:noFill/>
        </p:spPr>
        <p:txBody>
          <a:bodyPr wrap="square" rtlCol="0">
            <a:spAutoFit/>
          </a:bodyPr>
          <a:p>
            <a:r>
              <a:rPr lang="en-IN" altLang="en-US" sz="2800">
                <a:latin typeface="Times New Roman" panose="02020603050405020304" charset="0"/>
                <a:cs typeface="Times New Roman" panose="02020603050405020304" charset="0"/>
              </a:rPr>
              <a:t>Prepared by :  Dinesh Mutha</a:t>
            </a:r>
            <a:endParaRPr lang="en-IN" altLang="en-US" sz="2800">
              <a:latin typeface="Times New Roman" panose="02020603050405020304" charset="0"/>
              <a:cs typeface="Times New Roman" panose="02020603050405020304" charset="0"/>
            </a:endParaRPr>
          </a:p>
        </p:txBody>
      </p:sp>
      <p:sp>
        <p:nvSpPr>
          <p:cNvPr id="7" name="Slide Number Placeholder 6"/>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 name="Content Placeholder 50" descr="dtype4"/>
          <p:cNvPicPr>
            <a:picLocks noChangeAspect="1"/>
          </p:cNvPicPr>
          <p:nvPr>
            <p:ph idx="1"/>
          </p:nvPr>
        </p:nvPicPr>
        <p:blipFill>
          <a:blip r:embed="rId1"/>
          <a:srcRect r="49216" b="18723"/>
          <a:stretch>
            <a:fillRect/>
          </a:stretch>
        </p:blipFill>
        <p:spPr>
          <a:xfrm>
            <a:off x="2272665" y="727075"/>
            <a:ext cx="7647940" cy="5403215"/>
          </a:xfrm>
          <a:prstGeom prst="rect">
            <a:avLst/>
          </a:prstGeom>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09600" y="563880"/>
            <a:ext cx="10972800" cy="5563870"/>
          </a:xfrm>
          <a:prstGeom prst="rect">
            <a:avLst/>
          </a:prstGeom>
        </p:spPr>
      </p:pic>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72110" y="309880"/>
            <a:ext cx="11635105" cy="5696585"/>
          </a:xfrm>
          <a:prstGeom prst="rect">
            <a:avLst/>
          </a:prstGeom>
        </p:spPr>
      </p:pic>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30530" y="285750"/>
            <a:ext cx="11330305" cy="5788025"/>
          </a:xfrm>
          <a:prstGeom prst="rect">
            <a:avLst/>
          </a:prstGeom>
        </p:spPr>
      </p:pic>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27050" y="379095"/>
            <a:ext cx="11138535" cy="5918835"/>
          </a:xfrm>
          <a:prstGeom prst="rect">
            <a:avLst/>
          </a:prstGeom>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980055" y="347345"/>
            <a:ext cx="6231890" cy="5802630"/>
          </a:xfrm>
          <a:prstGeom prst="rect">
            <a:avLst/>
          </a:prstGeom>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210310" y="327025"/>
            <a:ext cx="9770745" cy="6203315"/>
          </a:xfrm>
          <a:prstGeom prst="rect">
            <a:avLst/>
          </a:prstGeom>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787525" y="239395"/>
            <a:ext cx="8616950" cy="602615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83895" y="218440"/>
            <a:ext cx="10823575" cy="642112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431925" y="304165"/>
            <a:ext cx="9327515" cy="624967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482725"/>
            <a:ext cx="10972800" cy="4614545"/>
          </a:xfrm>
        </p:spPr>
        <p:txBody>
          <a:bodyPr/>
          <a:p>
            <a:pPr marL="0" indent="0" algn="ctr">
              <a:buNone/>
            </a:pPr>
            <a:endParaRPr lang="en-IN" altLang="en-US">
              <a:latin typeface="Times New Roman" panose="02020603050405020304" charset="0"/>
              <a:cs typeface="Times New Roman" panose="02020603050405020304" charset="0"/>
            </a:endParaRPr>
          </a:p>
          <a:p>
            <a:pPr marL="0" indent="0" algn="ctr">
              <a:buNone/>
            </a:pPr>
            <a:r>
              <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Houses are one of the necessary need of every person around the globe and therefore housing and real estate market is major contributors in the world’s economy. The main objective of this project is to build a model to predict the price of the houses based on the features mentioned in the dataset.</a:t>
            </a:r>
            <a:endPar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indent="0" algn="ctr">
              <a:buNone/>
            </a:pPr>
            <a:endPar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 name="Title 3"/>
          <p:cNvSpPr>
            <a:spLocks noGrp="1"/>
          </p:cNvSpPr>
          <p:nvPr>
            <p:ph type="title"/>
          </p:nvPr>
        </p:nvSpPr>
        <p:spPr>
          <a:xfrm>
            <a:off x="609600" y="219710"/>
            <a:ext cx="10972800" cy="788670"/>
          </a:xfrm>
        </p:spPr>
        <p:txBody>
          <a:bodyPr/>
          <a:p>
            <a:pPr algn="ctr"/>
            <a:r>
              <a:rPr lang="en-US" altLang="zh-CN" sz="5400" b="1" spc="50" dirty="0">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mn-ea"/>
              </a:rPr>
              <a:t>INTRODUCTION</a:t>
            </a:r>
            <a:endParaRPr lang="en-US" altLang="zh-CN"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201420" y="293370"/>
            <a:ext cx="9789160" cy="618363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18440" y="272415"/>
            <a:ext cx="5326380" cy="5838190"/>
          </a:xfrm>
          <a:prstGeom prst="rect">
            <a:avLst/>
          </a:prstGeom>
        </p:spPr>
      </p:pic>
      <p:pic>
        <p:nvPicPr>
          <p:cNvPr id="3" name="Picture 2"/>
          <p:cNvPicPr>
            <a:picLocks noChangeAspect="1"/>
          </p:cNvPicPr>
          <p:nvPr/>
        </p:nvPicPr>
        <p:blipFill>
          <a:blip r:embed="rId2"/>
          <a:stretch>
            <a:fillRect/>
          </a:stretch>
        </p:blipFill>
        <p:spPr>
          <a:xfrm>
            <a:off x="5705475" y="2113280"/>
            <a:ext cx="6380480" cy="2346325"/>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298190" y="361950"/>
            <a:ext cx="5595620" cy="568833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069975" y="371475"/>
            <a:ext cx="10052050" cy="6114415"/>
          </a:xfrm>
          <a:prstGeom prst="rect">
            <a:avLst/>
          </a:prstGeom>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433830" y="677545"/>
            <a:ext cx="9324340" cy="550291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296035" y="338455"/>
            <a:ext cx="9839960" cy="594169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56590" y="604520"/>
            <a:ext cx="10879455" cy="564896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997710" y="316230"/>
            <a:ext cx="8195945" cy="622490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249805" y="393700"/>
            <a:ext cx="7692390" cy="607123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288415" y="492760"/>
            <a:ext cx="9614535" cy="587184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9710"/>
            <a:ext cx="10972800" cy="774700"/>
          </a:xfrm>
        </p:spPr>
        <p:txBody>
          <a:bodyPr/>
          <a:p>
            <a:pPr algn="ctr"/>
            <a:r>
              <a:rPr lang="en-US" altLang="zh-CN"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rPr>
              <a:t>Business Problem Framing</a:t>
            </a:r>
            <a:endParaRPr lang="en-US" altLang="zh-CN"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3" name="Content Placeholder 2"/>
          <p:cNvSpPr>
            <a:spLocks noGrp="1"/>
          </p:cNvSpPr>
          <p:nvPr>
            <p:ph idx="1"/>
          </p:nvPr>
        </p:nvSpPr>
        <p:spPr>
          <a:xfrm>
            <a:off x="609600" y="1291590"/>
            <a:ext cx="10972800" cy="4203065"/>
          </a:xfrm>
        </p:spPr>
        <p:txBody>
          <a:bodyPr/>
          <a:p>
            <a:pPr marL="0" indent="0">
              <a:buNone/>
            </a:pPr>
            <a:r>
              <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We are </a:t>
            </a:r>
            <a:r>
              <a:rPr lang="zh-CN" altLang="en-US"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required to </a:t>
            </a:r>
            <a:r>
              <a:rPr lang="en-IN"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predict</a:t>
            </a:r>
            <a:r>
              <a:rPr lang="zh-CN" altLang="en-US"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a:t>
            </a:r>
            <a:endParaRPr lang="zh-CN" altLang="en-US"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indent="0">
              <a:buNone/>
            </a:pPr>
            <a:r>
              <a:rPr lang="zh-CN" altLang="en-US"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Further, the model will be a good way for the</a:t>
            </a:r>
            <a:r>
              <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t>
            </a:r>
            <a:r>
              <a:rPr lang="zh-CN" altLang="en-US"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management to understand the pricing dynamics of a new market.</a:t>
            </a:r>
            <a:endParaRPr lang="zh-CN" altLang="en-US"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5" name="Slide Number Placeholder 4"/>
          <p:cNvSpPr>
            <a:spLocks noGrp="1"/>
          </p:cNvSpPr>
          <p:nvPr>
            <p:ph type="sldNum" sz="quarter" idx="12"/>
          </p:nvPr>
        </p:nvSpPr>
        <p:spPr/>
        <p:txBody>
          <a:bodyPr/>
          <a:p>
            <a:fld id="{9B618960-8005-486C-9A75-10CB2AAC16F9}" type="slidenum">
              <a:rPr lang="en-US" smtClean="0">
                <a:latin typeface="Times New Roman" panose="02020603050405020304" charset="0"/>
                <a:cs typeface="Times New Roman" panose="02020603050405020304" charset="0"/>
              </a:rPr>
            </a:fld>
            <a:endParaRPr lang="en-US" smtClean="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153795" y="419735"/>
            <a:ext cx="9884410" cy="601789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nvSpPr>
        <p:spPr>
          <a:xfrm>
            <a:off x="609600" y="132080"/>
            <a:ext cx="10972800" cy="77470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rPr>
              <a:t>MODEL BUILDING</a:t>
            </a:r>
            <a:endPar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 name="Text Box 1"/>
          <p:cNvSpPr txBox="1"/>
          <p:nvPr/>
        </p:nvSpPr>
        <p:spPr>
          <a:xfrm>
            <a:off x="609600" y="1104265"/>
            <a:ext cx="10972165" cy="2912745"/>
          </a:xfrm>
          <a:prstGeom prst="rect">
            <a:avLst/>
          </a:prstGeom>
          <a:noFill/>
        </p:spPr>
        <p:txBody>
          <a:bodyPr wrap="square" rtlCol="0" anchor="t">
            <a:spAutoFit/>
          </a:bodyPr>
          <a:p>
            <a:pPr lvl="0">
              <a:lnSpc>
                <a:spcPts val="2000"/>
              </a:lnSpc>
              <a:defRPr/>
            </a:pPr>
            <a:r>
              <a:rPr lang="en-IN" altLang="en-US"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Al</a:t>
            </a:r>
            <a:r>
              <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gorithms which we used for training and testing the data</a:t>
            </a:r>
            <a:r>
              <a:rPr lang="en-IN" altLang="en-US"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set </a:t>
            </a:r>
            <a:r>
              <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t>
            </a: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lvl="0">
              <a:lnSpc>
                <a:spcPts val="2000"/>
              </a:lnSpc>
              <a:defRPr/>
            </a:pP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28600" lvl="0" indent="-228600">
              <a:lnSpc>
                <a:spcPts val="2000"/>
              </a:lnSpc>
              <a:buAutoNum type="arabicPeriod"/>
              <a:defRPr/>
            </a:pPr>
            <a:r>
              <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Linear Regression.</a:t>
            </a: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28600" lvl="0" indent="-228600">
              <a:lnSpc>
                <a:spcPts val="2000"/>
              </a:lnSpc>
              <a:buAutoNum type="arabicPeriod"/>
              <a:defRPr/>
            </a:pP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28600" lvl="0" indent="-228600">
              <a:lnSpc>
                <a:spcPts val="2000"/>
              </a:lnSpc>
              <a:buAutoNum type="arabicPeriod"/>
              <a:defRPr/>
            </a:pPr>
            <a:r>
              <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Lasso.</a:t>
            </a: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28600" lvl="0" indent="-228600">
              <a:lnSpc>
                <a:spcPts val="2000"/>
              </a:lnSpc>
              <a:buAutoNum type="arabicPeriod"/>
              <a:defRPr/>
            </a:pP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28600" lvl="0" indent="-228600">
              <a:lnSpc>
                <a:spcPts val="2000"/>
              </a:lnSpc>
              <a:buAutoNum type="arabicPeriod"/>
              <a:defRPr/>
            </a:pPr>
            <a:r>
              <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Decision Tree Regression.</a:t>
            </a: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28600" lvl="0" indent="-228600">
              <a:lnSpc>
                <a:spcPts val="2000"/>
              </a:lnSpc>
              <a:buAutoNum type="arabicPeriod"/>
              <a:defRPr/>
            </a:pPr>
            <a:endParaRPr lang="en-IN" altLang="en-US"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28600" lvl="0" indent="-228600">
              <a:lnSpc>
                <a:spcPts val="2000"/>
              </a:lnSpc>
              <a:buAutoNum type="arabicPeriod"/>
              <a:defRPr/>
            </a:pPr>
            <a:r>
              <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K Neighbours Regression.</a:t>
            </a: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28600" lvl="0" indent="-228600">
              <a:lnSpc>
                <a:spcPts val="2000"/>
              </a:lnSpc>
              <a:buAutoNum type="arabicPeriod"/>
              <a:defRPr/>
            </a:pP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28600" lvl="0" indent="-228600">
              <a:lnSpc>
                <a:spcPts val="2000"/>
              </a:lnSpc>
              <a:buAutoNum type="arabicPeriod"/>
              <a:defRPr/>
            </a:pPr>
            <a:r>
              <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Random Forest Regression.</a:t>
            </a:r>
            <a:endParaRPr lang="en-US" altLang="zh-CN" sz="20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623060" y="463550"/>
            <a:ext cx="8945880" cy="593090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563495" y="220980"/>
            <a:ext cx="7065010" cy="641604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718435" y="259715"/>
            <a:ext cx="6286500" cy="638556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298825" y="360045"/>
            <a:ext cx="5593715" cy="635000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069590" y="196215"/>
            <a:ext cx="6053455" cy="646620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52425" y="719455"/>
            <a:ext cx="11509375" cy="457200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582545" y="387985"/>
            <a:ext cx="7026275" cy="608139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12420" y="612140"/>
            <a:ext cx="11675110" cy="431927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p:nvPr>
            <p:ph idx="1"/>
          </p:nvPr>
        </p:nvGraphicFramePr>
        <p:xfrm>
          <a:off x="609600" y="1174750"/>
          <a:ext cx="10972800" cy="4865370"/>
        </p:xfrm>
        <a:graphic>
          <a:graphicData uri="http://schemas.openxmlformats.org/drawingml/2006/table">
            <a:tbl>
              <a:tblPr firstRow="1" bandRow="1">
                <a:tableStyleId>{5C22544A-7EE6-4342-B048-85BDC9FD1C3A}</a:tableStyleId>
              </a:tblPr>
              <a:tblGrid>
                <a:gridCol w="5486400"/>
                <a:gridCol w="5486400"/>
              </a:tblGrid>
              <a:tr h="1621790">
                <a:tc>
                  <a:txBody>
                    <a:bodyPr/>
                    <a:p>
                      <a:pPr algn="ctr">
                        <a:buNone/>
                      </a:pPr>
                      <a:r>
                        <a:rPr lang="en-IN" altLang="en-US" sz="4400">
                          <a:solidFill>
                            <a:schemeClr val="tx2"/>
                          </a:solidFill>
                          <a:latin typeface="Times New Roman" panose="02020603050405020304" charset="0"/>
                          <a:cs typeface="Times New Roman" panose="02020603050405020304" charset="0"/>
                        </a:rPr>
                        <a:t>SHAPE</a:t>
                      </a:r>
                      <a:endParaRPr lang="en-IN" altLang="en-US" sz="4400">
                        <a:solidFill>
                          <a:schemeClr val="tx2"/>
                        </a:solidFill>
                        <a:latin typeface="Times New Roman" panose="02020603050405020304" charset="0"/>
                        <a:cs typeface="Times New Roman" panose="02020603050405020304" charset="0"/>
                      </a:endParaRPr>
                    </a:p>
                  </a:txBody>
                  <a:tcPr anchor="ctr" anchorCtr="0"/>
                </a:tc>
                <a:tc>
                  <a:txBody>
                    <a:bodyPr/>
                    <a:p>
                      <a:pPr marL="0" lvl="1" algn="ctr">
                        <a:buNone/>
                      </a:pPr>
                      <a:r>
                        <a:rPr lang="zh-CN" altLang="en-US" sz="2800" dirty="0">
                          <a:solidFill>
                            <a:schemeClr val="dk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Data contains </a:t>
                      </a:r>
                      <a:r>
                        <a:rPr lang="zh-CN" altLang="en-US" sz="2800" dirty="0" smtClean="0">
                          <a:solidFill>
                            <a:schemeClr val="dk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1</a:t>
                      </a:r>
                      <a:r>
                        <a:rPr lang="en-US" altLang="zh-CN" sz="2800" dirty="0" smtClean="0">
                          <a:solidFill>
                            <a:schemeClr val="dk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1</a:t>
                      </a:r>
                      <a:r>
                        <a:rPr lang="zh-CN" altLang="en-US" sz="2800" dirty="0" smtClean="0">
                          <a:solidFill>
                            <a:schemeClr val="dk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6</a:t>
                      </a:r>
                      <a:r>
                        <a:rPr lang="en-US" altLang="zh-CN" sz="2800" dirty="0" smtClean="0">
                          <a:solidFill>
                            <a:schemeClr val="dk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8</a:t>
                      </a:r>
                      <a:r>
                        <a:rPr lang="zh-CN" altLang="en-US" sz="2800" dirty="0" smtClean="0">
                          <a:solidFill>
                            <a:schemeClr val="dk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t>
                      </a:r>
                      <a:r>
                        <a:rPr lang="zh-CN" altLang="en-US" sz="2800" dirty="0">
                          <a:solidFill>
                            <a:schemeClr val="dk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entries each having 81 variables</a:t>
                      </a:r>
                      <a:endParaRPr lang="en-US" sz="2800" dirty="0">
                        <a:solidFill>
                          <a:schemeClr val="dk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txBody>
                  <a:tcPr anchor="ctr" anchorCtr="0"/>
                </a:tc>
              </a:tr>
              <a:tr h="1621790">
                <a:tc>
                  <a:txBody>
                    <a:bodyPr/>
                    <a:p>
                      <a:pPr algn="ctr">
                        <a:buNone/>
                      </a:pPr>
                      <a:r>
                        <a:rPr lang="en-IN" altLang="en-US" sz="4400" b="1">
                          <a:solidFill>
                            <a:schemeClr val="tx2"/>
                          </a:solidFill>
                          <a:latin typeface="Times New Roman" panose="02020603050405020304" charset="0"/>
                          <a:cs typeface="Times New Roman" panose="02020603050405020304" charset="0"/>
                          <a:sym typeface="+mn-ea"/>
                        </a:rPr>
                        <a:t>NULL VALUES</a:t>
                      </a:r>
                      <a:endParaRPr lang="en-IN" altLang="en-US" sz="4400" b="1">
                        <a:solidFill>
                          <a:schemeClr val="tx2"/>
                        </a:solidFill>
                        <a:latin typeface="Times New Roman" panose="02020603050405020304" charset="0"/>
                        <a:cs typeface="Times New Roman" panose="02020603050405020304" charset="0"/>
                        <a:sym typeface="+mn-ea"/>
                      </a:endParaRPr>
                    </a:p>
                  </a:txBody>
                  <a:tcPr anchor="ctr" anchorCtr="0"/>
                </a:tc>
                <a:tc>
                  <a:txBody>
                    <a:bodyPr/>
                    <a:p>
                      <a:pPr algn="ctr">
                        <a:buNone/>
                      </a:pPr>
                      <a:r>
                        <a:rPr lang="en-IN" altLang="en-US" sz="2800">
                          <a:latin typeface="Times New Roman" panose="02020603050405020304" charset="0"/>
                          <a:cs typeface="Times New Roman" panose="02020603050405020304" charset="0"/>
                        </a:rPr>
                        <a:t>The dataset contained Null values which were needed to be dealt with.</a:t>
                      </a:r>
                      <a:endParaRPr lang="en-IN" altLang="en-US" sz="2800">
                        <a:latin typeface="Times New Roman" panose="02020603050405020304" charset="0"/>
                        <a:cs typeface="Times New Roman" panose="02020603050405020304" charset="0"/>
                      </a:endParaRPr>
                    </a:p>
                  </a:txBody>
                  <a:tcPr anchor="ctr" anchorCtr="0"/>
                </a:tc>
              </a:tr>
              <a:tr h="1621790">
                <a:tc>
                  <a:txBody>
                    <a:bodyPr/>
                    <a:p>
                      <a:pPr algn="ctr">
                        <a:buNone/>
                      </a:pPr>
                      <a:r>
                        <a:rPr lang="en-IN" altLang="en-US" sz="4400" b="1">
                          <a:solidFill>
                            <a:schemeClr val="tx2"/>
                          </a:solidFill>
                          <a:latin typeface="Times New Roman" panose="02020603050405020304" charset="0"/>
                          <a:cs typeface="Times New Roman" panose="02020603050405020304" charset="0"/>
                          <a:sym typeface="+mn-ea"/>
                        </a:rPr>
                        <a:t>PROBLEM</a:t>
                      </a:r>
                      <a:endParaRPr lang="en-IN" altLang="en-US" sz="4400" b="1">
                        <a:solidFill>
                          <a:schemeClr val="tx2"/>
                        </a:solidFill>
                        <a:latin typeface="Times New Roman" panose="02020603050405020304" charset="0"/>
                        <a:cs typeface="Times New Roman" panose="02020603050405020304" charset="0"/>
                        <a:sym typeface="+mn-ea"/>
                      </a:endParaRPr>
                    </a:p>
                  </a:txBody>
                  <a:tcPr anchor="ctr" anchorCtr="0"/>
                </a:tc>
                <a:tc>
                  <a:txBody>
                    <a:bodyPr/>
                    <a:p>
                      <a:pPr algn="ctr">
                        <a:buClrTx/>
                        <a:buSzTx/>
                        <a:buFontTx/>
                        <a:buNone/>
                      </a:pPr>
                      <a:r>
                        <a:rPr lang="en-IN" altLang="en-US" sz="2800">
                          <a:latin typeface="Times New Roman" panose="02020603050405020304" charset="0"/>
                          <a:cs typeface="Times New Roman" panose="02020603050405020304" charset="0"/>
                          <a:sym typeface="Arial" panose="020B0604020202020204" pitchFamily="34" charset="0"/>
                        </a:rPr>
                        <a:t>Build a model to predict the sale price of the houses.</a:t>
                      </a:r>
                      <a:endParaRPr lang="en-IN" altLang="en-US" sz="2800">
                        <a:latin typeface="Times New Roman" panose="02020603050405020304" charset="0"/>
                        <a:cs typeface="Times New Roman" panose="02020603050405020304" charset="0"/>
                      </a:endParaRPr>
                    </a:p>
                  </a:txBody>
                  <a:tcPr anchor="ctr" anchorCtr="0"/>
                </a:tc>
              </a:tr>
            </a:tbl>
          </a:graphicData>
        </a:graphic>
      </p:graphicFrame>
      <p:sp>
        <p:nvSpPr>
          <p:cNvPr id="4" name="Title 3"/>
          <p:cNvSpPr>
            <a:spLocks noGrp="1"/>
          </p:cNvSpPr>
          <p:nvPr>
            <p:ph type="title"/>
          </p:nvPr>
        </p:nvSpPr>
        <p:spPr>
          <a:xfrm>
            <a:off x="609600" y="219710"/>
            <a:ext cx="10972800" cy="774700"/>
          </a:xfrm>
        </p:spPr>
        <p:txBody>
          <a:bodyPr/>
          <a:p>
            <a:pPr algn="ctr"/>
            <a:r>
              <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rPr>
              <a:t>Dataset Information</a:t>
            </a:r>
            <a:endPar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48075" y="2967990"/>
            <a:ext cx="4895215" cy="922020"/>
          </a:xfrm>
          <a:prstGeom prst="rect">
            <a:avLst/>
          </a:prstGeom>
          <a:noFill/>
        </p:spPr>
        <p:txBody>
          <a:bodyPr wrap="none" rtlCol="0">
            <a:spAutoFit/>
          </a:bodyPr>
          <a:p>
            <a:r>
              <a:rPr lang="en-IN" altLang="en-US" sz="5400" b="1" spc="50" dirty="0">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rPr>
              <a:t>CONCLUSION</a:t>
            </a:r>
            <a:endParaRPr lang="en-IN" altLang="en-US" sz="48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2320" y="1459865"/>
            <a:ext cx="10415270" cy="2861310"/>
          </a:xfrm>
          <a:prstGeom prst="rect">
            <a:avLst/>
          </a:prstGeom>
          <a:noFill/>
        </p:spPr>
        <p:txBody>
          <a:bodyPr wrap="square" rtlCol="0" anchor="t">
            <a:spAutoFit/>
          </a:bodyPr>
          <a:p>
            <a:pPr marL="342900" lvl="0" indent="-342900" algn="l">
              <a:lnSpc>
                <a:spcPct val="150000"/>
              </a:lnSpc>
              <a:buFont typeface="Wingdings" panose="05000000000000000000" charset="0"/>
              <a:buChar char="v"/>
              <a:defRPr/>
            </a:pPr>
            <a:r>
              <a:rPr lang="en-US" altLang="zh-CN"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M</a:t>
            </a:r>
            <a:r>
              <a:rPr lang="zh-CN" altLang="en-US"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SSub Class </a:t>
            </a:r>
            <a:r>
              <a:rPr lang="en-IN" altLang="zh-CN"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has</a:t>
            </a:r>
            <a:r>
              <a:rPr lang="zh-CN" altLang="en-US"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the </a:t>
            </a:r>
            <a:r>
              <a:rPr lang="en-IN" altLang="zh-CN"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high</a:t>
            </a:r>
            <a:r>
              <a:rPr lang="zh-CN" altLang="en-US"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est impact on House</a:t>
            </a:r>
            <a:r>
              <a:rPr lang="en-IN" altLang="zh-CN"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Sale</a:t>
            </a:r>
            <a:r>
              <a:rPr lang="zh-CN" altLang="en-US"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Prices, followed by Basement Full Bath and Basement Half Bath.</a:t>
            </a:r>
            <a:endParaRPr lang="zh-CN" altLang="en-US"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342900" lvl="0" indent="-342900" algn="l">
              <a:lnSpc>
                <a:spcPct val="150000"/>
              </a:lnSpc>
              <a:buFont typeface="Wingdings" panose="05000000000000000000" charset="0"/>
              <a:buChar char="v"/>
              <a:defRPr/>
            </a:pPr>
            <a:r>
              <a:rPr lang="zh-CN" altLang="en-US"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Other than the Basement related features, Condition 2, Exterior Quality and Lot Area are some of the other important</a:t>
            </a:r>
            <a:r>
              <a:rPr lang="en-US" altLang="zh-CN"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t>
            </a:r>
            <a:r>
              <a:rPr lang="zh-CN" altLang="en-US"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features</a:t>
            </a:r>
            <a:r>
              <a:rPr lang="en-IN" altLang="zh-CN"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affecting the Sale price of the houses</a:t>
            </a:r>
            <a:r>
              <a:rPr lang="zh-CN" altLang="en-US"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t>
            </a:r>
            <a:endParaRPr lang="zh-CN" altLang="en-US" sz="2400" dirty="0">
              <a:solidFill>
                <a:schemeClr val="tx2"/>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2088515" y="2829560"/>
            <a:ext cx="8015605" cy="1198880"/>
          </a:xfrm>
          <a:prstGeom prst="rect">
            <a:avLst/>
          </a:prstGeom>
          <a:noFill/>
          <a:ln>
            <a:noFill/>
          </a:ln>
        </p:spPr>
        <p:txBody>
          <a:bodyPr wrap="square" rtlCol="0" anchor="t">
            <a:spAutoFit/>
          </a:bodyPr>
          <a:p>
            <a:pPr algn="ctr"/>
            <a:r>
              <a:rPr lang="en-IN" altLang="en-US" sz="7200" b="1">
                <a:ln w="12700">
                  <a:solidFill>
                    <a:schemeClr val="accent1"/>
                  </a:solidFill>
                  <a:prstDash val="solid"/>
                </a:ln>
                <a:pattFill prst="pct50">
                  <a:fgClr>
                    <a:schemeClr val="accent1"/>
                  </a:fgClr>
                  <a:bgClr>
                    <a:schemeClr val="accent1">
                      <a:lumMod val="20000"/>
                      <a:lumOff val="80000"/>
                    </a:schemeClr>
                  </a:bgClr>
                </a:pattFill>
                <a:effectLst>
                  <a:outerShdw blurRad="50800" dist="38100" dir="5400000" algn="t" rotWithShape="0">
                    <a:prstClr val="black">
                      <a:alpha val="40000"/>
                    </a:prstClr>
                  </a:outerShdw>
                </a:effectLst>
              </a:rPr>
              <a:t>THANK YOU !</a:t>
            </a:r>
            <a:endParaRPr lang="en-IN" altLang="en-US" sz="7200" b="1">
              <a:ln w="12700">
                <a:solidFill>
                  <a:schemeClr val="accent1"/>
                </a:solidFill>
                <a:prstDash val="solid"/>
              </a:ln>
              <a:pattFill prst="pct50">
                <a:fgClr>
                  <a:schemeClr val="accent1"/>
                </a:fgClr>
                <a:bgClr>
                  <a:schemeClr val="accent1">
                    <a:lumMod val="20000"/>
                    <a:lumOff val="80000"/>
                  </a:schemeClr>
                </a:bgClr>
              </a:pattFill>
              <a:effectLst>
                <a:outerShdw blurRad="50800" dist="38100" dir="5400000" algn="t" rotWithShape="0">
                  <a:prstClr val="black">
                    <a:alpha val="40000"/>
                  </a:prstClr>
                </a:outerShdw>
              </a:effectLst>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039495"/>
            <a:ext cx="10972800" cy="5427345"/>
          </a:xfrm>
        </p:spPr>
        <p:txBody>
          <a:bodyPr/>
          <a:p>
            <a:pPr marL="0" marR="0" lvl="0" indent="0" algn="l" defTabSz="1217930" rtl="0" eaLnBrk="1" fontAlgn="auto" latinLnBrk="0" hangingPunct="1">
              <a:lnSpc>
                <a:spcPct val="100000"/>
              </a:lnSpc>
              <a:spcBef>
                <a:spcPts val="0"/>
              </a:spcBef>
              <a:spcAft>
                <a:spcPts val="0"/>
              </a:spcAft>
              <a:buClrTx/>
              <a:buSzTx/>
              <a:buFontTx/>
              <a:buNone/>
              <a:defRPr/>
            </a:pPr>
            <a:r>
              <a:rPr sz="23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endParaRPr sz="23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marR="0" lvl="0" indent="0" algn="l" defTabSz="1217930" rtl="0" eaLnBrk="1" fontAlgn="auto" latinLnBrk="0" hangingPunct="1">
              <a:lnSpc>
                <a:spcPct val="100000"/>
              </a:lnSpc>
              <a:spcBef>
                <a:spcPts val="0"/>
              </a:spcBef>
              <a:spcAft>
                <a:spcPts val="0"/>
              </a:spcAft>
              <a:buClrTx/>
              <a:buSzTx/>
              <a:buFontTx/>
              <a:buNone/>
              <a:defRPr/>
            </a:pPr>
            <a:r>
              <a:rPr sz="23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Data science comes as a very important tool to solve problems in the domain to help the companies increase their overall revenue, profits, improving their</a:t>
            </a:r>
            <a:r>
              <a:rPr lang="en-US" sz="23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t>
            </a:r>
            <a:r>
              <a:rPr sz="23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sz="23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marR="0" lvl="0" indent="0" algn="l" defTabSz="1217930" rtl="0" eaLnBrk="1" fontAlgn="auto" latinLnBrk="0" hangingPunct="1">
              <a:lnSpc>
                <a:spcPct val="100000"/>
              </a:lnSpc>
              <a:spcBef>
                <a:spcPts val="0"/>
              </a:spcBef>
              <a:spcAft>
                <a:spcPts val="0"/>
              </a:spcAft>
              <a:buClrTx/>
              <a:buSzTx/>
              <a:buFontTx/>
              <a:buNone/>
              <a:defRPr/>
            </a:pPr>
            <a:r>
              <a:rPr sz="23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US" sz="23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 name="Title 3"/>
          <p:cNvSpPr>
            <a:spLocks noGrp="1"/>
          </p:cNvSpPr>
          <p:nvPr>
            <p:ph type="title"/>
          </p:nvPr>
        </p:nvSpPr>
        <p:spPr>
          <a:xfrm>
            <a:off x="609600" y="219710"/>
            <a:ext cx="10972800" cy="774700"/>
          </a:xfrm>
        </p:spPr>
        <p:txBody>
          <a:bodyPr/>
          <a:p>
            <a:pPr algn="ctr"/>
            <a:r>
              <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rPr>
              <a:t>Conceptual background of problem</a:t>
            </a:r>
            <a:endPar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09600" y="132080"/>
            <a:ext cx="10972800" cy="774700"/>
          </a:xfrm>
        </p:spPr>
        <p:txBody>
          <a:bodyPr/>
          <a:p>
            <a:pPr algn="ctr"/>
            <a:r>
              <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rPr>
              <a:t>Data Description</a:t>
            </a:r>
            <a:endPar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nvGrpSpPr>
          <p:cNvPr id="9" name="Group 8"/>
          <p:cNvGrpSpPr/>
          <p:nvPr/>
        </p:nvGrpSpPr>
        <p:grpSpPr>
          <a:xfrm>
            <a:off x="765175" y="1071245"/>
            <a:ext cx="10636250" cy="5348605"/>
            <a:chOff x="1435" y="1687"/>
            <a:chExt cx="16750" cy="8423"/>
          </a:xfrm>
        </p:grpSpPr>
        <p:graphicFrame>
          <p:nvGraphicFramePr>
            <p:cNvPr id="10" name="Table 9"/>
            <p:cNvGraphicFramePr/>
            <p:nvPr/>
          </p:nvGraphicFramePr>
          <p:xfrm>
            <a:off x="1435" y="1702"/>
            <a:ext cx="4786631" cy="5339080"/>
          </p:xfrm>
          <a:graphic>
            <a:graphicData uri="http://schemas.openxmlformats.org/drawingml/2006/table">
              <a:tbl>
                <a:tblPr firstRow="1" bandRow="1">
                  <a:tableStyleId>{5C22544A-7EE6-4342-B048-85BDC9FD1C3A}</a:tableStyleId>
                </a:tblPr>
                <a:tblGrid>
                  <a:gridCol w="554991"/>
                  <a:gridCol w="1457960"/>
                  <a:gridCol w="2773680"/>
                </a:tblGrid>
                <a:tr h="233680">
                  <a:tc>
                    <a:txBody>
                      <a:bodyPr/>
                      <a:p>
                        <a:pPr indent="0" algn="ctr">
                          <a:buNone/>
                        </a:pPr>
                        <a:r>
                          <a:rPr lang="en-US" sz="800" b="1">
                            <a:solidFill>
                              <a:srgbClr val="FFFFFF"/>
                            </a:solidFill>
                            <a:latin typeface="Calibri" panose="020F0502020204030204" charset="-122"/>
                          </a:rPr>
                          <a:t>S. No.</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lgn="ctr">
                          <a:buNone/>
                        </a:pPr>
                        <a:r>
                          <a:rPr lang="en-US" sz="800" b="1">
                            <a:solidFill>
                              <a:srgbClr val="FFFFFF"/>
                            </a:solidFill>
                            <a:latin typeface="Calibri" panose="020F0502020204030204" charset="-122"/>
                          </a:rPr>
                          <a:t>Variable</a:t>
                        </a:r>
                        <a:endParaRPr lang="en-US" sz="8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lgn="ctr">
                          <a:buNone/>
                        </a:pPr>
                        <a:r>
                          <a:rPr lang="en-US" sz="800" b="1">
                            <a:solidFill>
                              <a:srgbClr val="FFFFFF"/>
                            </a:solidFill>
                            <a:latin typeface="Calibri" panose="020F0502020204030204" charset="-122"/>
                          </a:rPr>
                          <a:t>Defination</a:t>
                        </a:r>
                        <a:endParaRPr lang="en-US" sz="8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346710">
                  <a:tc>
                    <a:txBody>
                      <a:bodyPr/>
                      <a:p>
                        <a:pPr indent="0">
                          <a:buNone/>
                        </a:pPr>
                        <a:r>
                          <a:rPr lang="en-US" sz="800" b="1">
                            <a:solidFill>
                              <a:srgbClr val="FFFFFF"/>
                            </a:solidFill>
                            <a:latin typeface="Calibri" panose="020F0502020204030204" charset="-122"/>
                          </a:rPr>
                          <a:t>1</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MSSubClass</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Identifies the type of dwelling involved in the sale.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075">
                  <a:tc>
                    <a:txBody>
                      <a:bodyPr/>
                      <a:p>
                        <a:pPr indent="0">
                          <a:buNone/>
                        </a:pPr>
                        <a:r>
                          <a:rPr lang="en-US" sz="800" b="1">
                            <a:solidFill>
                              <a:srgbClr val="FFFFFF"/>
                            </a:solidFill>
                            <a:latin typeface="Calibri" panose="020F0502020204030204" charset="-122"/>
                          </a:rPr>
                          <a:t>2</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MSZoning</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Identifies the general zoning classification of the sale.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5440">
                  <a:tc>
                    <a:txBody>
                      <a:bodyPr/>
                      <a:p>
                        <a:pPr indent="0">
                          <a:buNone/>
                        </a:pPr>
                        <a:r>
                          <a:rPr lang="en-US" sz="800" b="1">
                            <a:solidFill>
                              <a:srgbClr val="FFFFFF"/>
                            </a:solidFill>
                            <a:latin typeface="Calibri" panose="020F0502020204030204" charset="-122"/>
                          </a:rPr>
                          <a:t>3</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LotFrontage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Linear feet of street connected to property</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p>
                        <a:pPr indent="0">
                          <a:buNone/>
                        </a:pPr>
                        <a:r>
                          <a:rPr lang="en-US" sz="800" b="1">
                            <a:solidFill>
                              <a:srgbClr val="FFFFFF"/>
                            </a:solidFill>
                            <a:latin typeface="Calibri" panose="020F0502020204030204" charset="-122"/>
                          </a:rPr>
                          <a:t>4</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LotArea</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Lot size in square feet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p>
                        <a:pPr indent="0">
                          <a:buNone/>
                        </a:pPr>
                        <a:r>
                          <a:rPr lang="en-US" sz="800" b="1">
                            <a:solidFill>
                              <a:srgbClr val="FFFFFF"/>
                            </a:solidFill>
                            <a:latin typeface="Calibri" panose="020F0502020204030204" charset="-122"/>
                          </a:rPr>
                          <a:t>5</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Street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Type of road access to property</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p>
                        <a:pPr indent="0">
                          <a:buNone/>
                        </a:pPr>
                        <a:r>
                          <a:rPr lang="en-US" sz="800" b="1">
                            <a:solidFill>
                              <a:srgbClr val="FFFFFF"/>
                            </a:solidFill>
                            <a:latin typeface="Calibri" panose="020F0502020204030204" charset="-122"/>
                          </a:rPr>
                          <a:t>6</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Alley</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Type of alley access to property</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p>
                        <a:pPr indent="0">
                          <a:buNone/>
                        </a:pPr>
                        <a:r>
                          <a:rPr lang="en-US" sz="800" b="1">
                            <a:solidFill>
                              <a:srgbClr val="FFFFFF"/>
                            </a:solidFill>
                            <a:latin typeface="Calibri" panose="020F0502020204030204" charset="-122"/>
                          </a:rPr>
                          <a:t>7</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LotShape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General shape of property</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p>
                        <a:pPr indent="0">
                          <a:buNone/>
                        </a:pPr>
                        <a:r>
                          <a:rPr lang="en-US" sz="800" b="1">
                            <a:solidFill>
                              <a:srgbClr val="FFFFFF"/>
                            </a:solidFill>
                            <a:latin typeface="Calibri" panose="020F0502020204030204" charset="-122"/>
                          </a:rPr>
                          <a:t>8</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LandContour</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Flatness of the property</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p>
                        <a:pPr indent="0">
                          <a:buNone/>
                        </a:pPr>
                        <a:r>
                          <a:rPr lang="en-US" sz="800" b="1">
                            <a:solidFill>
                              <a:srgbClr val="FFFFFF"/>
                            </a:solidFill>
                            <a:latin typeface="Calibri" panose="020F0502020204030204" charset="-122"/>
                          </a:rPr>
                          <a:t>9</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Utilities</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Type of utilities available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p>
                        <a:pPr indent="0">
                          <a:buNone/>
                        </a:pPr>
                        <a:r>
                          <a:rPr lang="en-US" sz="800" b="1">
                            <a:solidFill>
                              <a:srgbClr val="FFFFFF"/>
                            </a:solidFill>
                            <a:latin typeface="Calibri" panose="020F0502020204030204" charset="-122"/>
                          </a:rPr>
                          <a:t>10</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LotConfig</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Lot configuration</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p>
                        <a:pPr indent="0">
                          <a:buNone/>
                        </a:pPr>
                        <a:r>
                          <a:rPr lang="en-US" sz="800" b="1">
                            <a:solidFill>
                              <a:srgbClr val="FFFFFF"/>
                            </a:solidFill>
                            <a:latin typeface="Calibri" panose="020F0502020204030204" charset="-122"/>
                          </a:rPr>
                          <a:t>11</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LandSlope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Slope of property</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105">
                  <a:tc>
                    <a:txBody>
                      <a:bodyPr/>
                      <a:p>
                        <a:pPr indent="0">
                          <a:buNone/>
                        </a:pPr>
                        <a:r>
                          <a:rPr lang="en-US" sz="800" b="1">
                            <a:solidFill>
                              <a:srgbClr val="FFFFFF"/>
                            </a:solidFill>
                            <a:latin typeface="Calibri" panose="020F0502020204030204" charset="-122"/>
                          </a:rPr>
                          <a:t>12</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Neighborhood</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Physical locations within Ames city limits</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p>
                        <a:pPr indent="0">
                          <a:buNone/>
                        </a:pPr>
                        <a:r>
                          <a:rPr lang="en-US" sz="800" b="1">
                            <a:solidFill>
                              <a:srgbClr val="FFFFFF"/>
                            </a:solidFill>
                            <a:latin typeface="Calibri" panose="020F0502020204030204" charset="-122"/>
                          </a:rPr>
                          <a:t>13</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Condition1</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Proximity to various conditions</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p>
                        <a:pPr indent="0">
                          <a:buNone/>
                        </a:pPr>
                        <a:r>
                          <a:rPr lang="en-US" sz="800" b="1">
                            <a:solidFill>
                              <a:srgbClr val="FFFFFF"/>
                            </a:solidFill>
                            <a:latin typeface="Calibri" panose="020F0502020204030204" charset="-122"/>
                          </a:rPr>
                          <a:t>14</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Condition2</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Proximity to various conditions (if more than one is present)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p>
                        <a:pPr indent="0">
                          <a:buNone/>
                        </a:pPr>
                        <a:r>
                          <a:rPr lang="en-US" sz="800" b="1">
                            <a:solidFill>
                              <a:srgbClr val="FFFFFF"/>
                            </a:solidFill>
                            <a:latin typeface="Calibri" panose="020F0502020204030204" charset="-122"/>
                          </a:rPr>
                          <a:t>15</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BldgType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Type of dwelling</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p>
                        <a:pPr indent="0">
                          <a:buNone/>
                        </a:pPr>
                        <a:r>
                          <a:rPr lang="en-US" sz="800" b="1">
                            <a:solidFill>
                              <a:srgbClr val="FFFFFF"/>
                            </a:solidFill>
                            <a:latin typeface="Calibri" panose="020F0502020204030204" charset="-122"/>
                          </a:rPr>
                          <a:t>16</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HouseStyle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Style of dwelling</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7345">
                  <a:tc>
                    <a:txBody>
                      <a:bodyPr/>
                      <a:p>
                        <a:pPr indent="0">
                          <a:buNone/>
                        </a:pPr>
                        <a:r>
                          <a:rPr lang="en-US" sz="800" b="1">
                            <a:solidFill>
                              <a:srgbClr val="FFFFFF"/>
                            </a:solidFill>
                            <a:latin typeface="Calibri" panose="020F0502020204030204" charset="-122"/>
                          </a:rPr>
                          <a:t>17</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OverallQual</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Rates the overall material and finish of the house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p>
                        <a:pPr indent="0">
                          <a:buNone/>
                        </a:pPr>
                        <a:r>
                          <a:rPr lang="en-US" sz="800" b="1">
                            <a:solidFill>
                              <a:srgbClr val="FFFFFF"/>
                            </a:solidFill>
                            <a:latin typeface="Calibri" panose="020F0502020204030204" charset="-122"/>
                          </a:rPr>
                          <a:t>18</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OverallCond</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Rates the overall condition of the house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p>
                        <a:pPr indent="0">
                          <a:buNone/>
                        </a:pPr>
                        <a:r>
                          <a:rPr lang="en-US" sz="800" b="1">
                            <a:solidFill>
                              <a:srgbClr val="FFFFFF"/>
                            </a:solidFill>
                            <a:latin typeface="Calibri" panose="020F0502020204030204" charset="-122"/>
                          </a:rPr>
                          <a:t>19</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YearBuilt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Original construction date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p>
                        <a:pPr indent="0">
                          <a:buNone/>
                        </a:pPr>
                        <a:r>
                          <a:rPr lang="en-US" sz="800" b="1">
                            <a:solidFill>
                              <a:srgbClr val="FFFFFF"/>
                            </a:solidFill>
                            <a:latin typeface="Calibri" panose="020F0502020204030204" charset="-122"/>
                          </a:rPr>
                          <a:t>20</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YearRemodAdd</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Remodel date (same as construction date if no remodeling or additions)</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11" name="Table 10"/>
            <p:cNvGraphicFramePr/>
            <p:nvPr/>
          </p:nvGraphicFramePr>
          <p:xfrm>
            <a:off x="9449" y="2107"/>
            <a:ext cx="5547995" cy="5081270"/>
          </p:xfrm>
          <a:graphic>
            <a:graphicData uri="http://schemas.openxmlformats.org/drawingml/2006/table">
              <a:tbl>
                <a:tblPr firstRow="1" bandRow="1">
                  <a:tableStyleId>{5C22544A-7EE6-4342-B048-85BDC9FD1C3A}</a:tableStyleId>
                </a:tblPr>
                <a:tblGrid>
                  <a:gridCol w="642620"/>
                  <a:gridCol w="1689735"/>
                  <a:gridCol w="3215640"/>
                </a:tblGrid>
                <a:tr h="195580">
                  <a:tc>
                    <a:txBody>
                      <a:bodyPr/>
                      <a:p>
                        <a:pPr indent="0">
                          <a:buNone/>
                        </a:pPr>
                        <a:r>
                          <a:rPr lang="en-US" sz="800" b="1">
                            <a:solidFill>
                              <a:srgbClr val="FFFFFF"/>
                            </a:solidFill>
                            <a:latin typeface="Calibri" panose="020F0502020204030204" charset="-122"/>
                          </a:rPr>
                          <a:t>21</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RoofStyle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Type of roof</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22</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RoofMatl</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Roof material</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23</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Exterior1st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Exterior covering on house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p>
                        <a:pPr indent="0">
                          <a:buNone/>
                        </a:pPr>
                        <a:r>
                          <a:rPr lang="en-US" sz="800" b="1">
                            <a:solidFill>
                              <a:srgbClr val="FFFFFF"/>
                            </a:solidFill>
                            <a:latin typeface="Calibri" panose="020F0502020204030204" charset="-122"/>
                          </a:rPr>
                          <a:t>24</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Exterior2nd</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Exterior covering on house (if more than one materi</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25</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MasVnrType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Masonry veneer type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26</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MasVnrArea</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Masonry veneer area in square feet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p>
                        <a:pPr indent="0">
                          <a:buNone/>
                        </a:pPr>
                        <a:r>
                          <a:rPr lang="en-US" sz="800" b="1">
                            <a:solidFill>
                              <a:srgbClr val="FFFFFF"/>
                            </a:solidFill>
                            <a:latin typeface="Calibri" panose="020F0502020204030204" charset="-122"/>
                          </a:rPr>
                          <a:t>27</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ExterQual</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Evaluates the quality of the material on the exterior</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p>
                        <a:pPr indent="0">
                          <a:buNone/>
                        </a:pPr>
                        <a:r>
                          <a:rPr lang="en-US" sz="800" b="1">
                            <a:solidFill>
                              <a:srgbClr val="FFFFFF"/>
                            </a:solidFill>
                            <a:latin typeface="Calibri" panose="020F0502020204030204" charset="-122"/>
                          </a:rPr>
                          <a:t>28</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ExterCond</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Evaluates the present condition of the material on the exterior</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29</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Foundation</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Type of foundation</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30</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BsmtQual</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Evaluates the height of the basement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p>
                        <a:pPr indent="0">
                          <a:buNone/>
                        </a:pPr>
                        <a:r>
                          <a:rPr lang="en-US" sz="800" b="1">
                            <a:solidFill>
                              <a:srgbClr val="FFFFFF"/>
                            </a:solidFill>
                            <a:latin typeface="Calibri" panose="020F0502020204030204" charset="-122"/>
                          </a:rPr>
                          <a:t>31</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BsmtCond</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 Evaluates the general condition of the basement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32</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BsmtExposure</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Refers to walkout or garden level walls</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33</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BsmtFinType1</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Rating of basement finished area</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34</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BsmtFinSF1</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Type 1 finished square feet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p>
                        <a:pPr indent="0">
                          <a:buNone/>
                        </a:pPr>
                        <a:r>
                          <a:rPr lang="en-US" sz="800" b="1">
                            <a:solidFill>
                              <a:srgbClr val="FFFFFF"/>
                            </a:solidFill>
                            <a:latin typeface="Calibri" panose="020F0502020204030204" charset="-122"/>
                          </a:rPr>
                          <a:t>35</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BsmtFinType2</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Rating of basement finished area (if multiple types)</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36</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BsmtFinSF2</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Type 2 finished square feet</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13690">
                  <a:tc>
                    <a:txBody>
                      <a:bodyPr/>
                      <a:p>
                        <a:pPr indent="0">
                          <a:buNone/>
                        </a:pPr>
                        <a:r>
                          <a:rPr lang="en-US" sz="800" b="1">
                            <a:solidFill>
                              <a:srgbClr val="FFFFFF"/>
                            </a:solidFill>
                            <a:latin typeface="Calibri" panose="020F0502020204030204" charset="-122"/>
                          </a:rPr>
                          <a:t>37</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BsmtUnfSF</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Unfinished square feet of basement area</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38</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TotalBsmtSF</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Total square feet of basement area</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39</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Heating</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Type of heating</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40</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HeatingQC</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Heating quality and condition</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41</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CentralAir</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Central air conditioning</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800" b="1">
                            <a:solidFill>
                              <a:srgbClr val="FFFFFF"/>
                            </a:solidFill>
                            <a:latin typeface="Calibri" panose="020F0502020204030204" charset="-122"/>
                          </a:rPr>
                          <a:t>42</a:t>
                        </a:r>
                        <a:endParaRPr lang="en-US" sz="8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800" b="0">
                            <a:solidFill>
                              <a:srgbClr val="000000"/>
                            </a:solidFill>
                            <a:latin typeface="Calibri" panose="020F0502020204030204" charset="-122"/>
                          </a:rPr>
                          <a:t>Electrical</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800" b="0">
                            <a:solidFill>
                              <a:srgbClr val="000000"/>
                            </a:solidFill>
                            <a:latin typeface="Calibri" panose="020F0502020204030204" charset="-122"/>
                          </a:rPr>
                          <a:t>Electrical System</a:t>
                        </a:r>
                        <a:endParaRPr lang="en-US" sz="8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12" name="Table 11"/>
            <p:cNvGraphicFramePr/>
            <p:nvPr/>
          </p:nvGraphicFramePr>
          <p:xfrm>
            <a:off x="9449" y="1687"/>
            <a:ext cx="5547995" cy="266700"/>
          </p:xfrm>
          <a:graphic>
            <a:graphicData uri="http://schemas.openxmlformats.org/drawingml/2006/table">
              <a:tbl>
                <a:tblPr firstRow="1" bandRow="1">
                  <a:tableStyleId>{5C22544A-7EE6-4342-B048-85BDC9FD1C3A}</a:tableStyleId>
                </a:tblPr>
                <a:tblGrid>
                  <a:gridCol w="643255"/>
                  <a:gridCol w="1689735"/>
                  <a:gridCol w="3215005"/>
                </a:tblGrid>
                <a:tr h="266700">
                  <a:tc>
                    <a:txBody>
                      <a:bodyPr/>
                      <a:p>
                        <a:pPr indent="0" algn="ctr">
                          <a:buNone/>
                        </a:pPr>
                        <a:r>
                          <a:rPr lang="en-US" sz="1100" b="1">
                            <a:solidFill>
                              <a:srgbClr val="FFFFFF"/>
                            </a:solidFill>
                            <a:latin typeface="Calibri" panose="020F0502020204030204" charset="-122"/>
                          </a:rPr>
                          <a:t>S. No.</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lgn="ctr">
                          <a:buNone/>
                        </a:pPr>
                        <a:r>
                          <a:rPr lang="en-US" sz="1100" b="1">
                            <a:solidFill>
                              <a:srgbClr val="FFFFFF"/>
                            </a:solidFill>
                            <a:latin typeface="Calibri" panose="020F0502020204030204" charset="-122"/>
                          </a:rPr>
                          <a:t>Variable</a:t>
                        </a:r>
                        <a:endParaRPr lang="en-US" sz="11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lgn="ctr">
                          <a:buNone/>
                        </a:pPr>
                        <a:r>
                          <a:rPr lang="en-US" sz="1100" b="1">
                            <a:solidFill>
                              <a:srgbClr val="FFFFFF"/>
                            </a:solidFill>
                            <a:latin typeface="Calibri" panose="020F0502020204030204" charset="-122"/>
                          </a:rPr>
                          <a:t>Defination</a:t>
                        </a:r>
                        <a:endParaRPr lang="en-US" sz="11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pSp>
      <p:sp>
        <p:nvSpPr>
          <p:cNvPr id="14" name="Slide Number Placeholder 1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Group 6"/>
          <p:cNvGrpSpPr/>
          <p:nvPr/>
        </p:nvGrpSpPr>
        <p:grpSpPr>
          <a:xfrm>
            <a:off x="1045210" y="1068070"/>
            <a:ext cx="10207625" cy="5139690"/>
            <a:chOff x="1738" y="1958"/>
            <a:chExt cx="16075" cy="8094"/>
          </a:xfrm>
        </p:grpSpPr>
        <p:graphicFrame>
          <p:nvGraphicFramePr>
            <p:cNvPr id="4" name="Table 3"/>
            <p:cNvGraphicFramePr/>
            <p:nvPr/>
          </p:nvGraphicFramePr>
          <p:xfrm>
            <a:off x="1738" y="1958"/>
            <a:ext cx="4885056" cy="356870"/>
          </p:xfrm>
          <a:graphic>
            <a:graphicData uri="http://schemas.openxmlformats.org/drawingml/2006/table">
              <a:tbl>
                <a:tblPr firstRow="1" bandRow="1">
                  <a:tableStyleId>{5C22544A-7EE6-4342-B048-85BDC9FD1C3A}</a:tableStyleId>
                </a:tblPr>
                <a:tblGrid>
                  <a:gridCol w="566420"/>
                  <a:gridCol w="1487805"/>
                  <a:gridCol w="2830831"/>
                </a:tblGrid>
                <a:tr h="356870">
                  <a:tc>
                    <a:txBody>
                      <a:bodyPr/>
                      <a:p>
                        <a:pPr indent="0" algn="ctr">
                          <a:buNone/>
                        </a:pPr>
                        <a:r>
                          <a:rPr lang="en-US" sz="1100" b="1">
                            <a:solidFill>
                              <a:srgbClr val="FFFFFF"/>
                            </a:solidFill>
                            <a:latin typeface="Calibri" panose="020F0502020204030204" charset="-122"/>
                          </a:rPr>
                          <a:t>S. No.</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lgn="ctr">
                          <a:buNone/>
                        </a:pPr>
                        <a:r>
                          <a:rPr lang="en-US" sz="1100" b="1">
                            <a:solidFill>
                              <a:srgbClr val="FFFFFF"/>
                            </a:solidFill>
                            <a:latin typeface="Calibri" panose="020F0502020204030204" charset="-122"/>
                          </a:rPr>
                          <a:t>Variable</a:t>
                        </a:r>
                        <a:endParaRPr lang="en-US" sz="11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lgn="ctr">
                          <a:buNone/>
                        </a:pPr>
                        <a:r>
                          <a:rPr lang="en-US" sz="1100" b="1">
                            <a:solidFill>
                              <a:srgbClr val="FFFFFF"/>
                            </a:solidFill>
                            <a:latin typeface="Calibri" panose="020F0502020204030204" charset="-122"/>
                          </a:rPr>
                          <a:t>Defination</a:t>
                        </a:r>
                        <a:endParaRPr lang="en-US" sz="11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5" name="Table 4"/>
            <p:cNvGraphicFramePr/>
            <p:nvPr/>
          </p:nvGraphicFramePr>
          <p:xfrm>
            <a:off x="10145" y="1958"/>
            <a:ext cx="4869815" cy="356870"/>
          </p:xfrm>
          <a:graphic>
            <a:graphicData uri="http://schemas.openxmlformats.org/drawingml/2006/table">
              <a:tbl>
                <a:tblPr firstRow="1" bandRow="1">
                  <a:tableStyleId>{5C22544A-7EE6-4342-B048-85BDC9FD1C3A}</a:tableStyleId>
                </a:tblPr>
                <a:tblGrid>
                  <a:gridCol w="564515"/>
                  <a:gridCol w="1482725"/>
                  <a:gridCol w="2822575"/>
                </a:tblGrid>
                <a:tr h="356870">
                  <a:tc>
                    <a:txBody>
                      <a:bodyPr/>
                      <a:p>
                        <a:pPr indent="0" algn="ctr">
                          <a:buNone/>
                        </a:pPr>
                        <a:r>
                          <a:rPr lang="en-US" sz="1100" b="1">
                            <a:solidFill>
                              <a:srgbClr val="FFFFFF"/>
                            </a:solidFill>
                            <a:latin typeface="Calibri" panose="020F0502020204030204" charset="-122"/>
                          </a:rPr>
                          <a:t>S. No.</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lgn="ctr">
                          <a:buNone/>
                        </a:pPr>
                        <a:r>
                          <a:rPr lang="en-US" sz="1100" b="1">
                            <a:solidFill>
                              <a:srgbClr val="FFFFFF"/>
                            </a:solidFill>
                            <a:latin typeface="Calibri" panose="020F0502020204030204" charset="-122"/>
                          </a:rPr>
                          <a:t>Variable</a:t>
                        </a:r>
                        <a:endParaRPr lang="en-US" sz="11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lgn="ctr">
                          <a:buNone/>
                        </a:pPr>
                        <a:r>
                          <a:rPr lang="en-US" sz="1100" b="1">
                            <a:solidFill>
                              <a:srgbClr val="FFFFFF"/>
                            </a:solidFill>
                            <a:latin typeface="Calibri" panose="020F0502020204030204" charset="-122"/>
                          </a:rPr>
                          <a:t>Defination</a:t>
                        </a:r>
                        <a:endParaRPr lang="en-US" sz="1100" b="1">
                          <a:solidFill>
                            <a:srgbClr val="FFFFFF"/>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6" name="Table 5"/>
            <p:cNvGraphicFramePr/>
            <p:nvPr/>
          </p:nvGraphicFramePr>
          <p:xfrm>
            <a:off x="1738" y="2520"/>
            <a:ext cx="4885056" cy="4783455"/>
          </p:xfrm>
          <a:graphic>
            <a:graphicData uri="http://schemas.openxmlformats.org/drawingml/2006/table">
              <a:tbl>
                <a:tblPr firstRow="1" bandRow="1">
                  <a:tableStyleId>{5C22544A-7EE6-4342-B048-85BDC9FD1C3A}</a:tableStyleId>
                </a:tblPr>
                <a:tblGrid>
                  <a:gridCol w="566420"/>
                  <a:gridCol w="1487805"/>
                  <a:gridCol w="2830831"/>
                </a:tblGrid>
                <a:tr h="195580">
                  <a:tc>
                    <a:txBody>
                      <a:bodyPr/>
                      <a:p>
                        <a:pPr indent="0">
                          <a:buNone/>
                        </a:pPr>
                        <a:r>
                          <a:rPr lang="en-US" sz="900" b="1">
                            <a:solidFill>
                              <a:srgbClr val="FFFFFF"/>
                            </a:solidFill>
                            <a:latin typeface="Calibri" panose="020F0502020204030204" charset="-122"/>
                          </a:rPr>
                          <a:t>43</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1stFlrSF</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First Floor square feet</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44</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2ndFlrSF</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Second floor square feet</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p>
                        <a:pPr indent="0">
                          <a:buNone/>
                        </a:pPr>
                        <a:r>
                          <a:rPr lang="en-US" sz="900" b="1">
                            <a:solidFill>
                              <a:srgbClr val="FFFFFF"/>
                            </a:solidFill>
                            <a:latin typeface="Calibri" panose="020F0502020204030204" charset="-122"/>
                          </a:rPr>
                          <a:t>45</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LowQualFinSF</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Low quality finished square feet (all floors)</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p>
                        <a:pPr indent="0">
                          <a:buNone/>
                        </a:pPr>
                        <a:r>
                          <a:rPr lang="en-US" sz="900" b="1">
                            <a:solidFill>
                              <a:srgbClr val="FFFFFF"/>
                            </a:solidFill>
                            <a:latin typeface="Calibri" panose="020F0502020204030204" charset="-122"/>
                          </a:rPr>
                          <a:t>46</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GrLivArea</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Above grade (ground) living area square feet</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47</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BsmtFullBath</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Basement full bathrooms</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48</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BsmtHalfBath</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Basement half bathrooms</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49</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FullBath</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Full bathrooms above grade</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50</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HalfBath</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Half baths above grade</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p>
                        <a:pPr indent="0">
                          <a:buNone/>
                        </a:pPr>
                        <a:r>
                          <a:rPr lang="en-US" sz="900" b="1">
                            <a:solidFill>
                              <a:srgbClr val="FFFFFF"/>
                            </a:solidFill>
                            <a:latin typeface="Calibri" panose="020F0502020204030204" charset="-122"/>
                          </a:rPr>
                          <a:t>51</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Bedroom</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Bedrooms above grade (does NOT include basement bedrooms)</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52</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Kitchen</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Kitchens above grade</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53</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KitchenQual</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Kitchen quality</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p>
                        <a:pPr indent="0">
                          <a:buNone/>
                        </a:pPr>
                        <a:r>
                          <a:rPr lang="en-US" sz="900" b="1">
                            <a:solidFill>
                              <a:srgbClr val="FFFFFF"/>
                            </a:solidFill>
                            <a:latin typeface="Calibri" panose="020F0502020204030204" charset="-122"/>
                          </a:rPr>
                          <a:t>54</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TotRmsAbvGrd</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Total rooms above grade (does not include bathrooms)</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p>
                        <a:pPr indent="0">
                          <a:buNone/>
                        </a:pPr>
                        <a:r>
                          <a:rPr lang="en-US" sz="900" b="1">
                            <a:solidFill>
                              <a:srgbClr val="FFFFFF"/>
                            </a:solidFill>
                            <a:latin typeface="Calibri" panose="020F0502020204030204" charset="-122"/>
                          </a:rPr>
                          <a:t>55</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Functional</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Home functionality (Assume typical unless deductions are warranted)</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56</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Fireplaces</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Number of fireplaces</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57</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FireplaceQu</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Fireplace quality</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58</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GarageType</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Garage location</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59</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GarageYrBlt</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Year garage was built</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60</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GarageFinish</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Interior finish of the garage</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61</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GarageCars</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Size of garage in car capacity</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62</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GarageArea</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Size of garage in square feet</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p>
                        <a:pPr indent="0">
                          <a:buNone/>
                        </a:pPr>
                        <a:r>
                          <a:rPr lang="en-US" sz="900" b="1">
                            <a:solidFill>
                              <a:srgbClr val="FFFFFF"/>
                            </a:solidFill>
                            <a:latin typeface="Calibri" panose="020F0502020204030204" charset="-122"/>
                          </a:rPr>
                          <a:t>63</a:t>
                        </a:r>
                        <a:endParaRPr lang="en-US" sz="9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900" b="0">
                            <a:solidFill>
                              <a:srgbClr val="000000"/>
                            </a:solidFill>
                            <a:latin typeface="Calibri" panose="020F0502020204030204" charset="-122"/>
                          </a:rPr>
                          <a:t>GarageQual</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900" b="0">
                            <a:solidFill>
                              <a:srgbClr val="000000"/>
                            </a:solidFill>
                            <a:latin typeface="Calibri" panose="020F0502020204030204" charset="-122"/>
                          </a:rPr>
                          <a:t>Garage quality</a:t>
                        </a:r>
                        <a:endParaRPr lang="en-US" sz="9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8" name="Table 7"/>
            <p:cNvGraphicFramePr/>
            <p:nvPr/>
          </p:nvGraphicFramePr>
          <p:xfrm>
            <a:off x="10145" y="2520"/>
            <a:ext cx="4869180" cy="3904615"/>
          </p:xfrm>
          <a:graphic>
            <a:graphicData uri="http://schemas.openxmlformats.org/drawingml/2006/table">
              <a:tbl>
                <a:tblPr firstRow="1" bandRow="1">
                  <a:tableStyleId>{5C22544A-7EE6-4342-B048-85BDC9FD1C3A}</a:tableStyleId>
                </a:tblPr>
                <a:tblGrid>
                  <a:gridCol w="564515"/>
                  <a:gridCol w="1482725"/>
                  <a:gridCol w="2821940"/>
                </a:tblGrid>
                <a:tr h="233045">
                  <a:tc>
                    <a:txBody>
                      <a:bodyPr/>
                      <a:p>
                        <a:pPr indent="0">
                          <a:buNone/>
                        </a:pPr>
                        <a:r>
                          <a:rPr lang="en-US" sz="1100" b="1">
                            <a:solidFill>
                              <a:srgbClr val="FFFFFF"/>
                            </a:solidFill>
                            <a:latin typeface="Calibri" panose="020F0502020204030204" charset="-122"/>
                          </a:rPr>
                          <a:t>64</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GarageCond</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Garage condition</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p>
                        <a:pPr indent="0">
                          <a:buNone/>
                        </a:pPr>
                        <a:r>
                          <a:rPr lang="en-US" sz="1100" b="1">
                            <a:solidFill>
                              <a:srgbClr val="FFFFFF"/>
                            </a:solidFill>
                            <a:latin typeface="Calibri" panose="020F0502020204030204" charset="-122"/>
                          </a:rPr>
                          <a:t>65</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PavedDrive</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Paved driveway</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66</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WoodDeckSF</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Wood deck area in square feet</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67</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OpenPorchSF</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Open porch area in square feet</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68</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EnclosedPorch</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Enclosed porch area in square feet</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p>
                        <a:pPr indent="0">
                          <a:buNone/>
                        </a:pPr>
                        <a:r>
                          <a:rPr lang="en-US" sz="1100" b="1">
                            <a:solidFill>
                              <a:srgbClr val="FFFFFF"/>
                            </a:solidFill>
                            <a:latin typeface="Calibri" panose="020F0502020204030204" charset="-122"/>
                          </a:rPr>
                          <a:t>69</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3SsnPorch</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Three season porch area in square feet</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70</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ScreenPorch</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Screen porch area in square feet</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71</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PoolArea</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Pool area in square feet</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p>
                        <a:pPr indent="0">
                          <a:buNone/>
                        </a:pPr>
                        <a:r>
                          <a:rPr lang="en-US" sz="1100" b="1">
                            <a:solidFill>
                              <a:srgbClr val="FFFFFF"/>
                            </a:solidFill>
                            <a:latin typeface="Calibri" panose="020F0502020204030204" charset="-122"/>
                          </a:rPr>
                          <a:t>72</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PoolQC</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Pool quality</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73</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Fence</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Fence quality</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06400">
                  <a:tc>
                    <a:txBody>
                      <a:bodyPr/>
                      <a:p>
                        <a:pPr indent="0">
                          <a:buNone/>
                        </a:pPr>
                        <a:r>
                          <a:rPr lang="en-US" sz="1100" b="1">
                            <a:solidFill>
                              <a:srgbClr val="FFFFFF"/>
                            </a:solidFill>
                            <a:latin typeface="Calibri" panose="020F0502020204030204" charset="-122"/>
                          </a:rPr>
                          <a:t>74</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MiscFeature</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Miscellaneous feature not covered in other categories</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75</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MiscVa</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$Value of miscellaneous feature</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76</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MoSold</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Month Sold (MM)</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77</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YrSold</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Year Sold (YYYY)</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p>
                        <a:pPr indent="0">
                          <a:buNone/>
                        </a:pPr>
                        <a:r>
                          <a:rPr lang="en-US" sz="1100" b="1">
                            <a:solidFill>
                              <a:srgbClr val="FFFFFF"/>
                            </a:solidFill>
                            <a:latin typeface="Calibri" panose="020F0502020204030204" charset="-122"/>
                          </a:rPr>
                          <a:t>78</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SaleType</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Type of sale</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p>
                        <a:pPr indent="0">
                          <a:buNone/>
                        </a:pPr>
                        <a:r>
                          <a:rPr lang="en-US" sz="1100" b="1">
                            <a:solidFill>
                              <a:srgbClr val="FFFFFF"/>
                            </a:solidFill>
                            <a:latin typeface="Calibri" panose="020F0502020204030204" charset="-122"/>
                          </a:rPr>
                          <a:t>79</a:t>
                        </a:r>
                        <a:endParaRPr lang="en-US" sz="1100" b="1">
                          <a:solidFill>
                            <a:srgbClr val="FFFFFF"/>
                          </a:solidFill>
                          <a:latin typeface="Calibri" panose="020F0502020204030204" charset="-122"/>
                        </a:endParaRP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5B9BD5"/>
                      </a:solidFill>
                    </a:tcPr>
                  </a:tc>
                  <a:tc>
                    <a:txBody>
                      <a:bodyPr/>
                      <a:p>
                        <a:pPr indent="0">
                          <a:buNone/>
                        </a:pPr>
                        <a:r>
                          <a:rPr lang="en-US" sz="1100" b="0">
                            <a:solidFill>
                              <a:srgbClr val="000000"/>
                            </a:solidFill>
                            <a:latin typeface="Calibri" panose="020F0502020204030204" charset="-122"/>
                          </a:rPr>
                          <a:t>SaleCondition</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Condition of sale</a:t>
                        </a:r>
                        <a:endParaRPr lang="en-US" sz="1100" b="0">
                          <a:solidFill>
                            <a:srgbClr val="000000"/>
                          </a:solidFill>
                          <a:latin typeface="Calibri" panose="020F0502020204030204" charset="-122"/>
                        </a:endParaRP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r>
              </a:tbl>
            </a:graphicData>
          </a:graphic>
        </p:graphicFrame>
      </p:grpSp>
      <p:sp>
        <p:nvSpPr>
          <p:cNvPr id="9" name="Title 8"/>
          <p:cNvSpPr>
            <a:spLocks noGrp="1"/>
          </p:cNvSpPr>
          <p:nvPr>
            <p:ph type="title"/>
          </p:nvPr>
        </p:nvSpPr>
        <p:spPr>
          <a:xfrm>
            <a:off x="609600" y="132080"/>
            <a:ext cx="10972800" cy="774700"/>
          </a:xfrm>
        </p:spPr>
        <p:txBody>
          <a:bodyPr/>
          <a:p>
            <a:pPr algn="ctr"/>
            <a:r>
              <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rPr>
              <a:t>Data Description</a:t>
            </a:r>
            <a:endParaRPr lang="en-IN" altLang="en-US" sz="5400" b="1" spc="5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11" name="Slide Number Placeholder 10"/>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84145"/>
            <a:ext cx="10972800" cy="582613"/>
          </a:xfrm>
        </p:spPr>
        <p:txBody>
          <a:bodyPr/>
          <a:p>
            <a:pPr algn="ctr"/>
            <a:r>
              <a:rPr lang="en-IN" altLang="en-US" sz="5400" b="1" spc="50" dirty="0">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rPr>
              <a:t>DATA VISUALIZATION</a:t>
            </a:r>
            <a:endParaRPr lang="en-IN" altLang="en-US" sz="4800">
              <a:latin typeface="Times New Roman" panose="02020603050405020304" charset="0"/>
              <a:cs typeface="Times New Roman" panose="02020603050405020304" charset="0"/>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3"/>
          <p:cNvGrpSpPr/>
          <p:nvPr/>
        </p:nvGrpSpPr>
        <p:grpSpPr>
          <a:xfrm>
            <a:off x="694055" y="461010"/>
            <a:ext cx="10770235" cy="5441950"/>
            <a:chOff x="1093" y="1577"/>
            <a:chExt cx="16961" cy="8214"/>
          </a:xfrm>
        </p:grpSpPr>
        <p:pic>
          <p:nvPicPr>
            <p:cNvPr id="11" name="Picture 10" descr="dtype2"/>
            <p:cNvPicPr>
              <a:picLocks noChangeAspect="1"/>
            </p:cNvPicPr>
            <p:nvPr/>
          </p:nvPicPr>
          <p:blipFill>
            <a:blip r:embed="rId1"/>
            <a:stretch>
              <a:fillRect/>
            </a:stretch>
          </p:blipFill>
          <p:spPr>
            <a:xfrm>
              <a:off x="1093" y="1577"/>
              <a:ext cx="8306" cy="8214"/>
            </a:xfrm>
            <a:prstGeom prst="rect">
              <a:avLst/>
            </a:prstGeom>
          </p:spPr>
        </p:pic>
        <p:pic>
          <p:nvPicPr>
            <p:cNvPr id="12" name="Picture 11" descr="dtype2"/>
            <p:cNvPicPr>
              <a:picLocks noChangeAspect="1"/>
            </p:cNvPicPr>
            <p:nvPr/>
          </p:nvPicPr>
          <p:blipFill>
            <a:blip r:embed="rId1"/>
            <a:stretch>
              <a:fillRect/>
            </a:stretch>
          </p:blipFill>
          <p:spPr>
            <a:xfrm>
              <a:off x="9774" y="1577"/>
              <a:ext cx="8281" cy="8214"/>
            </a:xfrm>
            <a:prstGeom prst="rect">
              <a:avLst/>
            </a:prstGeom>
          </p:spPr>
        </p:pic>
      </p:gr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6094</Words>
  <Application>WPS Presentation</Application>
  <PresentationFormat>Widescreen</PresentationFormat>
  <Paragraphs>643</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Arial</vt:lpstr>
      <vt:lpstr>SimSun</vt:lpstr>
      <vt:lpstr>Wingdings</vt:lpstr>
      <vt:lpstr>Times New Roman</vt:lpstr>
      <vt:lpstr>Calibri</vt:lpstr>
      <vt:lpstr>Microsoft YaHei</vt:lpstr>
      <vt:lpstr>Arial Unicode MS</vt:lpstr>
      <vt:lpstr>Wingdings</vt:lpstr>
      <vt:lpstr>Orange Waves</vt:lpstr>
      <vt:lpstr>PowerPoint 演示文稿</vt:lpstr>
      <vt:lpstr>INTRODUCTION</vt:lpstr>
      <vt:lpstr>Business Problem Framing</vt:lpstr>
      <vt:lpstr>Dataset Information</vt:lpstr>
      <vt:lpstr>Conceptual background of problem</vt:lpstr>
      <vt:lpstr>Data Description</vt:lpstr>
      <vt:lpstr>Data Description</vt:lpstr>
      <vt:lpstr>DATA VISUALIZATION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dinesh mutha</dc:creator>
  <cp:lastModifiedBy>Dinesh Mutha</cp:lastModifiedBy>
  <cp:revision>21</cp:revision>
  <dcterms:created xsi:type="dcterms:W3CDTF">2022-08-26T17:56:00Z</dcterms:created>
  <dcterms:modified xsi:type="dcterms:W3CDTF">2022-08-27T15:02:43Z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DC954545B53C401285393A025145490A</vt:lpwstr>
  </property>
  <property fmtid="{D5CDD505-2E9C-101B-9397-08002B2CF9AE}" pid="3" name="KSOProductBuildVer">
    <vt:lpwstr>1033-11.2.0.11254</vt:lpwstr>
  </property>
</Properties>
</file>