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59" r:id="rId7"/>
    <p:sldId id="258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FA4D-3B6B-40FC-B652-060CCE2AE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1AD8D-6567-42EF-9109-124D1451E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F820-A93B-441E-97C7-FA702D66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C71-E492-4A97-81B1-E198B4FC0DE7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7F28-84CA-41E3-94F5-B811F2E9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D6DD2-8DCE-45D2-8677-97353F3C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EAD-47EE-4110-870D-14EA0CEB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79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9058-8B81-4D03-9AEC-21D33028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37BBB-A742-4340-BCAD-E6B202308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D4808-06CD-45A1-8321-ED34D936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C71-E492-4A97-81B1-E198B4FC0DE7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81C30-06FE-473D-BF51-C06D54CF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769A-8F9E-4178-9E2C-236EFB7A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EAD-47EE-4110-870D-14EA0CEB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96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A3B37-9C8F-49BD-889F-1B149A790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53684-8740-41E9-B353-539C5E997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3DF06-EB2F-4C1C-BE5C-B572C445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C71-E492-4A97-81B1-E198B4FC0DE7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7AC3-F44D-4DD9-B316-F6447A18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B332F-E7C2-4FAD-8077-B88E4759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EAD-47EE-4110-870D-14EA0CEB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CF7E-D388-4FF7-A4B0-203F5B5B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986B-CDB5-4D8B-A684-9E3449070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D58C-752D-463D-8E97-3FC917E9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C71-E492-4A97-81B1-E198B4FC0DE7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4778-75FA-4E28-8CDE-0CD1EDE6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EAE91-65C4-49E4-B439-C1126C24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EAD-47EE-4110-870D-14EA0CEB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2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8A97-9CBD-4B40-B18B-1E7AE135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1716F-DDC0-4FCC-819D-65FEFBE6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B200E-21D4-4299-A57A-6FB5D609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C71-E492-4A97-81B1-E198B4FC0DE7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5C7A2-A7BD-469F-B33D-2930FEC7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73923-1B54-4B5F-9EF2-C81384E0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EAD-47EE-4110-870D-14EA0CEB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43A6-3273-407B-A7BE-89F317F3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FE4C-7E41-4000-9633-AE6D87D00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2F5FD-9E7A-400D-A2D2-CAF50521D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2386-2371-4B90-86AF-6D56EF2F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C71-E492-4A97-81B1-E198B4FC0DE7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82ED-C064-4A33-80D4-4AC8C9B5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6800F-5A20-46FF-9DB9-ACF485AA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EAD-47EE-4110-870D-14EA0CEB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5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0456-95A7-4381-AE04-135D976C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B06DD-D5AF-4B29-A8F8-5C6E6BEF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D6BB-466F-43AC-BAC0-8C42472C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DCD7F-ADBD-4F04-A7F6-789A9BEBA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B7FD3-AE2B-4922-9DF9-C5A5A48D8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4FBE6-576F-4D93-986E-E4C5F8A7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C71-E492-4A97-81B1-E198B4FC0DE7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47A00-2257-42A4-8682-06E4944D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276B4-1C4E-4F2C-9210-9A4A4D09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EAD-47EE-4110-870D-14EA0CEB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99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8E9B-2D81-4435-A5B2-3FA88FA9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4C3C1-0A89-4E6C-8FD4-B39EC7F3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C71-E492-4A97-81B1-E198B4FC0DE7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8F33D-6DFB-44FB-8B42-CB07D402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E8C1F-8555-4E27-94BF-09ABD2C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EAD-47EE-4110-870D-14EA0CEB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2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D0510-440E-4255-A0FE-F0F6F965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C71-E492-4A97-81B1-E198B4FC0DE7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3F2C1-81DD-4A61-917C-287D6CCE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7DA47-9A78-4FB8-B82B-47D7CF2E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EAD-47EE-4110-870D-14EA0CEB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2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FFCF-5B04-4245-B982-44451BDE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57CC-06A2-408B-ADE5-8F032FC3F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650C9-3598-4D9A-86FD-0BBDB653F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E2BEF-7F91-4FE2-B1B7-4CF63A51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C71-E492-4A97-81B1-E198B4FC0DE7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05BC-032E-4E42-B8AA-C350B89B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579E-235C-48DF-9C69-98878965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EAD-47EE-4110-870D-14EA0CEB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4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E29E-4973-4B5C-BEFD-4143108D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90DF0-A57E-4B7F-981C-1C0C1148D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58A1D-1A31-411F-A168-61B9B8C03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E875E-3D53-47F9-9971-5150C9CF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C71-E492-4A97-81B1-E198B4FC0DE7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963A5-72D8-4149-810F-FE5B8A9A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DFA24-99B7-43E2-A051-8EC37B90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EAD-47EE-4110-870D-14EA0CEB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5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246DC-4CCC-4FBB-BF6B-1F44AC59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E1C4A-51D1-41F5-83CE-49A0036E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BA0B1-7EF2-4D87-AE0F-BB0491A19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7C71-E492-4A97-81B1-E198B4FC0DE7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63AA-853F-4510-A41F-4AD338A16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6878-6CDD-4E76-8AF5-ED14E0D76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BEAD-47EE-4110-870D-14EA0CEBD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BB5B-BCF3-4424-97FF-D6803875A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363B1-AF12-4C3E-8F96-3969A162D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7E410-CF49-4A03-B21E-3369EE977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11" y="781905"/>
            <a:ext cx="11014978" cy="52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5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03C5-C628-44C4-8DEA-6B611099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762ED-532A-4B6F-933E-0AE658C46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98" y="1210556"/>
            <a:ext cx="8623495" cy="5675256"/>
          </a:xfr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E0CBF474-4136-4AEA-948E-5E21A2E7D351}"/>
              </a:ext>
            </a:extLst>
          </p:cNvPr>
          <p:cNvSpPr txBox="1">
            <a:spLocks/>
          </p:cNvSpPr>
          <p:nvPr/>
        </p:nvSpPr>
        <p:spPr>
          <a:xfrm>
            <a:off x="599048" y="547775"/>
            <a:ext cx="10515600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orElseThrow</a:t>
            </a:r>
            <a:r>
              <a:rPr lang="en-US" sz="2800" b="1" dirty="0"/>
              <a:t>()					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78442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3AF5-5824-473D-B73C-09E8EE0F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DF8533C-7BBD-4ADB-BF4C-244B56B7CED9}"/>
              </a:ext>
            </a:extLst>
          </p:cNvPr>
          <p:cNvSpPr txBox="1">
            <a:spLocks/>
          </p:cNvSpPr>
          <p:nvPr/>
        </p:nvSpPr>
        <p:spPr>
          <a:xfrm>
            <a:off x="447675" y="30710"/>
            <a:ext cx="10515600" cy="10341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				</a:t>
            </a:r>
            <a:r>
              <a:rPr lang="en-US" sz="4000" b="1" dirty="0"/>
              <a:t>Lambda Expression</a:t>
            </a:r>
            <a:r>
              <a:rPr lang="en-US" sz="3600" b="1" dirty="0"/>
              <a:t>	</a:t>
            </a:r>
            <a:r>
              <a:rPr lang="en-US" sz="2800" b="1" dirty="0"/>
              <a:t>				 </a:t>
            </a:r>
            <a:endParaRPr lang="en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438681-EB2D-468A-918B-63F68C5F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276" y="1027906"/>
            <a:ext cx="4324350" cy="399097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DCED71-50E7-4A8D-BC0F-FD927985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DBAC94-7F61-47B2-80FE-636D0E3D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39123"/>
            <a:ext cx="4867275" cy="1695450"/>
          </a:xfrm>
          <a:prstGeom prst="rect">
            <a:avLst/>
          </a:prstGeom>
        </p:spPr>
      </p:pic>
      <p:sp>
        <p:nvSpPr>
          <p:cNvPr id="15" name="Title 7">
            <a:extLst>
              <a:ext uri="{FF2B5EF4-FFF2-40B4-BE49-F238E27FC236}">
                <a16:creationId xmlns:a16="http://schemas.microsoft.com/office/drawing/2014/main" id="{5E555AF0-4EF2-466B-A0A0-C483F373E010}"/>
              </a:ext>
            </a:extLst>
          </p:cNvPr>
          <p:cNvSpPr txBox="1">
            <a:spLocks/>
          </p:cNvSpPr>
          <p:nvPr/>
        </p:nvSpPr>
        <p:spPr>
          <a:xfrm>
            <a:off x="599048" y="547775"/>
            <a:ext cx="10515600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Existing flow &lt; Java 8</a:t>
            </a:r>
            <a:r>
              <a:rPr lang="en-US" sz="2800" b="1" dirty="0"/>
              <a:t>					 </a:t>
            </a:r>
            <a:endParaRPr lang="en-IN" sz="2800" b="1" dirty="0"/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2D670B63-2FB9-43F8-9732-A8544AEC72AE}"/>
              </a:ext>
            </a:extLst>
          </p:cNvPr>
          <p:cNvSpPr txBox="1">
            <a:spLocks/>
          </p:cNvSpPr>
          <p:nvPr/>
        </p:nvSpPr>
        <p:spPr>
          <a:xfrm>
            <a:off x="702655" y="3058757"/>
            <a:ext cx="10515600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Current flow on Java 8</a:t>
            </a:r>
            <a:r>
              <a:rPr lang="en-US" sz="2800" b="1" dirty="0"/>
              <a:t>					 </a:t>
            </a:r>
            <a:endParaRPr lang="en-IN" sz="28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248656-2832-4A58-8EF6-D0A93C635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8" y="3672277"/>
            <a:ext cx="4425100" cy="31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9637-376C-40DB-BA9B-0843E0CA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7861-1517-40F9-BCDE-328C09E3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D33F3-0DDE-4F83-A753-208948C2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47"/>
            <a:ext cx="8488681" cy="64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6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BC94-9B2D-448B-AF57-6A6CD688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 REFERENCE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047F-CAEA-4EB4-9FD5-D1182031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Expression </a:t>
            </a:r>
            <a:r>
              <a:rPr lang="en-US" dirty="0">
                <a:sym typeface="Wingdings" panose="05000000000000000000" pitchFamily="2" charset="2"/>
              </a:rPr>
              <a:t> When Implementation needs to be defined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Method Reference  When Implementation is already there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TYPES: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Static Method</a:t>
            </a:r>
          </a:p>
          <a:p>
            <a:r>
              <a:rPr lang="en-US" dirty="0"/>
              <a:t>Instance Method or Non-Static Method</a:t>
            </a:r>
          </a:p>
          <a:p>
            <a:r>
              <a:rPr lang="en-US" dirty="0"/>
              <a:t>Constructor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70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0A93-CF84-4F03-9B7C-4DB11B3B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Static 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3C64D-F587-49F0-95B8-92D69772C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1174"/>
            <a:ext cx="6448865" cy="5396826"/>
          </a:xfrm>
        </p:spPr>
      </p:pic>
    </p:spTree>
    <p:extLst>
      <p:ext uri="{BB962C8B-B14F-4D97-AF65-F5344CB8AC3E}">
        <p14:creationId xmlns:p14="http://schemas.microsoft.com/office/powerpoint/2010/main" val="423498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A5C9-922A-4049-B69E-7D5CC10A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38" y="241742"/>
            <a:ext cx="10515600" cy="1325563"/>
          </a:xfrm>
        </p:spPr>
        <p:txBody>
          <a:bodyPr/>
          <a:lstStyle/>
          <a:p>
            <a:r>
              <a:rPr lang="en-US" dirty="0"/>
              <a:t>Reference to Instance 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1F9DFC-563B-4194-9FAB-ECCFA7D1F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9430"/>
            <a:ext cx="6997505" cy="5216828"/>
          </a:xfrm>
        </p:spPr>
      </p:pic>
    </p:spTree>
    <p:extLst>
      <p:ext uri="{BB962C8B-B14F-4D97-AF65-F5344CB8AC3E}">
        <p14:creationId xmlns:p14="http://schemas.microsoft.com/office/powerpoint/2010/main" val="33952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3052-1574-4016-9414-CBC15356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to a Constructor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DA5A4-26F8-459F-B23A-E057862AB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51" y="1600983"/>
            <a:ext cx="5698149" cy="21889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A610C-8CB5-4269-AB65-C7D6B728C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2" y="1600983"/>
            <a:ext cx="5861538" cy="521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31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997D-6E86-4520-A732-8491FB43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STREAMS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A16E-75D1-4195-993F-F0308437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Processing like filtering, mapping, reducing and sorting</a:t>
            </a:r>
          </a:p>
          <a:p>
            <a:r>
              <a:rPr lang="en-US" dirty="0"/>
              <a:t>Doesn’t store elements</a:t>
            </a:r>
          </a:p>
          <a:p>
            <a:r>
              <a:rPr lang="en-US" dirty="0"/>
              <a:t>A stream is not a data structure (don’t change the original data structure)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23A6C-C904-4AEF-A5F2-35128956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39" y="3414932"/>
            <a:ext cx="7652789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2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C479-BC52-40E8-BE41-775F972B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4044-4485-447E-8079-EA561642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221C7AE0-02DB-4662-8E70-19777168F247}"/>
              </a:ext>
            </a:extLst>
          </p:cNvPr>
          <p:cNvSpPr txBox="1">
            <a:spLocks/>
          </p:cNvSpPr>
          <p:nvPr/>
        </p:nvSpPr>
        <p:spPr>
          <a:xfrm>
            <a:off x="584688" y="133436"/>
            <a:ext cx="10515600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Intermediate operations – Filter, Map, Sorted, </a:t>
            </a:r>
            <a:r>
              <a:rPr lang="en-US" sz="2800" b="1" dirty="0" err="1"/>
              <a:t>FlapMap</a:t>
            </a:r>
            <a:r>
              <a:rPr lang="en-US" sz="2800" b="1" dirty="0"/>
              <a:t>			 </a:t>
            </a:r>
            <a:endParaRPr lang="en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394FD-5762-45A0-977C-8A1A5B10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76" y="612945"/>
            <a:ext cx="9699089" cy="61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9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D7F7-27B8-4005-91C2-103827C1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CFE0-DA0B-49C2-82DC-C244BC7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0452E-2201-4231-92AB-0C5274A7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08" y="813141"/>
            <a:ext cx="11447512" cy="589400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9D91F487-1DCC-4A98-93FC-5F531962CEFA}"/>
              </a:ext>
            </a:extLst>
          </p:cNvPr>
          <p:cNvSpPr txBox="1">
            <a:spLocks/>
          </p:cNvSpPr>
          <p:nvPr/>
        </p:nvSpPr>
        <p:spPr>
          <a:xfrm>
            <a:off x="387741" y="125059"/>
            <a:ext cx="10515600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Terminal operations – Collect, </a:t>
            </a:r>
            <a:r>
              <a:rPr lang="en-US" sz="2800" b="1" dirty="0" err="1"/>
              <a:t>ForEach</a:t>
            </a:r>
            <a:r>
              <a:rPr lang="en-US" sz="2800" b="1" dirty="0"/>
              <a:t>, Reduce			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2210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91D2-2F18-4EC5-9249-298C9842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201-054A-4A8B-A098-1254BC11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BCB12-953A-4F1F-89B2-6BCF60A8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9" y="259153"/>
            <a:ext cx="11468705" cy="59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71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3635-B1AE-4B65-ABBE-A994821F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039CB-83DC-4818-B73B-CB9A52A2E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8" y="365125"/>
            <a:ext cx="11244468" cy="5430764"/>
          </a:xfrm>
        </p:spPr>
      </p:pic>
    </p:spTree>
    <p:extLst>
      <p:ext uri="{BB962C8B-B14F-4D97-AF65-F5344CB8AC3E}">
        <p14:creationId xmlns:p14="http://schemas.microsoft.com/office/powerpoint/2010/main" val="410831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FBD8-99BD-43BE-9CF0-0055A749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OPTIONAL METHODS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D2BB-56BC-46CE-91F6-02CB7DDA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Optional.empty</a:t>
            </a:r>
            <a:r>
              <a:rPr lang="en-US" dirty="0"/>
              <a:t>()</a:t>
            </a:r>
          </a:p>
          <a:p>
            <a:r>
              <a:rPr lang="en-US" dirty="0" err="1"/>
              <a:t>Optional.of</a:t>
            </a:r>
            <a:r>
              <a:rPr lang="en-US" dirty="0"/>
              <a:t>()</a:t>
            </a:r>
          </a:p>
          <a:p>
            <a:r>
              <a:rPr lang="en-US" dirty="0" err="1"/>
              <a:t>Optional.ofNullable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61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35BA-2054-424C-9E8E-680F1B79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481AA-1485-426F-ACFC-14B33A6E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971" y="882747"/>
            <a:ext cx="11742029" cy="50925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956C5-ACEA-44B2-B350-A2B14D9A2BA1}"/>
              </a:ext>
            </a:extLst>
          </p:cNvPr>
          <p:cNvSpPr txBox="1"/>
          <p:nvPr/>
        </p:nvSpPr>
        <p:spPr>
          <a:xfrm>
            <a:off x="588510" y="304068"/>
            <a:ext cx="765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Optional.empty</a:t>
            </a:r>
            <a:r>
              <a:rPr lang="en-US" sz="2000" b="1" dirty="0"/>
              <a:t>() – Explicitly returning an empty container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9476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C5359-035B-4A2D-82D3-FB518513C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925"/>
          <a:stretch/>
        </p:blipFill>
        <p:spPr>
          <a:xfrm>
            <a:off x="7084257" y="1813780"/>
            <a:ext cx="3846342" cy="4029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3B7D0A-2742-4A07-B0B9-93F76E5A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4" y="1813780"/>
            <a:ext cx="6438900" cy="441007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5B9D507-69A0-4A5C-8693-E8E2F8A75D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85730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Optional.of</a:t>
            </a:r>
            <a:r>
              <a:rPr lang="en-US" sz="2000" b="1" dirty="0"/>
              <a:t>() –   when container will always return a value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012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A5CA-C843-4453-87FB-FE792809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F038CF-8903-4959-8A97-8DFF2745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31" y="996254"/>
            <a:ext cx="11481938" cy="5173479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A89795C-05B0-4F8A-AD2A-E215A2FA3366}"/>
              </a:ext>
            </a:extLst>
          </p:cNvPr>
          <p:cNvSpPr txBox="1">
            <a:spLocks/>
          </p:cNvSpPr>
          <p:nvPr/>
        </p:nvSpPr>
        <p:spPr>
          <a:xfrm>
            <a:off x="725658" y="365125"/>
            <a:ext cx="1051560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/>
              <a:t>Optional.ofNullable</a:t>
            </a:r>
            <a:r>
              <a:rPr lang="en-US" sz="2000" b="1" dirty="0"/>
              <a:t>() –   when container return value is null or non-null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87113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050B-0EAE-40F3-8608-D18B36AE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922BCE-5095-4DFC-9C93-E9E365DDF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94" y="390059"/>
            <a:ext cx="11480879" cy="5335491"/>
          </a:xfrm>
        </p:spPr>
      </p:pic>
    </p:spTree>
    <p:extLst>
      <p:ext uri="{BB962C8B-B14F-4D97-AF65-F5344CB8AC3E}">
        <p14:creationId xmlns:p14="http://schemas.microsoft.com/office/powerpoint/2010/main" val="105682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E2E9-45E8-413D-A25F-EED32A22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EE47-2206-4CB8-AB71-551CBF5C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41F4A-31FB-487F-9A3B-6797E70B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49" y="949481"/>
            <a:ext cx="8007374" cy="6103625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D5B5C74F-5F23-4619-94BF-5ED9DB0A70C7}"/>
              </a:ext>
            </a:extLst>
          </p:cNvPr>
          <p:cNvSpPr txBox="1">
            <a:spLocks/>
          </p:cNvSpPr>
          <p:nvPr/>
        </p:nvSpPr>
        <p:spPr>
          <a:xfrm>
            <a:off x="599048" y="256306"/>
            <a:ext cx="10515600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isPresent</a:t>
            </a:r>
            <a:r>
              <a:rPr lang="en-US" sz="2800" b="1" dirty="0"/>
              <a:t>()      &amp;	get()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1947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5F8-54C3-47C7-B815-054E6B8B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A8D3C-100F-41E1-83C3-0B841A158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0142"/>
            <a:ext cx="6294120" cy="4812206"/>
          </a:xfr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83F96F6E-960C-4F5E-AD2E-85ACD89F239D}"/>
              </a:ext>
            </a:extLst>
          </p:cNvPr>
          <p:cNvSpPr txBox="1">
            <a:spLocks/>
          </p:cNvSpPr>
          <p:nvPr/>
        </p:nvSpPr>
        <p:spPr>
          <a:xfrm>
            <a:off x="838199" y="125059"/>
            <a:ext cx="10515600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orElse</a:t>
            </a:r>
            <a:r>
              <a:rPr lang="en-US" sz="2800" b="1" dirty="0"/>
              <a:t>()					 </a:t>
            </a:r>
            <a:r>
              <a:rPr lang="en-US" sz="2800" b="1" dirty="0" err="1"/>
              <a:t>orElseGet</a:t>
            </a:r>
            <a:r>
              <a:rPr lang="en-US" sz="2800" b="1" dirty="0"/>
              <a:t>()</a:t>
            </a:r>
            <a:endParaRPr lang="en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F14363-A83E-4056-8DA2-57EAD11BC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1200142"/>
            <a:ext cx="6038850" cy="44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203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OPTIONAL METHODS</vt:lpstr>
      <vt:lpstr>PowerPoint Presentation</vt:lpstr>
      <vt:lpstr>Optional.of() –   when container will always return a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REFERENCE</vt:lpstr>
      <vt:lpstr>Reference to Static Method</vt:lpstr>
      <vt:lpstr>Reference to Instance Method</vt:lpstr>
      <vt:lpstr>Reference to a Constructor</vt:lpstr>
      <vt:lpstr>STREAMS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42</cp:revision>
  <dcterms:created xsi:type="dcterms:W3CDTF">2024-05-30T07:04:26Z</dcterms:created>
  <dcterms:modified xsi:type="dcterms:W3CDTF">2024-05-30T12:32:25Z</dcterms:modified>
</cp:coreProperties>
</file>