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69" r:id="rId5"/>
    <p:sldId id="270" r:id="rId6"/>
    <p:sldId id="271" r:id="rId7"/>
    <p:sldId id="664" r:id="rId8"/>
    <p:sldId id="272" r:id="rId9"/>
    <p:sldId id="671" r:id="rId10"/>
    <p:sldId id="260" r:id="rId11"/>
    <p:sldId id="658" r:id="rId12"/>
    <p:sldId id="659" r:id="rId13"/>
    <p:sldId id="660" r:id="rId14"/>
    <p:sldId id="661" r:id="rId15"/>
    <p:sldId id="665" r:id="rId16"/>
    <p:sldId id="672" r:id="rId17"/>
    <p:sldId id="663" r:id="rId18"/>
    <p:sldId id="263" r:id="rId19"/>
    <p:sldId id="666" r:id="rId20"/>
    <p:sldId id="667" r:id="rId21"/>
    <p:sldId id="668" r:id="rId22"/>
    <p:sldId id="669" r:id="rId23"/>
    <p:sldId id="670" r:id="rId24"/>
    <p:sldId id="673"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p:restoredTop sz="95485"/>
  </p:normalViewPr>
  <p:slideViewPr>
    <p:cSldViewPr snapToGrid="0">
      <p:cViewPr>
        <p:scale>
          <a:sx n="61" d="100"/>
          <a:sy n="61" d="100"/>
        </p:scale>
        <p:origin x="2360" y="1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AB368-423C-9248-8D7E-42AB65CCC5BC}" type="datetimeFigureOut">
              <a:rPr kumimoji="1" lang="ja-JP" altLang="en-US" smtClean="0"/>
              <a:t>2023/5/15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8AF74-3F7D-6C47-8BF5-28FBD5656D03}" type="slidenum">
              <a:rPr kumimoji="1" lang="ja-JP" altLang="en-US" smtClean="0"/>
              <a:t>‹#›</a:t>
            </a:fld>
            <a:endParaRPr kumimoji="1" lang="ja-JP" altLang="en-US"/>
          </a:p>
        </p:txBody>
      </p:sp>
    </p:spTree>
    <p:extLst>
      <p:ext uri="{BB962C8B-B14F-4D97-AF65-F5344CB8AC3E}">
        <p14:creationId xmlns:p14="http://schemas.microsoft.com/office/powerpoint/2010/main" val="6092306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```javascript</a:t>
            </a:r>
          </a:p>
          <a:p>
            <a:r>
              <a:rPr lang="ja-JP" altLang="en-US"/>
              <a:t>let students = ['学生A', '学生B', '学生C', '学生D', '学生E'];</a:t>
            </a:r>
          </a:p>
          <a:p>
            <a:r>
              <a:rPr lang="ja-JP" altLang="en-US"/>
              <a:t>let grades = [85, 92, 78, 90, 88];</a:t>
            </a:r>
          </a:p>
          <a:p>
            <a:endParaRPr lang="ja-JP" altLang="en-US"/>
          </a:p>
          <a:p>
            <a:r>
              <a:rPr lang="ja-JP" altLang="en-US"/>
              <a:t>let reportCard = {};</a:t>
            </a:r>
          </a:p>
          <a:p>
            <a:endParaRPr lang="ja-JP" altLang="en-US"/>
          </a:p>
          <a:p>
            <a:r>
              <a:rPr lang="ja-JP" altLang="en-US"/>
              <a:t>// reportCardオブジェクトに学生の名前と成績を追加するコードを書く</a:t>
            </a:r>
          </a:p>
          <a:p>
            <a:endParaRPr lang="ja-JP" altLang="en-US"/>
          </a:p>
          <a:p>
            <a:r>
              <a:rPr lang="ja-JP" altLang="en-US"/>
              <a:t>function calculateAverage(grades) {</a:t>
            </a:r>
          </a:p>
          <a:p>
            <a:r>
              <a:rPr lang="ja-JP" altLang="en-US"/>
              <a:t>  // 平均成績を計算するコードを書く</a:t>
            </a:r>
          </a:p>
          <a:p>
            <a:r>
              <a:rPr lang="ja-JP" altLang="en-US"/>
              <a:t>}</a:t>
            </a:r>
          </a:p>
          <a:p>
            <a:endParaRPr lang="ja-JP" altLang="en-US"/>
          </a:p>
          <a:p>
            <a:r>
              <a:rPr lang="ja-JP" altLang="en-US"/>
              <a:t>function highestGrade(grades, students) {</a:t>
            </a:r>
          </a:p>
          <a:p>
            <a:r>
              <a:rPr lang="ja-JP" altLang="en-US"/>
              <a:t>  // 最高成績とその学生の名前を返すコードを書く</a:t>
            </a:r>
          </a:p>
          <a:p>
            <a:r>
              <a:rPr lang="ja-JP" altLang="en-US"/>
              <a:t>}</a:t>
            </a:r>
          </a:p>
          <a:p>
            <a:endParaRPr lang="ja-JP" altLang="en-US"/>
          </a:p>
          <a:p>
            <a:r>
              <a:rPr lang="ja-JP" altLang="en-US"/>
              <a:t>// calculateAverage関数とhighestGrade関数を呼び出して結果を表示するコードを書く</a:t>
            </a:r>
          </a:p>
          <a:p>
            <a:r>
              <a:rPr lang="ja-JP" altLang="en-US"/>
              <a:t>```</a:t>
            </a:r>
          </a:p>
          <a:p>
            <a:endParaRPr kumimoji="1" lang="ja-JP" altLang="en-US"/>
          </a:p>
        </p:txBody>
      </p:sp>
      <p:sp>
        <p:nvSpPr>
          <p:cNvPr id="4" name="スライド番号プレースホルダー 3"/>
          <p:cNvSpPr>
            <a:spLocks noGrp="1"/>
          </p:cNvSpPr>
          <p:nvPr>
            <p:ph type="sldNum" sz="quarter" idx="5"/>
          </p:nvPr>
        </p:nvSpPr>
        <p:spPr/>
        <p:txBody>
          <a:bodyPr/>
          <a:lstStyle/>
          <a:p>
            <a:fld id="{4228AF74-3F7D-6C47-8BF5-28FBD5656D03}" type="slidenum">
              <a:rPr kumimoji="1" lang="ja-JP" altLang="en-US" smtClean="0"/>
              <a:t>24</a:t>
            </a:fld>
            <a:endParaRPr kumimoji="1" lang="ja-JP" altLang="en-US"/>
          </a:p>
        </p:txBody>
      </p:sp>
    </p:spTree>
    <p:extLst>
      <p:ext uri="{BB962C8B-B14F-4D97-AF65-F5344CB8AC3E}">
        <p14:creationId xmlns:p14="http://schemas.microsoft.com/office/powerpoint/2010/main" val="166458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570D82-4FC2-4E37-9008-AA006073082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7910D9B-D555-C591-2492-AC722871B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0027E53-D25D-34B1-DD11-D1DDE2FA1521}"/>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5" name="フッター プレースホルダー 4">
            <a:extLst>
              <a:ext uri="{FF2B5EF4-FFF2-40B4-BE49-F238E27FC236}">
                <a16:creationId xmlns:a16="http://schemas.microsoft.com/office/drawing/2014/main" id="{20168512-B7B3-2727-25B9-BF04B20C91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C34E7B-4EE4-069F-C06C-3BB005490C41}"/>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424157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B171C7-902C-9474-6649-EE3902250D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F621DE-50E1-A33F-1FE4-A494376BCC5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89526E-E3EA-787C-9886-B20F7D8724F4}"/>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5" name="フッター プレースホルダー 4">
            <a:extLst>
              <a:ext uri="{FF2B5EF4-FFF2-40B4-BE49-F238E27FC236}">
                <a16:creationId xmlns:a16="http://schemas.microsoft.com/office/drawing/2014/main" id="{0F7A3092-906E-291A-1B06-2BD6581A1C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440EE2-1EC3-FC28-AAE8-17A75069A555}"/>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402347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A5F2460-293D-C584-C318-524768AB3E0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84022CB-07DC-E663-0E02-D969CF34D39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A08E9C-4C87-B231-BCC5-7447652655F3}"/>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5" name="フッター プレースホルダー 4">
            <a:extLst>
              <a:ext uri="{FF2B5EF4-FFF2-40B4-BE49-F238E27FC236}">
                <a16:creationId xmlns:a16="http://schemas.microsoft.com/office/drawing/2014/main" id="{7B6B98FD-906F-79E3-0F3E-005D3AB89E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EAF2B2-8B7C-76C4-5F25-722127647BFC}"/>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252722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35D599-C7E0-6028-B9BC-4613C6F59BF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C2C037-7082-C76D-EDEB-53AD169395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AECB3F-4C45-01EB-9C71-92E751D8154F}"/>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5" name="フッター プレースホルダー 4">
            <a:extLst>
              <a:ext uri="{FF2B5EF4-FFF2-40B4-BE49-F238E27FC236}">
                <a16:creationId xmlns:a16="http://schemas.microsoft.com/office/drawing/2014/main" id="{865E0D80-4845-D3FC-2E0C-3A054B508A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594484-553A-958B-CC3A-F233A2425952}"/>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269328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03EC8-A453-2772-170D-7BF280E3442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D49EB0-D4BA-22DE-5EF8-996ED21F89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873209-0C7D-A480-0181-FDEDC8897198}"/>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5" name="フッター プレースホルダー 4">
            <a:extLst>
              <a:ext uri="{FF2B5EF4-FFF2-40B4-BE49-F238E27FC236}">
                <a16:creationId xmlns:a16="http://schemas.microsoft.com/office/drawing/2014/main" id="{C04B6826-E2C3-78AF-623B-C67ED18F91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5BC695-B60B-DA08-CC2C-826335683904}"/>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34166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AEA262-767E-4BD0-4FAA-CE99ED53780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F52E92-8F2C-4427-EF88-EAD3339B8DA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EBD6486-F711-3EB1-D492-AC8B764FC6A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5D1D6F3-E78D-7BED-96B0-7271A30C7807}"/>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6" name="フッター プレースホルダー 5">
            <a:extLst>
              <a:ext uri="{FF2B5EF4-FFF2-40B4-BE49-F238E27FC236}">
                <a16:creationId xmlns:a16="http://schemas.microsoft.com/office/drawing/2014/main" id="{321F2617-065C-B058-4E9C-B23D5C277D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03604D-DF92-3FAC-1210-36ACE84184CC}"/>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391363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D54420-5CE4-B204-D4DE-7F2E21FA19F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0D52AF-AD63-1921-A94B-C4EC23858A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F0B65A-7436-A95E-D89D-A8B70B2BC59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4B6CC2-966F-9635-1D37-61D97D581E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D429B3-2121-4804-045A-ACACAB83DB4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FFD6CB-CA6B-B796-A65B-B9FB4F4605BB}"/>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8" name="フッター プレースホルダー 7">
            <a:extLst>
              <a:ext uri="{FF2B5EF4-FFF2-40B4-BE49-F238E27FC236}">
                <a16:creationId xmlns:a16="http://schemas.microsoft.com/office/drawing/2014/main" id="{4F10C6C9-7922-C4DB-781B-9377738060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884FCE-ED5C-5AB3-9696-BAECA0252422}"/>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302348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0E412-A66C-CF2F-1A82-E60DB4D10F6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336FEF8-3F44-ECAA-6F61-86EF441728E6}"/>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4" name="フッター プレースホルダー 3">
            <a:extLst>
              <a:ext uri="{FF2B5EF4-FFF2-40B4-BE49-F238E27FC236}">
                <a16:creationId xmlns:a16="http://schemas.microsoft.com/office/drawing/2014/main" id="{5E00ABF8-B4D8-6B5D-A363-9A023B4ACBC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E6155D9-E6F1-73FF-342F-A95F2EBBE171}"/>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89820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F8F75A-FDB6-5FE8-020E-5E90EFA80B7C}"/>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3" name="フッター プレースホルダー 2">
            <a:extLst>
              <a:ext uri="{FF2B5EF4-FFF2-40B4-BE49-F238E27FC236}">
                <a16:creationId xmlns:a16="http://schemas.microsoft.com/office/drawing/2014/main" id="{57BC5649-4289-9129-0FFE-440851F0B2E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2EEEE8-5A35-2B3C-711D-290EB1015718}"/>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294899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0EF47-9B2C-3CBC-A734-68B0156DA15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AA4C71-22FF-EC55-653B-26BAE2C7E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1BE4107-6E4B-616E-C549-E641FA682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6268DB-98A7-B5BB-D6CD-38EF474AD4FE}"/>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6" name="フッター プレースホルダー 5">
            <a:extLst>
              <a:ext uri="{FF2B5EF4-FFF2-40B4-BE49-F238E27FC236}">
                <a16:creationId xmlns:a16="http://schemas.microsoft.com/office/drawing/2014/main" id="{CD1BB626-A2EB-9165-7F1B-C1B4E159911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D15C4C-984B-B36A-87F9-0D39278E29EC}"/>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307985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831D6A-2F05-11A8-38AF-269866E86FB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3350897-F0ED-113A-DF35-B9A48FAA4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0FCAD20-0F6E-5996-9E7E-5369D1B95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3AD6641-6EC6-2ED4-2969-C05CDFE1FC89}"/>
              </a:ext>
            </a:extLst>
          </p:cNvPr>
          <p:cNvSpPr>
            <a:spLocks noGrp="1"/>
          </p:cNvSpPr>
          <p:nvPr>
            <p:ph type="dt" sz="half" idx="10"/>
          </p:nvPr>
        </p:nvSpPr>
        <p:spPr/>
        <p:txBody>
          <a:bodyPr/>
          <a:lstStyle/>
          <a:p>
            <a:fld id="{93803B8C-F40A-684D-9466-5A13F1E723FF}" type="datetimeFigureOut">
              <a:rPr kumimoji="1" lang="ja-JP" altLang="en-US" smtClean="0"/>
              <a:t>2023/5/15</a:t>
            </a:fld>
            <a:endParaRPr kumimoji="1" lang="ja-JP" altLang="en-US"/>
          </a:p>
        </p:txBody>
      </p:sp>
      <p:sp>
        <p:nvSpPr>
          <p:cNvPr id="6" name="フッター プレースホルダー 5">
            <a:extLst>
              <a:ext uri="{FF2B5EF4-FFF2-40B4-BE49-F238E27FC236}">
                <a16:creationId xmlns:a16="http://schemas.microsoft.com/office/drawing/2014/main" id="{C74B640D-30EB-6D45-2AD1-E88A647BD18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1D8A4A-C82F-CAEF-0AE0-986771C49D9B}"/>
              </a:ext>
            </a:extLst>
          </p:cNvPr>
          <p:cNvSpPr>
            <a:spLocks noGrp="1"/>
          </p:cNvSpPr>
          <p:nvPr>
            <p:ph type="sldNum" sz="quarter" idx="12"/>
          </p:nvPr>
        </p:nvSpPr>
        <p:spPr/>
        <p:txBody>
          <a:body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222865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47B9AE8-0A8F-4E6F-1454-44D690E9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4F48F7-FB24-B73F-5DB8-EB4B88FF03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3115F1-8100-DF8B-3A9B-8205478E1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03B8C-F40A-684D-9466-5A13F1E723FF}" type="datetimeFigureOut">
              <a:rPr kumimoji="1" lang="ja-JP" altLang="en-US" smtClean="0"/>
              <a:t>2023/5/15</a:t>
            </a:fld>
            <a:endParaRPr kumimoji="1" lang="ja-JP" altLang="en-US"/>
          </a:p>
        </p:txBody>
      </p:sp>
      <p:sp>
        <p:nvSpPr>
          <p:cNvPr id="5" name="フッター プレースホルダー 4">
            <a:extLst>
              <a:ext uri="{FF2B5EF4-FFF2-40B4-BE49-F238E27FC236}">
                <a16:creationId xmlns:a16="http://schemas.microsoft.com/office/drawing/2014/main" id="{C88C7A9A-DB93-A863-B359-F3F0ED768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585849-3172-FDFA-165C-0B4B1F75B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5A429-4C59-2A45-B761-DD934F1EBFC9}" type="slidenum">
              <a:rPr kumimoji="1" lang="ja-JP" altLang="en-US" smtClean="0"/>
              <a:t>‹#›</a:t>
            </a:fld>
            <a:endParaRPr kumimoji="1" lang="ja-JP" altLang="en-US"/>
          </a:p>
        </p:txBody>
      </p:sp>
    </p:spTree>
    <p:extLst>
      <p:ext uri="{BB962C8B-B14F-4D97-AF65-F5344CB8AC3E}">
        <p14:creationId xmlns:p14="http://schemas.microsoft.com/office/powerpoint/2010/main" val="3319867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programiz.com/javascript/online-compiler/"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3C0774-8CA6-48E4-ED2C-87E15D3F98AF}"/>
              </a:ext>
            </a:extLst>
          </p:cNvPr>
          <p:cNvSpPr>
            <a:spLocks noGrp="1"/>
          </p:cNvSpPr>
          <p:nvPr>
            <p:ph type="ctrTitle"/>
          </p:nvPr>
        </p:nvSpPr>
        <p:spPr>
          <a:xfrm>
            <a:off x="1524000" y="474370"/>
            <a:ext cx="9144000" cy="2387600"/>
          </a:xfrm>
        </p:spPr>
        <p:txBody>
          <a:bodyPr/>
          <a:lstStyle/>
          <a:p>
            <a:r>
              <a:rPr kumimoji="1" lang="ja-JP" altLang="en-US"/>
              <a:t>研修資料</a:t>
            </a:r>
          </a:p>
        </p:txBody>
      </p:sp>
      <p:sp>
        <p:nvSpPr>
          <p:cNvPr id="3" name="字幕 2">
            <a:extLst>
              <a:ext uri="{FF2B5EF4-FFF2-40B4-BE49-F238E27FC236}">
                <a16:creationId xmlns:a16="http://schemas.microsoft.com/office/drawing/2014/main" id="{0DAB4F6A-7842-5B05-BD06-384EF736219F}"/>
              </a:ext>
            </a:extLst>
          </p:cNvPr>
          <p:cNvSpPr>
            <a:spLocks noGrp="1"/>
          </p:cNvSpPr>
          <p:nvPr>
            <p:ph type="subTitle" idx="1"/>
          </p:nvPr>
        </p:nvSpPr>
        <p:spPr>
          <a:xfrm>
            <a:off x="1524000" y="4091895"/>
            <a:ext cx="9144000" cy="2586492"/>
          </a:xfrm>
        </p:spPr>
        <p:txBody>
          <a:bodyPr>
            <a:normAutofit/>
          </a:bodyPr>
          <a:lstStyle/>
          <a:p>
            <a:endParaRPr kumimoji="1" lang="en-US" altLang="ja-JP" dirty="0"/>
          </a:p>
          <a:p>
            <a:r>
              <a:rPr kumimoji="1" lang="ja-JP" altLang="en-US"/>
              <a:t>情報学研究科伊藤研</a:t>
            </a:r>
            <a:r>
              <a:rPr lang="ja-JP" altLang="en-US"/>
              <a:t>　</a:t>
            </a:r>
            <a:r>
              <a:rPr lang="ja-JP" altLang="en-US" dirty="0"/>
              <a:t>　</a:t>
            </a:r>
            <a:r>
              <a:rPr lang="ja-JP" altLang="en-US"/>
              <a:t>丁　世堯</a:t>
            </a:r>
            <a:endParaRPr lang="en-US" altLang="ja-JP" dirty="0"/>
          </a:p>
          <a:p>
            <a:endParaRPr kumimoji="1" lang="en-US" altLang="ja-JP" dirty="0"/>
          </a:p>
          <a:p>
            <a:r>
              <a:rPr lang="en-US" altLang="ja-JP" dirty="0"/>
              <a:t>2022</a:t>
            </a:r>
            <a:r>
              <a:rPr lang="ja-JP" altLang="en-US"/>
              <a:t>年</a:t>
            </a:r>
            <a:r>
              <a:rPr lang="en-US" altLang="ja-JP" dirty="0"/>
              <a:t>5</a:t>
            </a:r>
            <a:r>
              <a:rPr lang="ja-JP" altLang="en-US"/>
              <a:t>月</a:t>
            </a:r>
            <a:r>
              <a:rPr lang="en-US" altLang="ja-JP" dirty="0"/>
              <a:t>15</a:t>
            </a:r>
            <a:r>
              <a:rPr lang="ja-JP" altLang="en-US"/>
              <a:t>日</a:t>
            </a:r>
          </a:p>
          <a:p>
            <a:endParaRPr kumimoji="1" lang="ja-JP" altLang="en-US"/>
          </a:p>
        </p:txBody>
      </p:sp>
    </p:spTree>
    <p:extLst>
      <p:ext uri="{BB962C8B-B14F-4D97-AF65-F5344CB8AC3E}">
        <p14:creationId xmlns:p14="http://schemas.microsoft.com/office/powerpoint/2010/main" val="355147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201AC68-0923-7862-802C-48A970D9C968}"/>
              </a:ext>
            </a:extLst>
          </p:cNvPr>
          <p:cNvSpPr txBox="1"/>
          <p:nvPr/>
        </p:nvSpPr>
        <p:spPr>
          <a:xfrm>
            <a:off x="694266" y="2822714"/>
            <a:ext cx="10621434" cy="2585323"/>
          </a:xfrm>
          <a:prstGeom prst="rect">
            <a:avLst/>
          </a:prstGeom>
          <a:noFill/>
        </p:spPr>
        <p:txBody>
          <a:bodyPr wrap="square">
            <a:spAutoFit/>
          </a:bodyPr>
          <a:lstStyle/>
          <a:p>
            <a:r>
              <a:rPr lang="en" altLang="ja-JP" sz="5400" b="1" i="0" dirty="0">
                <a:solidFill>
                  <a:srgbClr val="0070C0"/>
                </a:solidFill>
                <a:effectLst/>
                <a:latin typeface="Arial" panose="020B0604020202020204" pitchFamily="34" charset="0"/>
                <a:cs typeface="Arial" panose="020B0604020202020204" pitchFamily="34" charset="0"/>
              </a:rPr>
              <a:t>2. Anaconda</a:t>
            </a:r>
            <a:r>
              <a:rPr lang="ja-JP" altLang="en" sz="5400" b="1" i="0">
                <a:solidFill>
                  <a:srgbClr val="0070C0"/>
                </a:solidFill>
                <a:effectLst/>
                <a:latin typeface="Arial" panose="020B0604020202020204" pitchFamily="34" charset="0"/>
                <a:cs typeface="Arial" panose="020B0604020202020204" pitchFamily="34" charset="0"/>
              </a:rPr>
              <a:t>＋</a:t>
            </a:r>
            <a:r>
              <a:rPr lang="ja-JP" altLang="en-US" sz="5400" b="1" i="0">
                <a:solidFill>
                  <a:srgbClr val="0070C0"/>
                </a:solidFill>
                <a:effectLst/>
                <a:latin typeface="Arial" panose="020B0604020202020204" pitchFamily="34" charset="0"/>
                <a:cs typeface="Arial" panose="020B0604020202020204" pitchFamily="34" charset="0"/>
              </a:rPr>
              <a:t>専用</a:t>
            </a:r>
            <a:r>
              <a:rPr lang="en" altLang="ja-JP" sz="5400" b="1" i="0" dirty="0">
                <a:solidFill>
                  <a:srgbClr val="0070C0"/>
                </a:solidFill>
                <a:effectLst/>
                <a:latin typeface="Arial" panose="020B0604020202020204" pitchFamily="34" charset="0"/>
                <a:cs typeface="Arial" panose="020B0604020202020204" pitchFamily="34" charset="0"/>
              </a:rPr>
              <a:t>Python</a:t>
            </a:r>
            <a:r>
              <a:rPr lang="ja-JP" altLang="en-US" sz="5400" b="1" i="0">
                <a:solidFill>
                  <a:srgbClr val="0070C0"/>
                </a:solidFill>
                <a:effectLst/>
                <a:latin typeface="Arial" panose="020B0604020202020204" pitchFamily="34" charset="0"/>
                <a:cs typeface="Arial" panose="020B0604020202020204" pitchFamily="34" charset="0"/>
              </a:rPr>
              <a:t>仮想環境の構築</a:t>
            </a:r>
          </a:p>
          <a:p>
            <a:endParaRPr lang="ja-JP" altLang="en-US" sz="54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9148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39BD9C-6F19-D598-239E-9373933DB4DF}"/>
              </a:ext>
            </a:extLst>
          </p:cNvPr>
          <p:cNvSpPr>
            <a:spLocks noGrp="1"/>
          </p:cNvSpPr>
          <p:nvPr>
            <p:ph idx="1"/>
          </p:nvPr>
        </p:nvSpPr>
        <p:spPr>
          <a:xfrm>
            <a:off x="838200" y="1494580"/>
            <a:ext cx="10515600" cy="4351338"/>
          </a:xfrm>
        </p:spPr>
        <p:txBody>
          <a:bodyPr>
            <a:normAutofit/>
          </a:bodyPr>
          <a:lstStyle/>
          <a:p>
            <a:pPr marL="0" indent="0">
              <a:buNone/>
            </a:pPr>
            <a:r>
              <a:rPr lang="ja-JP" altLang="en-US" sz="2400" b="1">
                <a:solidFill>
                  <a:srgbClr val="0070C0"/>
                </a:solidFill>
                <a:latin typeface="Menlo" panose="020B0609030804020204" pitchFamily="49" charset="0"/>
              </a:rPr>
              <a:t>パッケージのダウンロード</a:t>
            </a:r>
            <a:endParaRPr lang="en" altLang="ja-JP" sz="2400" b="1" dirty="0">
              <a:solidFill>
                <a:srgbClr val="0070C0"/>
              </a:solidFill>
              <a:latin typeface="Menlo" panose="020B0609030804020204" pitchFamily="49" charset="0"/>
            </a:endParaRPr>
          </a:p>
          <a:p>
            <a:r>
              <a:rPr lang="en" altLang="ja-JP" sz="2400" dirty="0">
                <a:latin typeface="Menlo" panose="020B0609030804020204" pitchFamily="49" charset="0"/>
              </a:rPr>
              <a:t>$ </a:t>
            </a:r>
            <a:r>
              <a:rPr lang="en" altLang="ja-JP" sz="2400" dirty="0" err="1">
                <a:latin typeface="Menlo" panose="020B0609030804020204" pitchFamily="49" charset="0"/>
              </a:rPr>
              <a:t>pwd</a:t>
            </a:r>
            <a:r>
              <a:rPr lang="en" altLang="ja-JP" sz="2400" dirty="0">
                <a:latin typeface="Menlo" panose="020B0609030804020204" pitchFamily="49" charset="0"/>
              </a:rPr>
              <a:t> </a:t>
            </a:r>
          </a:p>
          <a:p>
            <a:pPr lvl="1"/>
            <a:r>
              <a:rPr lang="ja-JP" altLang="en-US">
                <a:latin typeface="Menlo" panose="020B0609030804020204" pitchFamily="49" charset="0"/>
              </a:rPr>
              <a:t>現在のディレクトリが</a:t>
            </a:r>
            <a:r>
              <a:rPr lang="en-US" altLang="ja-JP" dirty="0">
                <a:latin typeface="Menlo" panose="020B0609030804020204" pitchFamily="49" charset="0"/>
              </a:rPr>
              <a:t>/home/</a:t>
            </a:r>
            <a:r>
              <a:rPr lang="ja-JP" altLang="en-US">
                <a:latin typeface="Menlo" panose="020B0609030804020204" pitchFamily="49" charset="0"/>
              </a:rPr>
              <a:t>ユーザ名</a:t>
            </a:r>
            <a:r>
              <a:rPr lang="en-US" altLang="ja-JP" dirty="0">
                <a:latin typeface="Menlo" panose="020B0609030804020204" pitchFamily="49" charset="0"/>
              </a:rPr>
              <a:t>/</a:t>
            </a:r>
            <a:r>
              <a:rPr lang="ja-JP" altLang="en-US">
                <a:latin typeface="Menlo" panose="020B0609030804020204" pitchFamily="49" charset="0"/>
              </a:rPr>
              <a:t>であることを確認</a:t>
            </a:r>
            <a:endParaRPr lang="en" altLang="ja-JP" dirty="0"/>
          </a:p>
          <a:p>
            <a:r>
              <a:rPr lang="en" altLang="ja-JP" sz="2400" dirty="0">
                <a:latin typeface="Menlo" panose="020B0609030804020204" pitchFamily="49" charset="0"/>
              </a:rPr>
              <a:t>$ </a:t>
            </a:r>
            <a:r>
              <a:rPr lang="en" altLang="ja-JP" sz="2400" dirty="0" err="1">
                <a:latin typeface="Menlo" panose="020B0609030804020204" pitchFamily="49" charset="0"/>
              </a:rPr>
              <a:t>wget</a:t>
            </a:r>
            <a:r>
              <a:rPr lang="en" altLang="ja-JP" sz="2400" dirty="0">
                <a:latin typeface="Menlo" panose="020B0609030804020204" pitchFamily="49" charset="0"/>
              </a:rPr>
              <a:t> </a:t>
            </a:r>
            <a:r>
              <a:rPr lang="en" altLang="ja-JP" sz="2400" dirty="0"/>
              <a:t>https://</a:t>
            </a:r>
            <a:r>
              <a:rPr lang="en" altLang="ja-JP" sz="2400" dirty="0" err="1"/>
              <a:t>repo.anaconda.com</a:t>
            </a:r>
            <a:r>
              <a:rPr lang="en" altLang="ja-JP" sz="2400" dirty="0"/>
              <a:t>/archive/Anaconda3-2023.03-1-Linux-x86_64.sh</a:t>
            </a:r>
          </a:p>
          <a:p>
            <a:pPr lvl="1"/>
            <a:r>
              <a:rPr lang="ja-JP" altLang="en-US"/>
              <a:t>各自</a:t>
            </a:r>
            <a:r>
              <a:rPr lang="en-US" altLang="ja-JP" dirty="0"/>
              <a:t>PC</a:t>
            </a:r>
            <a:r>
              <a:rPr lang="ja-JP" altLang="en-US"/>
              <a:t>へのインストールの場合、</a:t>
            </a:r>
            <a:r>
              <a:rPr lang="en-US" altLang="ja-JP" dirty="0"/>
              <a:t>Windows</a:t>
            </a:r>
            <a:r>
              <a:rPr lang="ja-JP" altLang="en-US"/>
              <a:t>や</a:t>
            </a:r>
            <a:r>
              <a:rPr lang="en-US" altLang="ja-JP" dirty="0"/>
              <a:t>Mac</a:t>
            </a:r>
            <a:r>
              <a:rPr lang="ja-JP" altLang="en-US"/>
              <a:t>用のパッケージをダウンロード</a:t>
            </a:r>
            <a:endParaRPr lang="en-US" altLang="ja-JP" dirty="0"/>
          </a:p>
          <a:p>
            <a:pPr lvl="1"/>
            <a:r>
              <a:rPr lang="en-US" altLang="ja-JP" dirty="0"/>
              <a:t>https://</a:t>
            </a:r>
            <a:r>
              <a:rPr lang="en-US" altLang="ja-JP" dirty="0" err="1"/>
              <a:t>www.anaconda.com</a:t>
            </a:r>
            <a:r>
              <a:rPr lang="en-US" altLang="ja-JP" dirty="0"/>
              <a:t>/download</a:t>
            </a:r>
          </a:p>
          <a:p>
            <a:r>
              <a:rPr lang="en" altLang="ja-JP" sz="2400" dirty="0">
                <a:latin typeface="Menlo" panose="020B0609030804020204" pitchFamily="49" charset="0"/>
              </a:rPr>
              <a:t>$ ls -l</a:t>
            </a:r>
          </a:p>
          <a:p>
            <a:pPr lvl="1"/>
            <a:r>
              <a:rPr lang="en-US" altLang="ja-JP" dirty="0">
                <a:latin typeface="Menlo" panose="020B0609030804020204" pitchFamily="49" charset="0"/>
              </a:rPr>
              <a:t>/home/</a:t>
            </a:r>
            <a:r>
              <a:rPr lang="ja-JP" altLang="en-US">
                <a:latin typeface="Menlo" panose="020B0609030804020204" pitchFamily="49" charset="0"/>
              </a:rPr>
              <a:t>ユーザ名</a:t>
            </a:r>
            <a:r>
              <a:rPr lang="en-US" altLang="ja-JP" dirty="0">
                <a:latin typeface="Menlo" panose="020B0609030804020204" pitchFamily="49" charset="0"/>
              </a:rPr>
              <a:t>/</a:t>
            </a:r>
            <a:r>
              <a:rPr lang="ja-JP" altLang="en-US">
                <a:latin typeface="Menlo" panose="020B0609030804020204" pitchFamily="49" charset="0"/>
              </a:rPr>
              <a:t>の下に、</a:t>
            </a:r>
            <a:r>
              <a:rPr lang="en" altLang="ja-JP" dirty="0"/>
              <a:t> Anaconda3-2023.03-1-Linux-x86_64.sh</a:t>
            </a:r>
            <a:r>
              <a:rPr lang="ja-JP" altLang="en-US"/>
              <a:t>がダウンロードされていることを確認</a:t>
            </a:r>
            <a:endParaRPr lang="en-US" altLang="ja-JP" dirty="0"/>
          </a:p>
        </p:txBody>
      </p:sp>
      <p:sp>
        <p:nvSpPr>
          <p:cNvPr id="4" name="スライド番号プレースホルダー 3">
            <a:extLst>
              <a:ext uri="{FF2B5EF4-FFF2-40B4-BE49-F238E27FC236}">
                <a16:creationId xmlns:a16="http://schemas.microsoft.com/office/drawing/2014/main" id="{B875FD14-90F7-8E27-F123-7D22EC9B7C56}"/>
              </a:ext>
            </a:extLst>
          </p:cNvPr>
          <p:cNvSpPr>
            <a:spLocks noGrp="1"/>
          </p:cNvSpPr>
          <p:nvPr>
            <p:ph type="sldNum" sz="quarter" idx="12"/>
          </p:nvPr>
        </p:nvSpPr>
        <p:spPr/>
        <p:txBody>
          <a:bodyPr/>
          <a:lstStyle/>
          <a:p>
            <a:fld id="{E51C4AC8-16A8-5448-B5CD-1AEF94626BC4}" type="slidenum">
              <a:rPr kumimoji="1" lang="ja-JP" altLang="en-US" smtClean="0"/>
              <a:t>11</a:t>
            </a:fld>
            <a:endParaRPr kumimoji="1" lang="ja-JP" altLang="en-US"/>
          </a:p>
        </p:txBody>
      </p:sp>
      <p:sp>
        <p:nvSpPr>
          <p:cNvPr id="5" name="タイトル 1">
            <a:extLst>
              <a:ext uri="{FF2B5EF4-FFF2-40B4-BE49-F238E27FC236}">
                <a16:creationId xmlns:a16="http://schemas.microsoft.com/office/drawing/2014/main" id="{22EA218A-5399-1A5A-2BF9-99B33197ECA1}"/>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200" dirty="0">
                <a:solidFill>
                  <a:srgbClr val="0070C0"/>
                </a:solidFill>
                <a:latin typeface="Arial" panose="020B0604020202020204" pitchFamily="34" charset="0"/>
                <a:cs typeface="Arial" panose="020B0604020202020204" pitchFamily="34" charset="0"/>
              </a:rPr>
              <a:t>Anaconda</a:t>
            </a:r>
            <a:r>
              <a:rPr lang="ja-JP" altLang="en" sz="3200">
                <a:solidFill>
                  <a:srgbClr val="0070C0"/>
                </a:solidFill>
                <a:latin typeface="Arial" panose="020B0604020202020204" pitchFamily="34" charset="0"/>
                <a:cs typeface="Arial" panose="020B0604020202020204" pitchFamily="34" charset="0"/>
              </a:rPr>
              <a:t>＋</a:t>
            </a:r>
            <a:r>
              <a:rPr lang="ja-JP" altLang="en-US" sz="3200">
                <a:solidFill>
                  <a:srgbClr val="0070C0"/>
                </a:solidFill>
                <a:latin typeface="Arial" panose="020B0604020202020204" pitchFamily="34" charset="0"/>
                <a:cs typeface="Arial" panose="020B0604020202020204" pitchFamily="34" charset="0"/>
              </a:rPr>
              <a:t>専用</a:t>
            </a:r>
            <a:r>
              <a:rPr lang="en" altLang="ja-JP" sz="3200" dirty="0">
                <a:solidFill>
                  <a:srgbClr val="0070C0"/>
                </a:solidFill>
                <a:latin typeface="Arial" panose="020B0604020202020204" pitchFamily="34" charset="0"/>
                <a:cs typeface="Arial" panose="020B0604020202020204" pitchFamily="34" charset="0"/>
              </a:rPr>
              <a:t>Python</a:t>
            </a:r>
            <a:r>
              <a:rPr lang="ja-JP" altLang="en-US" sz="3200">
                <a:solidFill>
                  <a:srgbClr val="0070C0"/>
                </a:solidFill>
                <a:latin typeface="Arial" panose="020B0604020202020204" pitchFamily="34" charset="0"/>
                <a:cs typeface="Arial" panose="020B0604020202020204" pitchFamily="34" charset="0"/>
              </a:rPr>
              <a:t>仮想環境の構築</a:t>
            </a:r>
            <a:endParaRPr lang="ja-JP" altLang="en-US">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453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39BD9C-6F19-D598-239E-9373933DB4DF}"/>
              </a:ext>
            </a:extLst>
          </p:cNvPr>
          <p:cNvSpPr>
            <a:spLocks noGrp="1"/>
          </p:cNvSpPr>
          <p:nvPr>
            <p:ph idx="1"/>
          </p:nvPr>
        </p:nvSpPr>
        <p:spPr>
          <a:xfrm>
            <a:off x="838200" y="1253331"/>
            <a:ext cx="10515600" cy="4351338"/>
          </a:xfrm>
        </p:spPr>
        <p:txBody>
          <a:bodyPr>
            <a:normAutofit/>
          </a:bodyPr>
          <a:lstStyle/>
          <a:p>
            <a:pPr marL="0" indent="0">
              <a:buNone/>
            </a:pPr>
            <a:r>
              <a:rPr lang="ja-JP" altLang="en-US" sz="2400" b="1">
                <a:solidFill>
                  <a:srgbClr val="0070C0"/>
                </a:solidFill>
                <a:latin typeface="Menlo" panose="020B0609030804020204" pitchFamily="49" charset="0"/>
              </a:rPr>
              <a:t>インストール</a:t>
            </a:r>
            <a:endParaRPr lang="en" altLang="ja-JP" sz="2400" b="1" dirty="0">
              <a:solidFill>
                <a:srgbClr val="0070C0"/>
              </a:solidFill>
              <a:latin typeface="Menlo" panose="020B0609030804020204" pitchFamily="49" charset="0"/>
            </a:endParaRPr>
          </a:p>
          <a:p>
            <a:r>
              <a:rPr lang="en" altLang="ja-JP" sz="2000" dirty="0">
                <a:latin typeface="Menlo" panose="020B0609030804020204" pitchFamily="49" charset="0"/>
              </a:rPr>
              <a:t>$ bash </a:t>
            </a:r>
            <a:r>
              <a:rPr lang="en" altLang="ja-JP" sz="2000" dirty="0"/>
              <a:t>Anaconda3-2023.03-1-Linux-x86_64.sh</a:t>
            </a:r>
            <a:endParaRPr lang="en" altLang="ja-JP" sz="2000" dirty="0">
              <a:latin typeface="Menlo" panose="020B0609030804020204" pitchFamily="49" charset="0"/>
            </a:endParaRPr>
          </a:p>
          <a:p>
            <a:pPr lvl="1"/>
            <a:r>
              <a:rPr lang="ja-JP" altLang="en-US" sz="2000">
                <a:latin typeface="Menlo" panose="020B0609030804020204" pitchFamily="49" charset="0"/>
              </a:rPr>
              <a:t>対話質問に従ってインストールする</a:t>
            </a:r>
            <a:endParaRPr lang="en-US" altLang="ja-JP" sz="2000" dirty="0">
              <a:latin typeface="Menlo" panose="020B0609030804020204" pitchFamily="49" charset="0"/>
            </a:endParaRPr>
          </a:p>
        </p:txBody>
      </p:sp>
      <p:sp>
        <p:nvSpPr>
          <p:cNvPr id="4" name="スライド番号プレースホルダー 3">
            <a:extLst>
              <a:ext uri="{FF2B5EF4-FFF2-40B4-BE49-F238E27FC236}">
                <a16:creationId xmlns:a16="http://schemas.microsoft.com/office/drawing/2014/main" id="{B875FD14-90F7-8E27-F123-7D22EC9B7C56}"/>
              </a:ext>
            </a:extLst>
          </p:cNvPr>
          <p:cNvSpPr>
            <a:spLocks noGrp="1"/>
          </p:cNvSpPr>
          <p:nvPr>
            <p:ph type="sldNum" sz="quarter" idx="12"/>
          </p:nvPr>
        </p:nvSpPr>
        <p:spPr/>
        <p:txBody>
          <a:bodyPr/>
          <a:lstStyle/>
          <a:p>
            <a:fld id="{E51C4AC8-16A8-5448-B5CD-1AEF94626BC4}" type="slidenum">
              <a:rPr kumimoji="1" lang="ja-JP" altLang="en-US" smtClean="0"/>
              <a:t>12</a:t>
            </a:fld>
            <a:endParaRPr kumimoji="1" lang="ja-JP" altLang="en-US"/>
          </a:p>
        </p:txBody>
      </p:sp>
      <p:pic>
        <p:nvPicPr>
          <p:cNvPr id="6" name="図 5">
            <a:extLst>
              <a:ext uri="{FF2B5EF4-FFF2-40B4-BE49-F238E27FC236}">
                <a16:creationId xmlns:a16="http://schemas.microsoft.com/office/drawing/2014/main" id="{1FD00B6D-8405-41ED-DAE2-E23317ACC854}"/>
              </a:ext>
            </a:extLst>
          </p:cNvPr>
          <p:cNvPicPr>
            <a:picLocks noChangeAspect="1"/>
          </p:cNvPicPr>
          <p:nvPr/>
        </p:nvPicPr>
        <p:blipFill>
          <a:blip r:embed="rId2"/>
          <a:stretch>
            <a:fillRect/>
          </a:stretch>
        </p:blipFill>
        <p:spPr>
          <a:xfrm>
            <a:off x="2618246" y="2486912"/>
            <a:ext cx="5590574" cy="4234563"/>
          </a:xfrm>
          <a:prstGeom prst="rect">
            <a:avLst/>
          </a:prstGeom>
        </p:spPr>
      </p:pic>
      <p:sp>
        <p:nvSpPr>
          <p:cNvPr id="5" name="タイトル 1">
            <a:extLst>
              <a:ext uri="{FF2B5EF4-FFF2-40B4-BE49-F238E27FC236}">
                <a16:creationId xmlns:a16="http://schemas.microsoft.com/office/drawing/2014/main" id="{8FB46B72-6E25-CC17-46BF-C9554465E96A}"/>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200" dirty="0">
                <a:solidFill>
                  <a:srgbClr val="0070C0"/>
                </a:solidFill>
                <a:latin typeface="Arial" panose="020B0604020202020204" pitchFamily="34" charset="0"/>
                <a:cs typeface="Arial" panose="020B0604020202020204" pitchFamily="34" charset="0"/>
              </a:rPr>
              <a:t>Anaconda</a:t>
            </a:r>
            <a:r>
              <a:rPr lang="ja-JP" altLang="en" sz="3200">
                <a:solidFill>
                  <a:srgbClr val="0070C0"/>
                </a:solidFill>
                <a:latin typeface="Arial" panose="020B0604020202020204" pitchFamily="34" charset="0"/>
                <a:cs typeface="Arial" panose="020B0604020202020204" pitchFamily="34" charset="0"/>
              </a:rPr>
              <a:t>＋</a:t>
            </a:r>
            <a:r>
              <a:rPr lang="ja-JP" altLang="en-US" sz="3200">
                <a:solidFill>
                  <a:srgbClr val="0070C0"/>
                </a:solidFill>
                <a:latin typeface="Arial" panose="020B0604020202020204" pitchFamily="34" charset="0"/>
                <a:cs typeface="Arial" panose="020B0604020202020204" pitchFamily="34" charset="0"/>
              </a:rPr>
              <a:t>専用</a:t>
            </a:r>
            <a:r>
              <a:rPr lang="en" altLang="ja-JP" sz="3200" dirty="0">
                <a:solidFill>
                  <a:srgbClr val="0070C0"/>
                </a:solidFill>
                <a:latin typeface="Arial" panose="020B0604020202020204" pitchFamily="34" charset="0"/>
                <a:cs typeface="Arial" panose="020B0604020202020204" pitchFamily="34" charset="0"/>
              </a:rPr>
              <a:t>Python</a:t>
            </a:r>
            <a:r>
              <a:rPr lang="ja-JP" altLang="en-US" sz="3200">
                <a:solidFill>
                  <a:srgbClr val="0070C0"/>
                </a:solidFill>
                <a:latin typeface="Arial" panose="020B0604020202020204" pitchFamily="34" charset="0"/>
                <a:cs typeface="Arial" panose="020B0604020202020204" pitchFamily="34" charset="0"/>
              </a:rPr>
              <a:t>仮想環境の構築</a:t>
            </a:r>
            <a:endParaRPr lang="ja-JP" altLang="en-US">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57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FD9F99E-92E3-356F-C733-01B31D49886A}"/>
              </a:ext>
            </a:extLst>
          </p:cNvPr>
          <p:cNvSpPr>
            <a:spLocks noGrp="1"/>
          </p:cNvSpPr>
          <p:nvPr>
            <p:ph idx="1"/>
          </p:nvPr>
        </p:nvSpPr>
        <p:spPr>
          <a:xfrm>
            <a:off x="838200" y="1206737"/>
            <a:ext cx="10515600" cy="4927023"/>
          </a:xfrm>
        </p:spPr>
        <p:txBody>
          <a:bodyPr>
            <a:normAutofit/>
          </a:bodyPr>
          <a:lstStyle/>
          <a:p>
            <a:pPr marL="0" indent="0">
              <a:buNone/>
            </a:pPr>
            <a:r>
              <a:rPr lang="ja-JP" altLang="en-US" sz="2400" b="1">
                <a:solidFill>
                  <a:srgbClr val="0070C0"/>
                </a:solidFill>
              </a:rPr>
              <a:t>初期設定</a:t>
            </a:r>
            <a:endParaRPr lang="en-US" altLang="ja-JP" sz="2400" b="1" dirty="0">
              <a:solidFill>
                <a:srgbClr val="0070C0"/>
              </a:solidFill>
            </a:endParaRPr>
          </a:p>
          <a:p>
            <a:r>
              <a:rPr lang="ja-JP" altLang="en-US" sz="2000"/>
              <a:t>インストール完了後、一旦ログアウトしてから再度ログインする</a:t>
            </a:r>
            <a:endParaRPr lang="en-US" altLang="ja-JP" sz="2000" dirty="0"/>
          </a:p>
          <a:p>
            <a:pPr lvl="1"/>
            <a:r>
              <a:rPr lang="ja-JP" altLang="en-US" sz="2000"/>
              <a:t>ログインしたら、自動的に </a:t>
            </a:r>
            <a:r>
              <a:rPr lang="en" altLang="ja-JP" sz="2000" dirty="0" err="1"/>
              <a:t>Conda</a:t>
            </a:r>
            <a:r>
              <a:rPr lang="ja-JP" altLang="en-US" sz="2000"/>
              <a:t>環境 が有効となり、</a:t>
            </a:r>
            <a:r>
              <a:rPr lang="en" altLang="ja-JP" sz="2000" dirty="0"/>
              <a:t>Anaconda</a:t>
            </a:r>
            <a:r>
              <a:rPr lang="ja-JP" altLang="en-US" sz="2000"/>
              <a:t>が提供する </a:t>
            </a:r>
            <a:r>
              <a:rPr lang="en" altLang="ja-JP" sz="2000" dirty="0"/>
              <a:t>python </a:t>
            </a:r>
            <a:r>
              <a:rPr lang="ja-JP" altLang="en-US" sz="2000"/>
              <a:t>コマンドなどが使えるようになる．</a:t>
            </a:r>
            <a:endParaRPr lang="en-US" altLang="ja-JP" sz="2000" dirty="0"/>
          </a:p>
          <a:p>
            <a:pPr lvl="2"/>
            <a:r>
              <a:rPr lang="ja-JP" altLang="en-US"/>
              <a:t>ターミナルで</a:t>
            </a:r>
            <a:r>
              <a:rPr lang="en-US" altLang="ja-JP" dirty="0"/>
              <a:t>(base) </a:t>
            </a:r>
            <a:r>
              <a:rPr lang="ja-JP" altLang="en-US"/>
              <a:t>ユーザ名</a:t>
            </a:r>
            <a:r>
              <a:rPr lang="en-US" altLang="ja-JP" dirty="0"/>
              <a:t>@s##:~S</a:t>
            </a:r>
            <a:r>
              <a:rPr lang="ja-JP" altLang="en-US"/>
              <a:t>を表示</a:t>
            </a:r>
            <a:endParaRPr lang="en-US" altLang="ja-JP" dirty="0"/>
          </a:p>
          <a:p>
            <a:pPr lvl="1"/>
            <a:r>
              <a:rPr lang="en" altLang="ja-JP" sz="2000" dirty="0" err="1"/>
              <a:t>Conda</a:t>
            </a:r>
            <a:r>
              <a:rPr lang="ja-JP" altLang="en-US" sz="2000"/>
              <a:t>環境が自動的に有効にならないように設定する場合は、ターミナルで以下を実行する</a:t>
            </a:r>
            <a:endParaRPr lang="en-US" altLang="ja-JP" sz="2000" dirty="0"/>
          </a:p>
          <a:p>
            <a:pPr lvl="2"/>
            <a:r>
              <a:rPr kumimoji="1" lang="en" altLang="ja-JP" dirty="0"/>
              <a:t>$ </a:t>
            </a:r>
            <a:r>
              <a:rPr kumimoji="1" lang="en" altLang="ja-JP" dirty="0" err="1"/>
              <a:t>conda</a:t>
            </a:r>
            <a:r>
              <a:rPr kumimoji="1" lang="en" altLang="ja-JP" dirty="0"/>
              <a:t> config --set </a:t>
            </a:r>
            <a:r>
              <a:rPr kumimoji="1" lang="en" altLang="ja-JP" dirty="0" err="1"/>
              <a:t>auto_activate_base</a:t>
            </a:r>
            <a:r>
              <a:rPr kumimoji="1" lang="en" altLang="ja-JP" dirty="0"/>
              <a:t> false</a:t>
            </a:r>
          </a:p>
          <a:p>
            <a:pPr lvl="2"/>
            <a:r>
              <a:rPr lang="ja-JP" altLang="en-US"/>
              <a:t>この場合、</a:t>
            </a:r>
            <a:r>
              <a:rPr lang="en" altLang="ja-JP" dirty="0"/>
              <a:t> </a:t>
            </a:r>
            <a:r>
              <a:rPr lang="en" altLang="ja-JP" dirty="0" err="1"/>
              <a:t>Conda</a:t>
            </a:r>
            <a:r>
              <a:rPr lang="ja-JP" altLang="en-US"/>
              <a:t>環境を利用する時には、次のコマンドで</a:t>
            </a:r>
            <a:r>
              <a:rPr lang="en" altLang="ja-JP" dirty="0" err="1"/>
              <a:t>Conda</a:t>
            </a:r>
            <a:r>
              <a:rPr lang="ja-JP" altLang="en-US"/>
              <a:t>環境を有効化する</a:t>
            </a:r>
            <a:endParaRPr lang="en-US" altLang="ja-JP" dirty="0"/>
          </a:p>
          <a:p>
            <a:pPr lvl="3"/>
            <a:r>
              <a:rPr lang="en-US" altLang="ja-JP" sz="2000" dirty="0"/>
              <a:t>$ </a:t>
            </a:r>
            <a:r>
              <a:rPr lang="en-US" altLang="ja-JP" sz="2000" dirty="0" err="1"/>
              <a:t>conda</a:t>
            </a:r>
            <a:r>
              <a:rPr lang="en-US" altLang="ja-JP" sz="2000" dirty="0"/>
              <a:t> activate</a:t>
            </a:r>
          </a:p>
          <a:p>
            <a:pPr lvl="2"/>
            <a:endParaRPr lang="en-US" altLang="ja-JP" dirty="0"/>
          </a:p>
          <a:p>
            <a:r>
              <a:rPr lang="en-US" altLang="ja-JP" sz="2000" dirty="0"/>
              <a:t>$ </a:t>
            </a:r>
            <a:r>
              <a:rPr lang="en-US" altLang="ja-JP" sz="2000" dirty="0" err="1"/>
              <a:t>conda</a:t>
            </a:r>
            <a:r>
              <a:rPr lang="en-US" altLang="ja-JP" sz="2000" dirty="0"/>
              <a:t> –V</a:t>
            </a:r>
            <a:r>
              <a:rPr lang="ja-JP" altLang="en-US" sz="2000"/>
              <a:t>で確認し、</a:t>
            </a:r>
            <a:r>
              <a:rPr lang="en" altLang="ja-JP" sz="2000" dirty="0" err="1"/>
              <a:t>conda</a:t>
            </a:r>
            <a:r>
              <a:rPr lang="en" altLang="ja-JP" sz="2000" dirty="0"/>
              <a:t> 23.3.1</a:t>
            </a:r>
            <a:r>
              <a:rPr lang="ja-JP" altLang="en-US" sz="2000"/>
              <a:t>が出たらインストールが成功</a:t>
            </a:r>
            <a:endParaRPr lang="en-US" altLang="ja-JP" sz="2000" dirty="0"/>
          </a:p>
          <a:p>
            <a:pPr lvl="1"/>
            <a:r>
              <a:rPr lang="en-US" altLang="ja-JP" sz="2000" dirty="0"/>
              <a:t>$ which </a:t>
            </a:r>
            <a:r>
              <a:rPr lang="en-US" altLang="ja-JP" sz="2000" dirty="0" err="1"/>
              <a:t>conda</a:t>
            </a:r>
            <a:r>
              <a:rPr lang="en-US" altLang="ja-JP" sz="2000" dirty="0"/>
              <a:t> </a:t>
            </a:r>
            <a:r>
              <a:rPr lang="ja-JP" altLang="en-US" sz="2000"/>
              <a:t>や</a:t>
            </a:r>
            <a:r>
              <a:rPr lang="en-US" altLang="ja-JP" sz="2000" dirty="0"/>
              <a:t>$ which python, $python –V</a:t>
            </a:r>
            <a:r>
              <a:rPr lang="ja-JP" altLang="en-US" sz="2000"/>
              <a:t>なども確認</a:t>
            </a:r>
            <a:r>
              <a:rPr lang="en-US" altLang="ja-JP" sz="2000" dirty="0"/>
              <a:t> </a:t>
            </a:r>
            <a:endParaRPr lang="ja-JP" altLang="en-US" sz="2000"/>
          </a:p>
        </p:txBody>
      </p:sp>
      <p:sp>
        <p:nvSpPr>
          <p:cNvPr id="4" name="スライド番号プレースホルダー 3">
            <a:extLst>
              <a:ext uri="{FF2B5EF4-FFF2-40B4-BE49-F238E27FC236}">
                <a16:creationId xmlns:a16="http://schemas.microsoft.com/office/drawing/2014/main" id="{1E99C1FF-35DA-6D4B-A68C-0C816657E8C2}"/>
              </a:ext>
            </a:extLst>
          </p:cNvPr>
          <p:cNvSpPr>
            <a:spLocks noGrp="1"/>
          </p:cNvSpPr>
          <p:nvPr>
            <p:ph type="sldNum" sz="quarter" idx="12"/>
          </p:nvPr>
        </p:nvSpPr>
        <p:spPr/>
        <p:txBody>
          <a:bodyPr/>
          <a:lstStyle/>
          <a:p>
            <a:fld id="{E51C4AC8-16A8-5448-B5CD-1AEF94626BC4}" type="slidenum">
              <a:rPr kumimoji="1" lang="ja-JP" altLang="en-US" smtClean="0"/>
              <a:t>13</a:t>
            </a:fld>
            <a:endParaRPr kumimoji="1" lang="ja-JP" altLang="en-US"/>
          </a:p>
        </p:txBody>
      </p:sp>
      <p:sp>
        <p:nvSpPr>
          <p:cNvPr id="5" name="タイトル 1">
            <a:extLst>
              <a:ext uri="{FF2B5EF4-FFF2-40B4-BE49-F238E27FC236}">
                <a16:creationId xmlns:a16="http://schemas.microsoft.com/office/drawing/2014/main" id="{DEC06D20-1C6F-1422-B83C-79760AFA61E0}"/>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200" dirty="0">
                <a:solidFill>
                  <a:srgbClr val="0070C0"/>
                </a:solidFill>
                <a:latin typeface="Arial" panose="020B0604020202020204" pitchFamily="34" charset="0"/>
                <a:cs typeface="Arial" panose="020B0604020202020204" pitchFamily="34" charset="0"/>
              </a:rPr>
              <a:t>Anaconda</a:t>
            </a:r>
            <a:r>
              <a:rPr lang="ja-JP" altLang="en" sz="3200">
                <a:solidFill>
                  <a:srgbClr val="0070C0"/>
                </a:solidFill>
                <a:latin typeface="Arial" panose="020B0604020202020204" pitchFamily="34" charset="0"/>
                <a:cs typeface="Arial" panose="020B0604020202020204" pitchFamily="34" charset="0"/>
              </a:rPr>
              <a:t>＋</a:t>
            </a:r>
            <a:r>
              <a:rPr lang="ja-JP" altLang="en-US" sz="3200">
                <a:solidFill>
                  <a:srgbClr val="0070C0"/>
                </a:solidFill>
                <a:latin typeface="Arial" panose="020B0604020202020204" pitchFamily="34" charset="0"/>
                <a:cs typeface="Arial" panose="020B0604020202020204" pitchFamily="34" charset="0"/>
              </a:rPr>
              <a:t>専用</a:t>
            </a:r>
            <a:r>
              <a:rPr lang="en" altLang="ja-JP" sz="3200" dirty="0">
                <a:solidFill>
                  <a:srgbClr val="0070C0"/>
                </a:solidFill>
                <a:latin typeface="Arial" panose="020B0604020202020204" pitchFamily="34" charset="0"/>
                <a:cs typeface="Arial" panose="020B0604020202020204" pitchFamily="34" charset="0"/>
              </a:rPr>
              <a:t>Python</a:t>
            </a:r>
            <a:r>
              <a:rPr lang="ja-JP" altLang="en-US" sz="3200">
                <a:solidFill>
                  <a:srgbClr val="0070C0"/>
                </a:solidFill>
                <a:latin typeface="Arial" panose="020B0604020202020204" pitchFamily="34" charset="0"/>
                <a:cs typeface="Arial" panose="020B0604020202020204" pitchFamily="34" charset="0"/>
              </a:rPr>
              <a:t>仮想環境の構築</a:t>
            </a:r>
            <a:endParaRPr lang="ja-JP" altLang="en-US">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646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7AF5051-2D5C-3406-10D5-79F622531B7D}"/>
              </a:ext>
            </a:extLst>
          </p:cNvPr>
          <p:cNvSpPr>
            <a:spLocks noGrp="1"/>
          </p:cNvSpPr>
          <p:nvPr>
            <p:ph idx="1"/>
          </p:nvPr>
        </p:nvSpPr>
        <p:spPr>
          <a:xfrm>
            <a:off x="838200" y="1240971"/>
            <a:ext cx="10515600" cy="4935992"/>
          </a:xfrm>
        </p:spPr>
        <p:txBody>
          <a:bodyPr>
            <a:noAutofit/>
          </a:bodyPr>
          <a:lstStyle/>
          <a:p>
            <a:pPr marL="0" indent="0">
              <a:buNone/>
            </a:pPr>
            <a:r>
              <a:rPr lang="ja-JP" altLang="en-US" sz="2400" b="1">
                <a:solidFill>
                  <a:srgbClr val="0070C0"/>
                </a:solidFill>
              </a:rPr>
              <a:t>仮想</a:t>
            </a:r>
            <a:r>
              <a:rPr lang="en" altLang="ja-JP" sz="2400" b="1" dirty="0">
                <a:solidFill>
                  <a:srgbClr val="0070C0"/>
                </a:solidFill>
              </a:rPr>
              <a:t>Python</a:t>
            </a:r>
            <a:r>
              <a:rPr lang="ja-JP" altLang="en-US" sz="2400" b="1">
                <a:solidFill>
                  <a:srgbClr val="0070C0"/>
                </a:solidFill>
              </a:rPr>
              <a:t>環境の作成</a:t>
            </a:r>
            <a:endParaRPr lang="en" altLang="ja-JP" sz="2400" b="1" dirty="0">
              <a:solidFill>
                <a:srgbClr val="0070C0"/>
              </a:solidFill>
            </a:endParaRPr>
          </a:p>
          <a:p>
            <a:r>
              <a:rPr lang="en" altLang="ja-JP" sz="2000" dirty="0">
                <a:latin typeface="Menlo" panose="020B0609030804020204" pitchFamily="49" charset="0"/>
              </a:rPr>
              <a:t>$ </a:t>
            </a:r>
            <a:r>
              <a:rPr lang="en" altLang="ja-JP" sz="2000" dirty="0" err="1">
                <a:latin typeface="Menlo" panose="020B0609030804020204" pitchFamily="49" charset="0"/>
              </a:rPr>
              <a:t>conda</a:t>
            </a:r>
            <a:r>
              <a:rPr lang="en" altLang="ja-JP" sz="2000" dirty="0">
                <a:latin typeface="Menlo" panose="020B0609030804020204" pitchFamily="49" charset="0"/>
              </a:rPr>
              <a:t> create -n </a:t>
            </a:r>
            <a:r>
              <a:rPr lang="en" altLang="ja-JP" sz="2000" dirty="0" err="1">
                <a:latin typeface="Menlo" panose="020B0609030804020204" pitchFamily="49" charset="0"/>
              </a:rPr>
              <a:t>llm</a:t>
            </a:r>
            <a:r>
              <a:rPr lang="en" altLang="ja-JP" sz="2000" dirty="0">
                <a:latin typeface="Menlo" panose="020B0609030804020204" pitchFamily="49" charset="0"/>
              </a:rPr>
              <a:t> python=3.8</a:t>
            </a:r>
          </a:p>
          <a:p>
            <a:pPr lvl="1"/>
            <a:r>
              <a:rPr lang="ja-JP" altLang="en-US" sz="2000">
                <a:latin typeface="Menlo" panose="020B0609030804020204" pitchFamily="49" charset="0"/>
              </a:rPr>
              <a:t>専用仮想</a:t>
            </a:r>
            <a:r>
              <a:rPr lang="en-US" altLang="ja-JP" sz="2000" dirty="0">
                <a:latin typeface="Menlo" panose="020B0609030804020204" pitchFamily="49" charset="0"/>
              </a:rPr>
              <a:t>Python</a:t>
            </a:r>
            <a:r>
              <a:rPr lang="ja-JP" altLang="en-US" sz="2000">
                <a:latin typeface="Menlo" panose="020B0609030804020204" pitchFamily="49" charset="0"/>
              </a:rPr>
              <a:t>環境</a:t>
            </a:r>
            <a:r>
              <a:rPr lang="en-US" altLang="ja-JP" sz="2000" dirty="0" err="1">
                <a:latin typeface="Menlo" panose="020B0609030804020204" pitchFamily="49" charset="0"/>
              </a:rPr>
              <a:t>llm</a:t>
            </a:r>
            <a:r>
              <a:rPr lang="ja-JP" altLang="en-US" sz="2000">
                <a:latin typeface="Menlo" panose="020B0609030804020204" pitchFamily="49" charset="0"/>
              </a:rPr>
              <a:t>（命名は任意）を作成</a:t>
            </a:r>
            <a:endParaRPr lang="en-US" altLang="ja-JP" sz="2000" dirty="0">
              <a:latin typeface="Menlo" panose="020B0609030804020204" pitchFamily="49" charset="0"/>
            </a:endParaRPr>
          </a:p>
          <a:p>
            <a:pPr lvl="1"/>
            <a:endParaRPr lang="en-US" altLang="ja-JP" sz="2000" dirty="0">
              <a:latin typeface="Menlo" panose="020B0609030804020204" pitchFamily="49" charset="0"/>
            </a:endParaRPr>
          </a:p>
          <a:p>
            <a:r>
              <a:rPr lang="en" altLang="ja-JP" sz="2000" dirty="0">
                <a:latin typeface="Menlo" panose="020B0609030804020204" pitchFamily="49" charset="0"/>
              </a:rPr>
              <a:t>$ </a:t>
            </a:r>
            <a:r>
              <a:rPr lang="en" altLang="ja-JP" sz="2000" dirty="0" err="1">
                <a:latin typeface="Menlo" panose="020B0609030804020204" pitchFamily="49" charset="0"/>
              </a:rPr>
              <a:t>conda</a:t>
            </a:r>
            <a:r>
              <a:rPr lang="en" altLang="ja-JP" sz="2000" dirty="0">
                <a:latin typeface="Menlo" panose="020B0609030804020204" pitchFamily="49" charset="0"/>
              </a:rPr>
              <a:t> activate </a:t>
            </a:r>
            <a:r>
              <a:rPr lang="en" altLang="ja-JP" sz="2000" dirty="0" err="1">
                <a:latin typeface="Menlo" panose="020B0609030804020204" pitchFamily="49" charset="0"/>
              </a:rPr>
              <a:t>llm</a:t>
            </a:r>
            <a:endParaRPr lang="en" altLang="ja-JP" sz="2000" dirty="0">
              <a:latin typeface="Menlo" panose="020B0609030804020204" pitchFamily="49" charset="0"/>
            </a:endParaRPr>
          </a:p>
          <a:p>
            <a:pPr lvl="1"/>
            <a:r>
              <a:rPr lang="ja-JP" altLang="en-US" sz="2000">
                <a:latin typeface="Menlo" panose="020B0609030804020204" pitchFamily="49" charset="0"/>
              </a:rPr>
              <a:t>専用仮想</a:t>
            </a:r>
            <a:r>
              <a:rPr lang="en-US" altLang="ja-JP" sz="2000" dirty="0">
                <a:latin typeface="Menlo" panose="020B0609030804020204" pitchFamily="49" charset="0"/>
              </a:rPr>
              <a:t>Python</a:t>
            </a:r>
            <a:r>
              <a:rPr lang="ja-JP" altLang="en-US" sz="2000">
                <a:latin typeface="Menlo" panose="020B0609030804020204" pitchFamily="49" charset="0"/>
              </a:rPr>
              <a:t>環境</a:t>
            </a:r>
            <a:r>
              <a:rPr lang="en-US" altLang="ja-JP" sz="2000" dirty="0" err="1">
                <a:latin typeface="Menlo" panose="020B0609030804020204" pitchFamily="49" charset="0"/>
              </a:rPr>
              <a:t>llm</a:t>
            </a:r>
            <a:r>
              <a:rPr lang="ja-JP" altLang="en-US" sz="2000">
                <a:latin typeface="Menlo" panose="020B0609030804020204" pitchFamily="49" charset="0"/>
              </a:rPr>
              <a:t>を有効化</a:t>
            </a:r>
            <a:endParaRPr lang="en-US" altLang="ja-JP" sz="2000" dirty="0">
              <a:latin typeface="Menlo" panose="020B0609030804020204" pitchFamily="49" charset="0"/>
            </a:endParaRPr>
          </a:p>
          <a:p>
            <a:pPr lvl="1"/>
            <a:r>
              <a:rPr lang="ja-JP" altLang="en-US" sz="2000">
                <a:latin typeface="Menlo" panose="020B0609030804020204" pitchFamily="49" charset="0"/>
              </a:rPr>
              <a:t>コマンドラインの一番前の</a:t>
            </a:r>
            <a:r>
              <a:rPr lang="en-US" altLang="ja-JP" sz="2000" dirty="0">
                <a:latin typeface="Menlo" panose="020B0609030804020204" pitchFamily="49" charset="0"/>
              </a:rPr>
              <a:t>(base) -&gt; (</a:t>
            </a:r>
            <a:r>
              <a:rPr lang="en-US" altLang="ja-JP" sz="2000" dirty="0" err="1">
                <a:latin typeface="Menlo" panose="020B0609030804020204" pitchFamily="49" charset="0"/>
              </a:rPr>
              <a:t>llm</a:t>
            </a:r>
            <a:r>
              <a:rPr lang="en-US" altLang="ja-JP" sz="2000" dirty="0">
                <a:latin typeface="Menlo" panose="020B0609030804020204" pitchFamily="49" charset="0"/>
              </a:rPr>
              <a:t>)</a:t>
            </a:r>
            <a:r>
              <a:rPr lang="ja-JP" altLang="en-US" sz="2000">
                <a:latin typeface="Menlo" panose="020B0609030804020204" pitchFamily="49" charset="0"/>
              </a:rPr>
              <a:t>に変化</a:t>
            </a:r>
            <a:endParaRPr lang="en-US" altLang="ja-JP" sz="2000" dirty="0">
              <a:latin typeface="Menlo" panose="020B0609030804020204" pitchFamily="49" charset="0"/>
            </a:endParaRPr>
          </a:p>
          <a:p>
            <a:pPr lvl="1"/>
            <a:r>
              <a:rPr lang="en-US" altLang="ja-JP" sz="2000" dirty="0" err="1">
                <a:latin typeface="Menlo" panose="020B0609030804020204" pitchFamily="49" charset="0"/>
              </a:rPr>
              <a:t>llm</a:t>
            </a:r>
            <a:r>
              <a:rPr lang="ja-JP" altLang="en-US" sz="2000">
                <a:latin typeface="Menlo" panose="020B0609030804020204" pitchFamily="49" charset="0"/>
              </a:rPr>
              <a:t>仮想環境のディレクトリを確認</a:t>
            </a:r>
            <a:endParaRPr lang="en-US" altLang="ja-JP" sz="2000" dirty="0">
              <a:latin typeface="Menlo" panose="020B0609030804020204" pitchFamily="49" charset="0"/>
            </a:endParaRPr>
          </a:p>
          <a:p>
            <a:pPr lvl="2"/>
            <a:r>
              <a:rPr lang="en" altLang="ja-JP" dirty="0">
                <a:effectLst/>
                <a:latin typeface="Menlo" panose="020B0609030804020204" pitchFamily="49" charset="0"/>
              </a:rPr>
              <a:t>$ cd anaconda3/</a:t>
            </a:r>
            <a:r>
              <a:rPr lang="en" altLang="ja-JP" dirty="0" err="1">
                <a:effectLst/>
                <a:latin typeface="Menlo" panose="020B0609030804020204" pitchFamily="49" charset="0"/>
              </a:rPr>
              <a:t>envs</a:t>
            </a:r>
            <a:r>
              <a:rPr lang="en" altLang="ja-JP" dirty="0">
                <a:effectLst/>
                <a:latin typeface="Menlo" panose="020B0609030804020204" pitchFamily="49" charset="0"/>
              </a:rPr>
              <a:t>/</a:t>
            </a:r>
          </a:p>
          <a:p>
            <a:pPr lvl="2"/>
            <a:r>
              <a:rPr lang="en" altLang="ja-JP" dirty="0">
                <a:effectLst/>
                <a:latin typeface="Menlo" panose="020B0609030804020204" pitchFamily="49" charset="0"/>
              </a:rPr>
              <a:t>$ ls -l</a:t>
            </a:r>
            <a:endParaRPr lang="en-US" altLang="ja-JP" dirty="0">
              <a:effectLst/>
              <a:latin typeface="Menlo" panose="020B0609030804020204" pitchFamily="49" charset="0"/>
            </a:endParaRPr>
          </a:p>
          <a:p>
            <a:pPr lvl="1"/>
            <a:endParaRPr lang="en-US" altLang="ja-JP" sz="2000" dirty="0">
              <a:latin typeface="Menlo" panose="020B0609030804020204" pitchFamily="49" charset="0"/>
            </a:endParaRPr>
          </a:p>
          <a:p>
            <a:r>
              <a:rPr lang="en" altLang="ja-JP" sz="2000" dirty="0">
                <a:latin typeface="Menlo" panose="020B0609030804020204" pitchFamily="49" charset="0"/>
              </a:rPr>
              <a:t>$ </a:t>
            </a:r>
            <a:r>
              <a:rPr lang="en" altLang="ja-JP" sz="2000" dirty="0" err="1">
                <a:latin typeface="Menlo" panose="020B0609030804020204" pitchFamily="49" charset="0"/>
              </a:rPr>
              <a:t>conda</a:t>
            </a:r>
            <a:r>
              <a:rPr lang="en" altLang="ja-JP" sz="2000" dirty="0">
                <a:latin typeface="Menlo" panose="020B0609030804020204" pitchFamily="49" charset="0"/>
              </a:rPr>
              <a:t> deactivate</a:t>
            </a:r>
          </a:p>
          <a:p>
            <a:pPr lvl="1"/>
            <a:r>
              <a:rPr lang="en-US" altLang="ja-JP" sz="2000" dirty="0" err="1">
                <a:latin typeface="Menlo" panose="020B0609030804020204" pitchFamily="49" charset="0"/>
              </a:rPr>
              <a:t>llm</a:t>
            </a:r>
            <a:r>
              <a:rPr lang="ja-JP" altLang="en-US" sz="2000">
                <a:latin typeface="Menlo" panose="020B0609030804020204" pitchFamily="49" charset="0"/>
              </a:rPr>
              <a:t>を無効化し、再び</a:t>
            </a:r>
            <a:r>
              <a:rPr lang="en-US" altLang="ja-JP" sz="2000" dirty="0">
                <a:latin typeface="Menlo" panose="020B0609030804020204" pitchFamily="49" charset="0"/>
              </a:rPr>
              <a:t>(base)</a:t>
            </a:r>
            <a:r>
              <a:rPr lang="ja-JP" altLang="en-US" sz="2000">
                <a:latin typeface="Menlo" panose="020B0609030804020204" pitchFamily="49" charset="0"/>
              </a:rPr>
              <a:t>に戻る</a:t>
            </a:r>
            <a:endParaRPr lang="en-US" altLang="ja-JP" sz="2000" dirty="0">
              <a:latin typeface="Menlo" panose="020B0609030804020204" pitchFamily="49" charset="0"/>
            </a:endParaRPr>
          </a:p>
          <a:p>
            <a:pPr lvl="1"/>
            <a:endParaRPr lang="en-US" altLang="ja-JP" sz="2000" dirty="0">
              <a:latin typeface="Menlo" panose="020B0609030804020204" pitchFamily="49" charset="0"/>
            </a:endParaRPr>
          </a:p>
        </p:txBody>
      </p:sp>
      <p:sp>
        <p:nvSpPr>
          <p:cNvPr id="4" name="スライド番号プレースホルダー 3">
            <a:extLst>
              <a:ext uri="{FF2B5EF4-FFF2-40B4-BE49-F238E27FC236}">
                <a16:creationId xmlns:a16="http://schemas.microsoft.com/office/drawing/2014/main" id="{697B9728-708A-5DD8-45D9-13B1037DCA2F}"/>
              </a:ext>
            </a:extLst>
          </p:cNvPr>
          <p:cNvSpPr>
            <a:spLocks noGrp="1"/>
          </p:cNvSpPr>
          <p:nvPr>
            <p:ph type="sldNum" sz="quarter" idx="12"/>
          </p:nvPr>
        </p:nvSpPr>
        <p:spPr/>
        <p:txBody>
          <a:bodyPr/>
          <a:lstStyle/>
          <a:p>
            <a:fld id="{E51C4AC8-16A8-5448-B5CD-1AEF94626BC4}" type="slidenum">
              <a:rPr kumimoji="1" lang="ja-JP" altLang="en-US" smtClean="0"/>
              <a:t>14</a:t>
            </a:fld>
            <a:endParaRPr kumimoji="1" lang="ja-JP" altLang="en-US"/>
          </a:p>
        </p:txBody>
      </p:sp>
      <p:sp>
        <p:nvSpPr>
          <p:cNvPr id="5" name="タイトル 1">
            <a:extLst>
              <a:ext uri="{FF2B5EF4-FFF2-40B4-BE49-F238E27FC236}">
                <a16:creationId xmlns:a16="http://schemas.microsoft.com/office/drawing/2014/main" id="{671FDA09-AFEE-B12A-8885-59DADDCEBFF2}"/>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200" dirty="0">
                <a:solidFill>
                  <a:srgbClr val="0070C0"/>
                </a:solidFill>
                <a:latin typeface="Arial" panose="020B0604020202020204" pitchFamily="34" charset="0"/>
                <a:cs typeface="Arial" panose="020B0604020202020204" pitchFamily="34" charset="0"/>
              </a:rPr>
              <a:t>Anaconda</a:t>
            </a:r>
            <a:r>
              <a:rPr lang="ja-JP" altLang="en" sz="3200">
                <a:solidFill>
                  <a:srgbClr val="0070C0"/>
                </a:solidFill>
                <a:latin typeface="Arial" panose="020B0604020202020204" pitchFamily="34" charset="0"/>
                <a:cs typeface="Arial" panose="020B0604020202020204" pitchFamily="34" charset="0"/>
              </a:rPr>
              <a:t>＋</a:t>
            </a:r>
            <a:r>
              <a:rPr lang="ja-JP" altLang="en-US" sz="3200">
                <a:solidFill>
                  <a:srgbClr val="0070C0"/>
                </a:solidFill>
                <a:latin typeface="Arial" panose="020B0604020202020204" pitchFamily="34" charset="0"/>
                <a:cs typeface="Arial" panose="020B0604020202020204" pitchFamily="34" charset="0"/>
              </a:rPr>
              <a:t>専用</a:t>
            </a:r>
            <a:r>
              <a:rPr lang="en" altLang="ja-JP" sz="3200" dirty="0">
                <a:solidFill>
                  <a:srgbClr val="0070C0"/>
                </a:solidFill>
                <a:latin typeface="Arial" panose="020B0604020202020204" pitchFamily="34" charset="0"/>
                <a:cs typeface="Arial" panose="020B0604020202020204" pitchFamily="34" charset="0"/>
              </a:rPr>
              <a:t>Python</a:t>
            </a:r>
            <a:r>
              <a:rPr lang="ja-JP" altLang="en-US" sz="3200">
                <a:solidFill>
                  <a:srgbClr val="0070C0"/>
                </a:solidFill>
                <a:latin typeface="Arial" panose="020B0604020202020204" pitchFamily="34" charset="0"/>
                <a:cs typeface="Arial" panose="020B0604020202020204" pitchFamily="34" charset="0"/>
              </a:rPr>
              <a:t>仮想環境の構築</a:t>
            </a:r>
            <a:endParaRPr lang="ja-JP" altLang="en-US">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1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7AF5051-2D5C-3406-10D5-79F622531B7D}"/>
              </a:ext>
            </a:extLst>
          </p:cNvPr>
          <p:cNvSpPr>
            <a:spLocks noGrp="1"/>
          </p:cNvSpPr>
          <p:nvPr>
            <p:ph idx="1"/>
          </p:nvPr>
        </p:nvSpPr>
        <p:spPr>
          <a:xfrm>
            <a:off x="838200" y="1240971"/>
            <a:ext cx="10515600" cy="4935992"/>
          </a:xfrm>
        </p:spPr>
        <p:txBody>
          <a:bodyPr>
            <a:noAutofit/>
          </a:bodyPr>
          <a:lstStyle/>
          <a:p>
            <a:pPr marL="0" indent="0">
              <a:buNone/>
            </a:pPr>
            <a:r>
              <a:rPr lang="ja-JP" altLang="en-US" sz="2400"/>
              <a:t>作成した仮想</a:t>
            </a:r>
            <a:r>
              <a:rPr lang="en" altLang="ja-JP" sz="2400" dirty="0"/>
              <a:t>Python</a:t>
            </a:r>
            <a:r>
              <a:rPr lang="ja-JP" altLang="en-US" sz="2400"/>
              <a:t>環境にライブラリをインストール</a:t>
            </a:r>
            <a:endParaRPr lang="en" altLang="ja-JP" sz="2400" dirty="0"/>
          </a:p>
          <a:p>
            <a:r>
              <a:rPr lang="en" altLang="ja-JP" sz="2000" dirty="0">
                <a:latin typeface="Menlo" panose="020B0609030804020204" pitchFamily="49" charset="0"/>
              </a:rPr>
              <a:t>$ </a:t>
            </a:r>
            <a:r>
              <a:rPr lang="en" altLang="ja-JP" sz="2000" dirty="0" err="1">
                <a:latin typeface="Menlo" panose="020B0609030804020204" pitchFamily="49" charset="0"/>
              </a:rPr>
              <a:t>conda</a:t>
            </a:r>
            <a:r>
              <a:rPr lang="en" altLang="ja-JP" sz="2000" dirty="0">
                <a:latin typeface="Menlo" panose="020B0609030804020204" pitchFamily="49" charset="0"/>
              </a:rPr>
              <a:t> activate </a:t>
            </a:r>
            <a:r>
              <a:rPr lang="en" altLang="ja-JP" sz="2000" dirty="0" err="1">
                <a:latin typeface="Menlo" panose="020B0609030804020204" pitchFamily="49" charset="0"/>
              </a:rPr>
              <a:t>llm</a:t>
            </a:r>
            <a:endParaRPr lang="en-US" altLang="ja-JP" sz="2000" dirty="0">
              <a:latin typeface="Menlo" panose="020B0609030804020204" pitchFamily="49" charset="0"/>
            </a:endParaRPr>
          </a:p>
          <a:p>
            <a:pPr lvl="1"/>
            <a:r>
              <a:rPr lang="ja-JP" altLang="en-US" sz="2000">
                <a:latin typeface="Menlo" panose="020B0609030804020204" pitchFamily="49" charset="0"/>
              </a:rPr>
              <a:t>以降の作業は専用仮想</a:t>
            </a:r>
            <a:r>
              <a:rPr lang="en-US" altLang="ja-JP" sz="2000" dirty="0">
                <a:latin typeface="Menlo" panose="020B0609030804020204" pitchFamily="49" charset="0"/>
              </a:rPr>
              <a:t>Python</a:t>
            </a:r>
            <a:r>
              <a:rPr lang="ja-JP" altLang="en-US" sz="2000">
                <a:latin typeface="Menlo" panose="020B0609030804020204" pitchFamily="49" charset="0"/>
              </a:rPr>
              <a:t>環境</a:t>
            </a:r>
            <a:r>
              <a:rPr lang="en-US" altLang="ja-JP" sz="2000" dirty="0" err="1">
                <a:latin typeface="Menlo" panose="020B0609030804020204" pitchFamily="49" charset="0"/>
              </a:rPr>
              <a:t>llm</a:t>
            </a:r>
            <a:r>
              <a:rPr lang="ja-JP" altLang="en-US" sz="2000">
                <a:latin typeface="Menlo" panose="020B0609030804020204" pitchFamily="49" charset="0"/>
              </a:rPr>
              <a:t>において行う</a:t>
            </a:r>
            <a:endParaRPr lang="en" altLang="ja-JP" sz="2000" dirty="0">
              <a:latin typeface="Menlo" panose="020B0609030804020204" pitchFamily="49" charset="0"/>
            </a:endParaRPr>
          </a:p>
          <a:p>
            <a:endParaRPr lang="en-US" altLang="ja-JP" sz="2000" dirty="0"/>
          </a:p>
          <a:p>
            <a:r>
              <a:rPr lang="en" altLang="ja-JP" sz="2000" dirty="0">
                <a:latin typeface="Menlo" panose="020B0609030804020204" pitchFamily="49" charset="0"/>
              </a:rPr>
              <a:t>/home/</a:t>
            </a:r>
            <a:r>
              <a:rPr lang="ja-JP" altLang="en-US" sz="2000">
                <a:latin typeface="Menlo" panose="020B0609030804020204" pitchFamily="49" charset="0"/>
              </a:rPr>
              <a:t>ユーザ名</a:t>
            </a:r>
            <a:r>
              <a:rPr lang="en" altLang="ja-JP" sz="2000" dirty="0">
                <a:latin typeface="Menlo" panose="020B0609030804020204" pitchFamily="49" charset="0"/>
              </a:rPr>
              <a:t>/</a:t>
            </a:r>
            <a:r>
              <a:rPr lang="ja-JP" altLang="en-US" sz="2000">
                <a:latin typeface="Menlo" panose="020B0609030804020204" pitchFamily="49" charset="0"/>
              </a:rPr>
              <a:t>において</a:t>
            </a:r>
            <a:r>
              <a:rPr lang="en" altLang="ja-JP" sz="2000" dirty="0" err="1">
                <a:latin typeface="Menlo" panose="020B0609030804020204" pitchFamily="49" charset="0"/>
              </a:rPr>
              <a:t>llm</a:t>
            </a:r>
            <a:r>
              <a:rPr lang="ja-JP" altLang="en-US" sz="2000">
                <a:latin typeface="Menlo" panose="020B0609030804020204" pitchFamily="49" charset="0"/>
              </a:rPr>
              <a:t>をインストール</a:t>
            </a:r>
            <a:endParaRPr lang="en-US" altLang="ja-JP" sz="2000" dirty="0">
              <a:latin typeface="Menlo" panose="020B0609030804020204" pitchFamily="49" charset="0"/>
            </a:endParaRPr>
          </a:p>
          <a:p>
            <a:pPr lvl="1"/>
            <a:r>
              <a:rPr lang="en" altLang="ja-JP" sz="2000" dirty="0">
                <a:latin typeface="Menlo" panose="020B0609030804020204" pitchFamily="49" charset="0"/>
              </a:rPr>
              <a:t>$ cd /home/</a:t>
            </a:r>
            <a:r>
              <a:rPr lang="ja-JP" altLang="en-US" sz="2000">
                <a:latin typeface="Menlo" panose="020B0609030804020204" pitchFamily="49" charset="0"/>
              </a:rPr>
              <a:t>ユーザ名</a:t>
            </a:r>
            <a:r>
              <a:rPr lang="en" altLang="ja-JP" sz="2000" dirty="0">
                <a:latin typeface="Menlo" panose="020B0609030804020204" pitchFamily="49" charset="0"/>
              </a:rPr>
              <a:t>/</a:t>
            </a:r>
          </a:p>
          <a:p>
            <a:pPr lvl="1"/>
            <a:r>
              <a:rPr lang="en" altLang="ja-JP" sz="2000" dirty="0">
                <a:latin typeface="Menlo" panose="020B0609030804020204" pitchFamily="49" charset="0"/>
              </a:rPr>
              <a:t>$ </a:t>
            </a:r>
            <a:r>
              <a:rPr lang="en" altLang="ja-JP" sz="2000" dirty="0"/>
              <a:t>git clone https://</a:t>
            </a:r>
            <a:r>
              <a:rPr lang="en" altLang="ja-JP" sz="2000" dirty="0" err="1"/>
              <a:t>github.com</a:t>
            </a:r>
            <a:r>
              <a:rPr lang="en" altLang="ja-JP" sz="2000" dirty="0"/>
              <a:t>/</a:t>
            </a:r>
            <a:r>
              <a:rPr lang="en" altLang="ja-JP" sz="2000" dirty="0" err="1"/>
              <a:t>tloen</a:t>
            </a:r>
            <a:r>
              <a:rPr lang="en" altLang="ja-JP" sz="2000" dirty="0"/>
              <a:t>/alpaca-</a:t>
            </a:r>
            <a:r>
              <a:rPr lang="en" altLang="ja-JP" sz="2000" dirty="0" err="1"/>
              <a:t>lora.git</a:t>
            </a:r>
            <a:endParaRPr lang="en" altLang="ja-JP" sz="2000" dirty="0"/>
          </a:p>
          <a:p>
            <a:pPr lvl="1"/>
            <a:r>
              <a:rPr lang="en" altLang="ja-JP" sz="2000" dirty="0">
                <a:latin typeface="Menlo" panose="020B0609030804020204" pitchFamily="49" charset="0"/>
              </a:rPr>
              <a:t>$ </a:t>
            </a:r>
            <a:r>
              <a:rPr lang="en" altLang="ja-JP" sz="2000" dirty="0"/>
              <a:t>cd alpaca-lora/ </a:t>
            </a:r>
          </a:p>
          <a:p>
            <a:pPr lvl="1"/>
            <a:r>
              <a:rPr lang="en" altLang="ja-JP" sz="2000" dirty="0">
                <a:latin typeface="Menlo" panose="020B0609030804020204" pitchFamily="49" charset="0"/>
              </a:rPr>
              <a:t>$ </a:t>
            </a:r>
            <a:r>
              <a:rPr lang="en" altLang="ja-JP" sz="2000" dirty="0"/>
              <a:t>pip install -r </a:t>
            </a:r>
            <a:r>
              <a:rPr lang="en" altLang="ja-JP" sz="2000" dirty="0" err="1"/>
              <a:t>requirements.txt</a:t>
            </a:r>
            <a:endParaRPr lang="en" altLang="ja-JP" sz="2000" dirty="0"/>
          </a:p>
          <a:p>
            <a:pPr lvl="2"/>
            <a:r>
              <a:rPr kumimoji="1" lang="ja-JP" altLang="en-US"/>
              <a:t>エラーが出る場合、</a:t>
            </a:r>
            <a:r>
              <a:rPr kumimoji="1" lang="en" altLang="ja-JP" dirty="0"/>
              <a:t> </a:t>
            </a:r>
            <a:r>
              <a:rPr kumimoji="1" lang="en" altLang="ja-JP" dirty="0" err="1"/>
              <a:t>requirements.txt</a:t>
            </a:r>
            <a:r>
              <a:rPr kumimoji="1" lang="ja-JP" altLang="en-US"/>
              <a:t>を修正</a:t>
            </a:r>
            <a:endParaRPr kumimoji="1" lang="en-US" altLang="ja-JP" dirty="0"/>
          </a:p>
          <a:p>
            <a:pPr lvl="1"/>
            <a:r>
              <a:rPr lang="en" altLang="ja-JP" sz="2000" dirty="0">
                <a:latin typeface="Menlo" panose="020B0609030804020204" pitchFamily="49" charset="0"/>
              </a:rPr>
              <a:t>$ pip list</a:t>
            </a:r>
          </a:p>
          <a:p>
            <a:pPr lvl="2"/>
            <a:r>
              <a:rPr lang="ja-JP" altLang="en-US"/>
              <a:t>インストールしたライブラリ一覧を確認</a:t>
            </a:r>
            <a:endParaRPr kumimoji="1" lang="ja-JP" altLang="en-US"/>
          </a:p>
          <a:p>
            <a:pPr lvl="1"/>
            <a:endParaRPr lang="en-US" altLang="ja-JP" sz="2000" dirty="0">
              <a:latin typeface="Menlo" panose="020B0609030804020204" pitchFamily="49" charset="0"/>
            </a:endParaRPr>
          </a:p>
        </p:txBody>
      </p:sp>
      <p:sp>
        <p:nvSpPr>
          <p:cNvPr id="4" name="スライド番号プレースホルダー 3">
            <a:extLst>
              <a:ext uri="{FF2B5EF4-FFF2-40B4-BE49-F238E27FC236}">
                <a16:creationId xmlns:a16="http://schemas.microsoft.com/office/drawing/2014/main" id="{697B9728-708A-5DD8-45D9-13B1037DCA2F}"/>
              </a:ext>
            </a:extLst>
          </p:cNvPr>
          <p:cNvSpPr>
            <a:spLocks noGrp="1"/>
          </p:cNvSpPr>
          <p:nvPr>
            <p:ph type="sldNum" sz="quarter" idx="12"/>
          </p:nvPr>
        </p:nvSpPr>
        <p:spPr/>
        <p:txBody>
          <a:bodyPr/>
          <a:lstStyle/>
          <a:p>
            <a:fld id="{E51C4AC8-16A8-5448-B5CD-1AEF94626BC4}" type="slidenum">
              <a:rPr kumimoji="1" lang="ja-JP" altLang="en-US" smtClean="0"/>
              <a:t>15</a:t>
            </a:fld>
            <a:endParaRPr kumimoji="1" lang="ja-JP" altLang="en-US"/>
          </a:p>
        </p:txBody>
      </p:sp>
      <p:sp>
        <p:nvSpPr>
          <p:cNvPr id="5" name="タイトル 1">
            <a:extLst>
              <a:ext uri="{FF2B5EF4-FFF2-40B4-BE49-F238E27FC236}">
                <a16:creationId xmlns:a16="http://schemas.microsoft.com/office/drawing/2014/main" id="{671FDA09-AFEE-B12A-8885-59DADDCEBFF2}"/>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200" dirty="0">
                <a:solidFill>
                  <a:srgbClr val="0070C0"/>
                </a:solidFill>
                <a:latin typeface="Arial" panose="020B0604020202020204" pitchFamily="34" charset="0"/>
                <a:cs typeface="Arial" panose="020B0604020202020204" pitchFamily="34" charset="0"/>
              </a:rPr>
              <a:t>Anaconda</a:t>
            </a:r>
            <a:r>
              <a:rPr lang="ja-JP" altLang="en" sz="3200">
                <a:solidFill>
                  <a:srgbClr val="0070C0"/>
                </a:solidFill>
                <a:latin typeface="Arial" panose="020B0604020202020204" pitchFamily="34" charset="0"/>
                <a:cs typeface="Arial" panose="020B0604020202020204" pitchFamily="34" charset="0"/>
              </a:rPr>
              <a:t>＋</a:t>
            </a:r>
            <a:r>
              <a:rPr lang="ja-JP" altLang="en-US" sz="3200">
                <a:solidFill>
                  <a:srgbClr val="0070C0"/>
                </a:solidFill>
                <a:latin typeface="Arial" panose="020B0604020202020204" pitchFamily="34" charset="0"/>
                <a:cs typeface="Arial" panose="020B0604020202020204" pitchFamily="34" charset="0"/>
              </a:rPr>
              <a:t>専用</a:t>
            </a:r>
            <a:r>
              <a:rPr lang="en" altLang="ja-JP" sz="3200" dirty="0">
                <a:solidFill>
                  <a:srgbClr val="0070C0"/>
                </a:solidFill>
                <a:latin typeface="Arial" panose="020B0604020202020204" pitchFamily="34" charset="0"/>
                <a:cs typeface="Arial" panose="020B0604020202020204" pitchFamily="34" charset="0"/>
              </a:rPr>
              <a:t>Python</a:t>
            </a:r>
            <a:r>
              <a:rPr lang="ja-JP" altLang="en-US" sz="3200">
                <a:solidFill>
                  <a:srgbClr val="0070C0"/>
                </a:solidFill>
                <a:latin typeface="Arial" panose="020B0604020202020204" pitchFamily="34" charset="0"/>
                <a:cs typeface="Arial" panose="020B0604020202020204" pitchFamily="34" charset="0"/>
              </a:rPr>
              <a:t>仮想環境の構築</a:t>
            </a:r>
            <a:endParaRPr lang="ja-JP" altLang="en-US">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586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A39809-AC1A-C414-0556-8A7B4E26B9FB}"/>
              </a:ext>
            </a:extLst>
          </p:cNvPr>
          <p:cNvSpPr txBox="1"/>
          <p:nvPr/>
        </p:nvSpPr>
        <p:spPr>
          <a:xfrm>
            <a:off x="694266" y="1078384"/>
            <a:ext cx="10515600" cy="1015663"/>
          </a:xfrm>
          <a:prstGeom prst="rect">
            <a:avLst/>
          </a:prstGeom>
          <a:noFill/>
        </p:spPr>
        <p:txBody>
          <a:bodyPr wrap="square">
            <a:spAutoFit/>
          </a:bodyPr>
          <a:lstStyle/>
          <a:p>
            <a:r>
              <a:rPr lang="ja-JP" altLang="en-US" sz="2000" b="1">
                <a:latin typeface="Söhne"/>
              </a:rPr>
              <a:t>課</a:t>
            </a:r>
            <a:r>
              <a:rPr lang="ja-JP" altLang="en-US" sz="2000" b="1" i="0">
                <a:effectLst/>
                <a:latin typeface="Söhne"/>
              </a:rPr>
              <a:t>題２</a:t>
            </a:r>
            <a:r>
              <a:rPr lang="en-US" altLang="ja-JP" sz="2000" b="0" i="0" dirty="0">
                <a:solidFill>
                  <a:srgbClr val="374151"/>
                </a:solidFill>
                <a:effectLst/>
                <a:latin typeface="Söhne"/>
              </a:rPr>
              <a:t>: </a:t>
            </a:r>
            <a:r>
              <a:rPr lang="ja-JP" altLang="en-US" sz="2000">
                <a:solidFill>
                  <a:srgbClr val="374151"/>
                </a:solidFill>
                <a:latin typeface="Söhne"/>
              </a:rPr>
              <a:t>自分のラップトップで、</a:t>
            </a:r>
            <a:r>
              <a:rPr lang="en" altLang="ja-JP" sz="2000" dirty="0">
                <a:latin typeface="Menlo" panose="020B0609030804020204" pitchFamily="49" charset="0"/>
              </a:rPr>
              <a:t> </a:t>
            </a:r>
            <a:r>
              <a:rPr lang="ja-JP" altLang="en-US" sz="2000">
                <a:latin typeface="Menlo" panose="020B0609030804020204" pitchFamily="49" charset="0"/>
              </a:rPr>
              <a:t>「</a:t>
            </a:r>
            <a:r>
              <a:rPr lang="en-US" altLang="ja-JP" sz="2000" dirty="0">
                <a:latin typeface="Menlo" panose="020B0609030804020204" pitchFamily="49" charset="0"/>
              </a:rPr>
              <a:t>Homework</a:t>
            </a:r>
            <a:r>
              <a:rPr lang="ja-JP" altLang="en-US" sz="2000">
                <a:latin typeface="Menlo" panose="020B0609030804020204" pitchFamily="49" charset="0"/>
              </a:rPr>
              <a:t>」</a:t>
            </a:r>
            <a:r>
              <a:rPr lang="ja-JP" altLang="en-US" sz="2000">
                <a:solidFill>
                  <a:srgbClr val="374151"/>
                </a:solidFill>
                <a:latin typeface="Söhne"/>
              </a:rPr>
              <a:t>という仮想環境（</a:t>
            </a:r>
            <a:r>
              <a:rPr lang="en" altLang="ja-JP" sz="2000" dirty="0">
                <a:latin typeface="Menlo" panose="020B0609030804020204" pitchFamily="49" charset="0"/>
              </a:rPr>
              <a:t> python=3.</a:t>
            </a:r>
            <a:r>
              <a:rPr lang="ja-JP" altLang="en-US" sz="2000">
                <a:latin typeface="Menlo" panose="020B0609030804020204" pitchFamily="49" charset="0"/>
              </a:rPr>
              <a:t>９ </a:t>
            </a:r>
            <a:r>
              <a:rPr lang="ja-JP" altLang="en-US" sz="2000">
                <a:solidFill>
                  <a:srgbClr val="374151"/>
                </a:solidFill>
                <a:latin typeface="Söhne"/>
              </a:rPr>
              <a:t>）を作って、</a:t>
            </a:r>
            <a:r>
              <a:rPr lang="en-US" altLang="ja-JP" sz="2000" dirty="0" err="1">
                <a:solidFill>
                  <a:srgbClr val="374151"/>
                </a:solidFill>
                <a:latin typeface="Söhne"/>
              </a:rPr>
              <a:t>numpy</a:t>
            </a:r>
            <a:r>
              <a:rPr lang="en-US" altLang="ja-JP" sz="2000" dirty="0">
                <a:solidFill>
                  <a:srgbClr val="374151"/>
                </a:solidFill>
                <a:latin typeface="Söhne"/>
              </a:rPr>
              <a:t> </a:t>
            </a:r>
            <a:r>
              <a:rPr lang="ja-JP" altLang="en-US" sz="2000">
                <a:solidFill>
                  <a:srgbClr val="374151"/>
                </a:solidFill>
                <a:latin typeface="Söhne"/>
              </a:rPr>
              <a:t>、</a:t>
            </a:r>
            <a:r>
              <a:rPr lang="ja-JP" altLang="en-US" sz="2000"/>
              <a:t> matplotlib</a:t>
            </a:r>
            <a:r>
              <a:rPr lang="ja-JP" altLang="en-US" sz="2000">
                <a:solidFill>
                  <a:srgbClr val="374151"/>
                </a:solidFill>
                <a:latin typeface="Söhne"/>
              </a:rPr>
              <a:t>や</a:t>
            </a:r>
            <a:r>
              <a:rPr lang="en-US" altLang="ja-JP" sz="2000" dirty="0" err="1">
                <a:solidFill>
                  <a:srgbClr val="374151"/>
                </a:solidFill>
                <a:latin typeface="Söhne"/>
              </a:rPr>
              <a:t>networkx</a:t>
            </a:r>
            <a:r>
              <a:rPr lang="ja-JP" altLang="en-US" sz="2000">
                <a:solidFill>
                  <a:srgbClr val="374151"/>
                </a:solidFill>
                <a:latin typeface="Söhne"/>
              </a:rPr>
              <a:t>のライブラリを、</a:t>
            </a:r>
            <a:r>
              <a:rPr lang="en" altLang="ja-JP" sz="2000" dirty="0">
                <a:latin typeface="Menlo" panose="020B0609030804020204" pitchFamily="49" charset="0"/>
              </a:rPr>
              <a:t> </a:t>
            </a:r>
            <a:r>
              <a:rPr lang="ja-JP" altLang="en-US" sz="2000">
                <a:latin typeface="Menlo" panose="020B0609030804020204" pitchFamily="49" charset="0"/>
              </a:rPr>
              <a:t>「</a:t>
            </a:r>
            <a:r>
              <a:rPr lang="en-US" altLang="ja-JP" sz="2000" dirty="0">
                <a:latin typeface="Menlo" panose="020B0609030804020204" pitchFamily="49" charset="0"/>
              </a:rPr>
              <a:t>Homework</a:t>
            </a:r>
            <a:r>
              <a:rPr lang="ja-JP" altLang="en-US" sz="2000">
                <a:latin typeface="Menlo" panose="020B0609030804020204" pitchFamily="49" charset="0"/>
              </a:rPr>
              <a:t>」に</a:t>
            </a:r>
            <a:r>
              <a:rPr lang="ja-JP" altLang="en-US" sz="2000">
                <a:solidFill>
                  <a:srgbClr val="374151"/>
                </a:solidFill>
                <a:latin typeface="Söhne"/>
              </a:rPr>
              <a:t>インストールする。以下のコードを一つの</a:t>
            </a:r>
            <a:r>
              <a:rPr lang="en-US" altLang="ja-JP" sz="2000" dirty="0">
                <a:solidFill>
                  <a:srgbClr val="374151"/>
                </a:solidFill>
                <a:latin typeface="Söhne"/>
              </a:rPr>
              <a:t>.</a:t>
            </a:r>
            <a:r>
              <a:rPr lang="en-US" altLang="ja-JP" sz="2000" dirty="0" err="1">
                <a:solidFill>
                  <a:srgbClr val="374151"/>
                </a:solidFill>
                <a:latin typeface="Söhne"/>
              </a:rPr>
              <a:t>py</a:t>
            </a:r>
            <a:r>
              <a:rPr lang="ja-JP" altLang="en-US" sz="2000">
                <a:solidFill>
                  <a:srgbClr val="374151"/>
                </a:solidFill>
                <a:latin typeface="Söhne"/>
              </a:rPr>
              <a:t>ファイルに保存して、</a:t>
            </a:r>
            <a:r>
              <a:rPr lang="ja-JP" altLang="en-US" sz="2000">
                <a:latin typeface="Menlo" panose="020B0609030804020204" pitchFamily="49" charset="0"/>
              </a:rPr>
              <a:t> </a:t>
            </a:r>
            <a:r>
              <a:rPr lang="en-US" altLang="ja-JP" sz="2000" dirty="0" err="1">
                <a:solidFill>
                  <a:srgbClr val="374151"/>
                </a:solidFill>
                <a:latin typeface="Söhne"/>
              </a:rPr>
              <a:t>Activite</a:t>
            </a:r>
            <a:r>
              <a:rPr lang="ja-JP" altLang="en-US" sz="2000">
                <a:solidFill>
                  <a:srgbClr val="374151"/>
                </a:solidFill>
                <a:latin typeface="Söhne"/>
              </a:rPr>
              <a:t>した</a:t>
            </a:r>
            <a:r>
              <a:rPr lang="ja-JP" altLang="en-US" sz="2000">
                <a:latin typeface="Menlo" panose="020B0609030804020204" pitchFamily="49" charset="0"/>
              </a:rPr>
              <a:t>「</a:t>
            </a:r>
            <a:r>
              <a:rPr lang="en-US" altLang="ja-JP" sz="2000" dirty="0">
                <a:latin typeface="Menlo" panose="020B0609030804020204" pitchFamily="49" charset="0"/>
              </a:rPr>
              <a:t>Homework</a:t>
            </a:r>
            <a:r>
              <a:rPr lang="ja-JP" altLang="en-US" sz="2000">
                <a:latin typeface="Menlo" panose="020B0609030804020204" pitchFamily="49" charset="0"/>
              </a:rPr>
              <a:t>」環境</a:t>
            </a:r>
            <a:r>
              <a:rPr lang="ja-JP" altLang="en-US" sz="2000" b="0" i="0">
                <a:solidFill>
                  <a:srgbClr val="374151"/>
                </a:solidFill>
                <a:effectLst/>
                <a:latin typeface="Arial" panose="020B0604020202020204" pitchFamily="34" charset="0"/>
                <a:cs typeface="Arial" panose="020B0604020202020204" pitchFamily="34" charset="0"/>
              </a:rPr>
              <a:t>でコマンド</a:t>
            </a:r>
            <a:r>
              <a:rPr lang="en-US" altLang="ja-JP" sz="2000" b="0" i="0" dirty="0">
                <a:solidFill>
                  <a:srgbClr val="374151"/>
                </a:solidFill>
                <a:effectLst/>
                <a:latin typeface="Arial" panose="020B0604020202020204" pitchFamily="34" charset="0"/>
                <a:cs typeface="Arial" panose="020B0604020202020204" pitchFamily="34" charset="0"/>
              </a:rPr>
              <a:t>python</a:t>
            </a:r>
            <a:r>
              <a:rPr lang="ja-JP" altLang="en-US" sz="2000" b="0" i="0">
                <a:solidFill>
                  <a:srgbClr val="374151"/>
                </a:solidFill>
                <a:effectLst/>
                <a:latin typeface="Arial" panose="020B0604020202020204" pitchFamily="34" charset="0"/>
                <a:cs typeface="Arial" panose="020B0604020202020204" pitchFamily="34" charset="0"/>
              </a:rPr>
              <a:t>で実行する。</a:t>
            </a:r>
            <a:endParaRPr lang="ja-JP" altLang="en-US" sz="2000"/>
          </a:p>
        </p:txBody>
      </p:sp>
      <p:sp>
        <p:nvSpPr>
          <p:cNvPr id="4" name="タイトル 1">
            <a:extLst>
              <a:ext uri="{FF2B5EF4-FFF2-40B4-BE49-F238E27FC236}">
                <a16:creationId xmlns:a16="http://schemas.microsoft.com/office/drawing/2014/main" id="{4F8FAE32-1B5D-E385-757A-809C21B1C5A8}"/>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 altLang="ja-JP" sz="3200" dirty="0">
                <a:solidFill>
                  <a:srgbClr val="0070C0"/>
                </a:solidFill>
                <a:latin typeface="Arial" panose="020B0604020202020204" pitchFamily="34" charset="0"/>
                <a:cs typeface="Arial" panose="020B0604020202020204" pitchFamily="34" charset="0"/>
              </a:rPr>
              <a:t>Anaconda</a:t>
            </a:r>
            <a:r>
              <a:rPr lang="ja-JP" altLang="en" sz="3200">
                <a:solidFill>
                  <a:srgbClr val="0070C0"/>
                </a:solidFill>
                <a:latin typeface="Arial" panose="020B0604020202020204" pitchFamily="34" charset="0"/>
                <a:cs typeface="Arial" panose="020B0604020202020204" pitchFamily="34" charset="0"/>
              </a:rPr>
              <a:t>＋</a:t>
            </a:r>
            <a:r>
              <a:rPr lang="ja-JP" altLang="en-US" sz="3200">
                <a:solidFill>
                  <a:srgbClr val="0070C0"/>
                </a:solidFill>
                <a:latin typeface="Arial" panose="020B0604020202020204" pitchFamily="34" charset="0"/>
                <a:cs typeface="Arial" panose="020B0604020202020204" pitchFamily="34" charset="0"/>
              </a:rPr>
              <a:t>専用</a:t>
            </a:r>
            <a:r>
              <a:rPr lang="en" altLang="ja-JP" sz="3200" dirty="0">
                <a:solidFill>
                  <a:srgbClr val="0070C0"/>
                </a:solidFill>
                <a:latin typeface="Arial" panose="020B0604020202020204" pitchFamily="34" charset="0"/>
                <a:cs typeface="Arial" panose="020B0604020202020204" pitchFamily="34" charset="0"/>
              </a:rPr>
              <a:t>Python</a:t>
            </a:r>
            <a:r>
              <a:rPr lang="ja-JP" altLang="en-US" sz="3200">
                <a:solidFill>
                  <a:srgbClr val="0070C0"/>
                </a:solidFill>
                <a:latin typeface="Arial" panose="020B0604020202020204" pitchFamily="34" charset="0"/>
                <a:cs typeface="Arial" panose="020B0604020202020204" pitchFamily="34" charset="0"/>
              </a:rPr>
              <a:t>仮想環境の構築</a:t>
            </a:r>
            <a:endParaRPr lang="ja-JP" altLang="en-US" sz="1200">
              <a:solidFill>
                <a:srgbClr val="0070C0"/>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FE804DD7-69E1-466A-B2D5-CA58BE4FCE72}"/>
              </a:ext>
            </a:extLst>
          </p:cNvPr>
          <p:cNvSpPr txBox="1"/>
          <p:nvPr/>
        </p:nvSpPr>
        <p:spPr>
          <a:xfrm>
            <a:off x="3273198" y="2188283"/>
            <a:ext cx="4629830" cy="4401205"/>
          </a:xfrm>
          <a:prstGeom prst="rect">
            <a:avLst/>
          </a:prstGeom>
          <a:solidFill>
            <a:schemeClr val="bg1">
              <a:lumMod val="95000"/>
            </a:schemeClr>
          </a:solidFill>
        </p:spPr>
        <p:txBody>
          <a:bodyPr wrap="square">
            <a:spAutoFit/>
          </a:bodyPr>
          <a:lstStyle/>
          <a:p>
            <a:r>
              <a:rPr lang="ja-JP" altLang="en-US" sz="1400"/>
              <a:t>import numpy as np</a:t>
            </a:r>
          </a:p>
          <a:p>
            <a:r>
              <a:rPr lang="ja-JP" altLang="en-US" sz="1400"/>
              <a:t>import networkx as nx</a:t>
            </a:r>
          </a:p>
          <a:p>
            <a:r>
              <a:rPr lang="ja-JP" altLang="en-US" sz="1400"/>
              <a:t>import matplotlib.pyplot as plt</a:t>
            </a:r>
          </a:p>
          <a:p>
            <a:endParaRPr lang="ja-JP" altLang="en-US" sz="1400"/>
          </a:p>
          <a:p>
            <a:r>
              <a:rPr lang="ja-JP" altLang="en-US" sz="1400"/>
              <a:t># Creating a NumPy array</a:t>
            </a:r>
          </a:p>
          <a:p>
            <a:r>
              <a:rPr lang="ja-JP" altLang="en-US" sz="1400"/>
              <a:t>arr = np.array([1, 2, 3, 4, 5])</a:t>
            </a:r>
          </a:p>
          <a:p>
            <a:r>
              <a:rPr lang="ja-JP" altLang="en-US" sz="1400"/>
              <a:t>print("NumPy array:", arr)</a:t>
            </a:r>
          </a:p>
          <a:p>
            <a:endParaRPr lang="ja-JP" altLang="en-US" sz="1400"/>
          </a:p>
          <a:p>
            <a:r>
              <a:rPr lang="ja-JP" altLang="en-US" sz="1400"/>
              <a:t># Creating a graph using NetworkX</a:t>
            </a:r>
          </a:p>
          <a:p>
            <a:r>
              <a:rPr lang="ja-JP" altLang="en-US" sz="1400"/>
              <a:t>G = nx.Graph()</a:t>
            </a:r>
          </a:p>
          <a:p>
            <a:r>
              <a:rPr lang="ja-JP" altLang="en-US" sz="1400"/>
              <a:t>G.add_edge(1, 2)</a:t>
            </a:r>
          </a:p>
          <a:p>
            <a:r>
              <a:rPr lang="ja-JP" altLang="en-US" sz="1400"/>
              <a:t>G.add_edge(2, 3)</a:t>
            </a:r>
          </a:p>
          <a:p>
            <a:r>
              <a:rPr lang="ja-JP" altLang="en-US" sz="1400"/>
              <a:t>G.add_edge(3, 4)</a:t>
            </a:r>
          </a:p>
          <a:p>
            <a:r>
              <a:rPr lang="ja-JP" altLang="en-US" sz="1400"/>
              <a:t>G.add_edge(4, 5)</a:t>
            </a:r>
          </a:p>
          <a:p>
            <a:r>
              <a:rPr lang="ja-JP" altLang="en-US" sz="1400"/>
              <a:t>print("NetworkX graph nodes:", G.nodes())</a:t>
            </a:r>
          </a:p>
          <a:p>
            <a:r>
              <a:rPr lang="ja-JP" altLang="en-US" sz="1400"/>
              <a:t>print("NetworkX graph edges:", G.edges())</a:t>
            </a:r>
          </a:p>
          <a:p>
            <a:endParaRPr lang="ja-JP" altLang="en-US" sz="1400"/>
          </a:p>
          <a:p>
            <a:r>
              <a:rPr lang="ja-JP" altLang="en-US" sz="1400"/>
              <a:t># Plotting the graph using Matplotlib</a:t>
            </a:r>
          </a:p>
          <a:p>
            <a:r>
              <a:rPr lang="ja-JP" altLang="en-US" sz="1400"/>
              <a:t>nx.draw(G, with_labels=True)</a:t>
            </a:r>
          </a:p>
          <a:p>
            <a:r>
              <a:rPr lang="ja-JP" altLang="en-US" sz="1400"/>
              <a:t>plt.show()</a:t>
            </a:r>
          </a:p>
        </p:txBody>
      </p:sp>
    </p:spTree>
    <p:extLst>
      <p:ext uri="{BB962C8B-B14F-4D97-AF65-F5344CB8AC3E}">
        <p14:creationId xmlns:p14="http://schemas.microsoft.com/office/powerpoint/2010/main" val="2211959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201AC68-0923-7862-802C-48A970D9C968}"/>
              </a:ext>
            </a:extLst>
          </p:cNvPr>
          <p:cNvSpPr txBox="1"/>
          <p:nvPr/>
        </p:nvSpPr>
        <p:spPr>
          <a:xfrm>
            <a:off x="694266" y="2822714"/>
            <a:ext cx="10150518" cy="923330"/>
          </a:xfrm>
          <a:prstGeom prst="rect">
            <a:avLst/>
          </a:prstGeom>
          <a:noFill/>
        </p:spPr>
        <p:txBody>
          <a:bodyPr wrap="square">
            <a:spAutoFit/>
          </a:bodyPr>
          <a:lstStyle/>
          <a:p>
            <a:r>
              <a:rPr lang="en" altLang="ja-JP" sz="5400" b="1" dirty="0">
                <a:solidFill>
                  <a:srgbClr val="0070C0"/>
                </a:solidFill>
                <a:latin typeface="Arial" panose="020B0604020202020204" pitchFamily="34" charset="0"/>
                <a:cs typeface="Arial" panose="020B0604020202020204" pitchFamily="34" charset="0"/>
              </a:rPr>
              <a:t>3</a:t>
            </a:r>
            <a:r>
              <a:rPr lang="en" altLang="ja-JP" sz="5400" b="1" i="0" dirty="0">
                <a:solidFill>
                  <a:srgbClr val="0070C0"/>
                </a:solidFill>
                <a:effectLst/>
                <a:latin typeface="Arial" panose="020B0604020202020204" pitchFamily="34" charset="0"/>
                <a:cs typeface="Arial" panose="020B0604020202020204" pitchFamily="34" charset="0"/>
              </a:rPr>
              <a:t>. JavaScript</a:t>
            </a:r>
            <a:r>
              <a:rPr lang="ja-JP" altLang="en-US" sz="5400" b="1" i="0">
                <a:solidFill>
                  <a:srgbClr val="0070C0"/>
                </a:solidFill>
                <a:effectLst/>
                <a:latin typeface="Arial" panose="020B0604020202020204" pitchFamily="34" charset="0"/>
                <a:cs typeface="Arial" panose="020B0604020202020204" pitchFamily="34" charset="0"/>
              </a:rPr>
              <a:t>の</a:t>
            </a:r>
            <a:r>
              <a:rPr lang="ja-JP" altLang="en-US" sz="5400" b="1">
                <a:solidFill>
                  <a:srgbClr val="0070C0"/>
                </a:solidFill>
                <a:latin typeface="Arial" panose="020B0604020202020204" pitchFamily="34" charset="0"/>
                <a:cs typeface="Arial" panose="020B0604020202020204" pitchFamily="34" charset="0"/>
              </a:rPr>
              <a:t>基礎知識</a:t>
            </a:r>
            <a:endParaRPr lang="ja-JP" altLang="en-US" sz="54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330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34CE7B69-FD91-C7DF-3375-69E3A5BF6524}"/>
              </a:ext>
            </a:extLst>
          </p:cNvPr>
          <p:cNvSpPr txBox="1">
            <a:spLocks/>
          </p:cNvSpPr>
          <p:nvPr/>
        </p:nvSpPr>
        <p:spPr>
          <a:xfrm>
            <a:off x="637032" y="618617"/>
            <a:ext cx="10515600" cy="494942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dirty="0"/>
          </a:p>
          <a:p>
            <a:pPr lvl="1"/>
            <a:r>
              <a:rPr lang="en" altLang="ja-JP" dirty="0"/>
              <a:t>JavaScript</a:t>
            </a:r>
            <a:r>
              <a:rPr lang="ja-JP" altLang="en"/>
              <a:t>（</a:t>
            </a:r>
            <a:r>
              <a:rPr lang="ja-JP" altLang="en-US"/>
              <a:t>ジャバスクリプト）は、ウェブ開発やアプリケーション開発に広く使用されるプログラミング言語です。</a:t>
            </a:r>
            <a:endParaRPr lang="en-US" altLang="ja-JP" dirty="0"/>
          </a:p>
          <a:p>
            <a:pPr lvl="1"/>
            <a:r>
              <a:rPr lang="en" altLang="ja-JP" dirty="0"/>
              <a:t>JavaScript</a:t>
            </a:r>
            <a:r>
              <a:rPr lang="ja-JP" altLang="en-US"/>
              <a:t>は動的なコンテンツやインタラクティブな機能をウェブページに追加するために使用されます。</a:t>
            </a:r>
            <a:endParaRPr lang="en-US" altLang="ja-JP" dirty="0"/>
          </a:p>
          <a:p>
            <a:pPr lvl="1"/>
            <a:r>
              <a:rPr lang="ja-JP" altLang="en-US"/>
              <a:t>さらに、サーバーサイドの開発やモバイルアプリ開発にも使用されます。</a:t>
            </a:r>
            <a:endParaRPr lang="en-US" altLang="ja-JP" dirty="0"/>
          </a:p>
          <a:p>
            <a:pPr lvl="1"/>
            <a:endParaRPr lang="ja-JP" altLang="en-US"/>
          </a:p>
          <a:p>
            <a:pPr lvl="1"/>
            <a:r>
              <a:rPr lang="en" altLang="ja-JP" dirty="0" err="1"/>
              <a:t>Programiz</a:t>
            </a:r>
            <a:r>
              <a:rPr lang="ja-JP" altLang="en-US"/>
              <a:t>は簡単に使える</a:t>
            </a:r>
            <a:r>
              <a:rPr lang="en" altLang="ja-JP" dirty="0"/>
              <a:t>JavaScript Online Compiler</a:t>
            </a:r>
            <a:r>
              <a:rPr lang="ja-JP" altLang="en-US"/>
              <a:t>です。</a:t>
            </a:r>
          </a:p>
          <a:p>
            <a:pPr lvl="1"/>
            <a:endParaRPr lang="ja-JP" altLang="en-US"/>
          </a:p>
          <a:p>
            <a:pPr lvl="2"/>
            <a:endParaRPr lang="en-US" altLang="ja-JP" dirty="0"/>
          </a:p>
        </p:txBody>
      </p:sp>
      <p:sp>
        <p:nvSpPr>
          <p:cNvPr id="7" name="タイトル 1">
            <a:extLst>
              <a:ext uri="{FF2B5EF4-FFF2-40B4-BE49-F238E27FC236}">
                <a16:creationId xmlns:a16="http://schemas.microsoft.com/office/drawing/2014/main" id="{B0642A7D-FCCA-115E-F6D6-D11918E6E5B6}"/>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solidFill>
                  <a:srgbClr val="0070C0"/>
                </a:solidFill>
                <a:latin typeface="Arial" panose="020B0604020202020204" pitchFamily="34" charset="0"/>
                <a:cs typeface="Arial" panose="020B0604020202020204" pitchFamily="34" charset="0"/>
              </a:rPr>
              <a:t>JavaScript</a:t>
            </a:r>
            <a:r>
              <a:rPr lang="ja-JP" altLang="en-US" sz="3200">
                <a:solidFill>
                  <a:srgbClr val="0070C0"/>
                </a:solidFill>
                <a:latin typeface="Arial" panose="020B0604020202020204" pitchFamily="34" charset="0"/>
                <a:cs typeface="Arial" panose="020B0604020202020204" pitchFamily="34" charset="0"/>
              </a:rPr>
              <a:t>の基礎知識</a:t>
            </a:r>
            <a:endParaRPr lang="ja-JP" altLang="en-US">
              <a:solidFill>
                <a:srgbClr val="0070C0"/>
              </a:solidFill>
              <a:latin typeface="Arial" panose="020B060402020202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F3032B93-1A25-7C7B-6DDA-F203BB970C1C}"/>
              </a:ext>
            </a:extLst>
          </p:cNvPr>
          <p:cNvSpPr txBox="1"/>
          <p:nvPr/>
        </p:nvSpPr>
        <p:spPr>
          <a:xfrm>
            <a:off x="1367349" y="3776067"/>
            <a:ext cx="6098720" cy="369332"/>
          </a:xfrm>
          <a:prstGeom prst="rect">
            <a:avLst/>
          </a:prstGeom>
          <a:noFill/>
        </p:spPr>
        <p:txBody>
          <a:bodyPr wrap="square">
            <a:spAutoFit/>
          </a:bodyPr>
          <a:lstStyle/>
          <a:p>
            <a:r>
              <a:rPr lang="ja-JP" altLang="en-US">
                <a:hlinkClick r:id="rId2"/>
              </a:rPr>
              <a:t>https://www.programiz.com/javascript/online-compiler/</a:t>
            </a:r>
            <a:endParaRPr lang="en-US" altLang="ja-JP" dirty="0"/>
          </a:p>
        </p:txBody>
      </p:sp>
      <p:pic>
        <p:nvPicPr>
          <p:cNvPr id="10" name="図 9">
            <a:extLst>
              <a:ext uri="{FF2B5EF4-FFF2-40B4-BE49-F238E27FC236}">
                <a16:creationId xmlns:a16="http://schemas.microsoft.com/office/drawing/2014/main" id="{2188C4DF-999D-1291-FD91-C9A455B398D2}"/>
              </a:ext>
            </a:extLst>
          </p:cNvPr>
          <p:cNvPicPr>
            <a:picLocks noChangeAspect="1"/>
          </p:cNvPicPr>
          <p:nvPr/>
        </p:nvPicPr>
        <p:blipFill>
          <a:blip r:embed="rId3"/>
          <a:stretch>
            <a:fillRect/>
          </a:stretch>
        </p:blipFill>
        <p:spPr>
          <a:xfrm>
            <a:off x="1446699" y="4374365"/>
            <a:ext cx="6489700" cy="1905000"/>
          </a:xfrm>
          <a:prstGeom prst="rect">
            <a:avLst/>
          </a:prstGeom>
          <a:ln>
            <a:solidFill>
              <a:schemeClr val="bg1">
                <a:lumMod val="50000"/>
              </a:schemeClr>
            </a:solidFill>
          </a:ln>
        </p:spPr>
      </p:pic>
    </p:spTree>
    <p:extLst>
      <p:ext uri="{BB962C8B-B14F-4D97-AF65-F5344CB8AC3E}">
        <p14:creationId xmlns:p14="http://schemas.microsoft.com/office/powerpoint/2010/main" val="84480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F5BDE-7D76-8D51-D9A6-5834787ECEE8}"/>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solidFill>
                  <a:srgbClr val="0070C0"/>
                </a:solidFill>
                <a:latin typeface="Arial" panose="020B0604020202020204" pitchFamily="34" charset="0"/>
                <a:cs typeface="Arial" panose="020B0604020202020204" pitchFamily="34" charset="0"/>
              </a:rPr>
              <a:t>JavaScript</a:t>
            </a:r>
            <a:r>
              <a:rPr lang="ja-JP" altLang="en-US" sz="3200">
                <a:solidFill>
                  <a:srgbClr val="0070C0"/>
                </a:solidFill>
                <a:latin typeface="Arial" panose="020B0604020202020204" pitchFamily="34" charset="0"/>
                <a:cs typeface="Arial" panose="020B0604020202020204" pitchFamily="34" charset="0"/>
              </a:rPr>
              <a:t>の基礎知識</a:t>
            </a:r>
            <a:endParaRPr lang="ja-JP" altLang="en-US">
              <a:solidFill>
                <a:srgbClr val="0070C0"/>
              </a:solidFill>
              <a:latin typeface="Arial" panose="020B0604020202020204" pitchFamily="34" charset="0"/>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E616AC1D-2361-B0AC-E53E-EB3F21262776}"/>
              </a:ext>
            </a:extLst>
          </p:cNvPr>
          <p:cNvSpPr txBox="1">
            <a:spLocks/>
          </p:cNvSpPr>
          <p:nvPr/>
        </p:nvSpPr>
        <p:spPr>
          <a:xfrm>
            <a:off x="838199" y="984148"/>
            <a:ext cx="11353801" cy="8609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solidFill>
                  <a:srgbClr val="0070C0"/>
                </a:solidFill>
                <a:latin typeface="Menlo" panose="020B0609030804020204" pitchFamily="49" charset="0"/>
              </a:rPr>
              <a:t>変数とデータ型</a:t>
            </a:r>
            <a:r>
              <a:rPr lang="en-US" altLang="ja-JP" sz="2000" dirty="0">
                <a:latin typeface="Menlo" panose="020B0609030804020204" pitchFamily="49" charset="0"/>
              </a:rPr>
              <a:t>: JavaScript</a:t>
            </a:r>
            <a:r>
              <a:rPr lang="ja-JP" altLang="en-US" sz="2000">
                <a:latin typeface="Menlo" panose="020B0609030804020204" pitchFamily="49" charset="0"/>
              </a:rPr>
              <a:t>では、</a:t>
            </a:r>
            <a:r>
              <a:rPr lang="en-US" altLang="ja-JP" sz="2000" dirty="0">
                <a:latin typeface="Menlo" panose="020B0609030804020204" pitchFamily="49" charset="0"/>
              </a:rPr>
              <a:t>var</a:t>
            </a:r>
            <a:r>
              <a:rPr lang="ja-JP" altLang="en-US" sz="2000">
                <a:latin typeface="Menlo" panose="020B0609030804020204" pitchFamily="49" charset="0"/>
              </a:rPr>
              <a:t>、</a:t>
            </a:r>
            <a:r>
              <a:rPr lang="en-US" altLang="ja-JP" sz="2000" dirty="0">
                <a:latin typeface="Menlo" panose="020B0609030804020204" pitchFamily="49" charset="0"/>
              </a:rPr>
              <a:t>let</a:t>
            </a:r>
            <a:r>
              <a:rPr lang="ja-JP" altLang="en-US" sz="2000">
                <a:latin typeface="Menlo" panose="020B0609030804020204" pitchFamily="49" charset="0"/>
              </a:rPr>
              <a:t>、または</a:t>
            </a:r>
            <a:r>
              <a:rPr lang="en-US" altLang="ja-JP" sz="2000" dirty="0">
                <a:latin typeface="Menlo" panose="020B0609030804020204" pitchFamily="49" charset="0"/>
              </a:rPr>
              <a:t>const</a:t>
            </a:r>
            <a:r>
              <a:rPr lang="ja-JP" altLang="en-US" sz="2000">
                <a:latin typeface="Menlo" panose="020B0609030804020204" pitchFamily="49" charset="0"/>
              </a:rPr>
              <a:t>キーワードを使用して変数を宣言できる。</a:t>
            </a:r>
            <a:r>
              <a:rPr lang="en" altLang="ja-JP" sz="2000" dirty="0">
                <a:latin typeface="Menlo" panose="020B0609030804020204" pitchFamily="49" charset="0"/>
              </a:rPr>
              <a:t> </a:t>
            </a:r>
          </a:p>
          <a:p>
            <a:pPr marL="0" indent="0">
              <a:buNone/>
            </a:pPr>
            <a:r>
              <a:rPr lang="en" altLang="ja-JP" sz="2000" dirty="0">
                <a:latin typeface="Menlo" panose="020B0609030804020204" pitchFamily="49" charset="0"/>
              </a:rPr>
              <a:t>JavaScript</a:t>
            </a:r>
            <a:r>
              <a:rPr lang="ja-JP" altLang="en-US" sz="2000">
                <a:latin typeface="Menlo" panose="020B0609030804020204" pitchFamily="49" charset="0"/>
              </a:rPr>
              <a:t>には、文字列、数値、ブール値、配列、オブジェクトなど、さまざまなデータ型がある。</a:t>
            </a:r>
            <a:endParaRPr lang="en-US" altLang="ja-JP" sz="2000" dirty="0">
              <a:latin typeface="Menlo" panose="020B0609030804020204" pitchFamily="49" charset="0"/>
            </a:endParaRPr>
          </a:p>
          <a:p>
            <a:pPr marL="457200" lvl="1" indent="0">
              <a:buNone/>
            </a:pPr>
            <a:endParaRPr lang="en-US" altLang="ja-JP" sz="2000" dirty="0">
              <a:latin typeface="Menlo" panose="020B0609030804020204" pitchFamily="49" charset="0"/>
            </a:endParaRPr>
          </a:p>
        </p:txBody>
      </p:sp>
      <p:sp>
        <p:nvSpPr>
          <p:cNvPr id="7" name="テキスト ボックス 6">
            <a:extLst>
              <a:ext uri="{FF2B5EF4-FFF2-40B4-BE49-F238E27FC236}">
                <a16:creationId xmlns:a16="http://schemas.microsoft.com/office/drawing/2014/main" id="{8B3943AC-7DC0-F99B-3477-13892174FA54}"/>
              </a:ext>
            </a:extLst>
          </p:cNvPr>
          <p:cNvSpPr txBox="1"/>
          <p:nvPr/>
        </p:nvSpPr>
        <p:spPr>
          <a:xfrm>
            <a:off x="1239231" y="1856346"/>
            <a:ext cx="9425669" cy="2031325"/>
          </a:xfrm>
          <a:prstGeom prst="rect">
            <a:avLst/>
          </a:prstGeom>
          <a:solidFill>
            <a:schemeClr val="bg1">
              <a:lumMod val="95000"/>
            </a:schemeClr>
          </a:solidFill>
        </p:spPr>
        <p:txBody>
          <a:bodyPr wrap="square">
            <a:spAutoFit/>
          </a:bodyPr>
          <a:lstStyle/>
          <a:p>
            <a:r>
              <a:rPr lang="en" altLang="ja-JP" b="0" i="0" dirty="0">
                <a:effectLst/>
                <a:latin typeface="Söhne Mono"/>
              </a:rPr>
              <a:t>var name = 'John'; // Declaring a variable named 'name' and assigning the value 'John' to it. </a:t>
            </a:r>
          </a:p>
          <a:p>
            <a:r>
              <a:rPr lang="en" altLang="ja-JP" b="0" i="0" dirty="0">
                <a:effectLst/>
                <a:latin typeface="Söhne Mono"/>
              </a:rPr>
              <a:t>let age = 25; // Declaring a variable named 'age' and assigning the value 25 to it. </a:t>
            </a:r>
          </a:p>
          <a:p>
            <a:r>
              <a:rPr lang="en" altLang="ja-JP" b="0" i="0" dirty="0">
                <a:effectLst/>
                <a:latin typeface="Söhne Mono"/>
              </a:rPr>
              <a:t>const PI = 3.14; // Declaring a constant named 'PI' and assigning the value 3.14 to it.</a:t>
            </a:r>
          </a:p>
          <a:p>
            <a:endParaRPr lang="en" altLang="ja-JP" dirty="0">
              <a:latin typeface="Söhne Mono"/>
            </a:endParaRPr>
          </a:p>
          <a:p>
            <a:r>
              <a:rPr lang="en" altLang="ja-JP" b="0" i="0" dirty="0" err="1">
                <a:effectLst/>
                <a:latin typeface="Söhne Mono"/>
              </a:rPr>
              <a:t>console.log</a:t>
            </a:r>
            <a:r>
              <a:rPr lang="en" altLang="ja-JP" b="0" i="0" dirty="0">
                <a:effectLst/>
                <a:latin typeface="Söhne Mono"/>
              </a:rPr>
              <a:t>(name); // 'name' </a:t>
            </a:r>
            <a:r>
              <a:rPr lang="ja-JP" altLang="en-US" b="0" i="0">
                <a:effectLst/>
                <a:latin typeface="Söhne Mono"/>
              </a:rPr>
              <a:t>を出力します。</a:t>
            </a:r>
            <a:endParaRPr lang="en-US" altLang="ja-JP" b="0" i="0" dirty="0">
              <a:effectLst/>
              <a:latin typeface="Söhne Mono"/>
            </a:endParaRPr>
          </a:p>
          <a:p>
            <a:r>
              <a:rPr lang="en" altLang="ja-JP" b="0" i="0" dirty="0" err="1">
                <a:effectLst/>
                <a:latin typeface="Söhne Mono"/>
              </a:rPr>
              <a:t>console.log</a:t>
            </a:r>
            <a:r>
              <a:rPr lang="en" altLang="ja-JP" b="0" i="0" dirty="0">
                <a:effectLst/>
                <a:latin typeface="Söhne Mono"/>
              </a:rPr>
              <a:t>(age); // 'age' </a:t>
            </a:r>
            <a:r>
              <a:rPr lang="ja-JP" altLang="en-US" b="0" i="0">
                <a:effectLst/>
                <a:latin typeface="Söhne Mono"/>
              </a:rPr>
              <a:t>を出力します。 </a:t>
            </a:r>
            <a:endParaRPr lang="en-US" altLang="ja-JP" b="0" i="0" dirty="0">
              <a:effectLst/>
              <a:latin typeface="Söhne Mono"/>
            </a:endParaRPr>
          </a:p>
          <a:p>
            <a:r>
              <a:rPr lang="en" altLang="ja-JP" b="0" i="0" dirty="0" err="1">
                <a:effectLst/>
                <a:latin typeface="Söhne Mono"/>
              </a:rPr>
              <a:t>console.log</a:t>
            </a:r>
            <a:r>
              <a:rPr lang="en" altLang="ja-JP" b="0" i="0" dirty="0">
                <a:effectLst/>
                <a:latin typeface="Söhne Mono"/>
              </a:rPr>
              <a:t>(PI); // 'PI' </a:t>
            </a:r>
            <a:r>
              <a:rPr lang="ja-JP" altLang="en-US" b="0" i="0">
                <a:effectLst/>
                <a:latin typeface="Söhne Mono"/>
              </a:rPr>
              <a:t>を出力します。</a:t>
            </a:r>
            <a:endParaRPr lang="en" altLang="ja-JP" dirty="0">
              <a:latin typeface="Söhne Mono"/>
            </a:endParaRPr>
          </a:p>
        </p:txBody>
      </p:sp>
      <p:pic>
        <p:nvPicPr>
          <p:cNvPr id="10" name="図 9">
            <a:extLst>
              <a:ext uri="{FF2B5EF4-FFF2-40B4-BE49-F238E27FC236}">
                <a16:creationId xmlns:a16="http://schemas.microsoft.com/office/drawing/2014/main" id="{20069EB8-FDFE-F8B8-B33C-4F7EFA43BD3D}"/>
              </a:ext>
            </a:extLst>
          </p:cNvPr>
          <p:cNvPicPr>
            <a:picLocks noChangeAspect="1"/>
          </p:cNvPicPr>
          <p:nvPr/>
        </p:nvPicPr>
        <p:blipFill>
          <a:blip r:embed="rId2"/>
          <a:stretch>
            <a:fillRect/>
          </a:stretch>
        </p:blipFill>
        <p:spPr>
          <a:xfrm>
            <a:off x="1239231" y="4025152"/>
            <a:ext cx="7772400" cy="2556587"/>
          </a:xfrm>
          <a:prstGeom prst="rect">
            <a:avLst/>
          </a:prstGeom>
          <a:ln>
            <a:solidFill>
              <a:schemeClr val="bg1">
                <a:lumMod val="50000"/>
              </a:schemeClr>
            </a:solidFill>
          </a:ln>
        </p:spPr>
      </p:pic>
    </p:spTree>
    <p:extLst>
      <p:ext uri="{BB962C8B-B14F-4D97-AF65-F5344CB8AC3E}">
        <p14:creationId xmlns:p14="http://schemas.microsoft.com/office/powerpoint/2010/main" val="417676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201AC68-0923-7862-802C-48A970D9C968}"/>
              </a:ext>
            </a:extLst>
          </p:cNvPr>
          <p:cNvSpPr txBox="1"/>
          <p:nvPr/>
        </p:nvSpPr>
        <p:spPr>
          <a:xfrm>
            <a:off x="694265" y="2822714"/>
            <a:ext cx="10409163" cy="923330"/>
          </a:xfrm>
          <a:prstGeom prst="rect">
            <a:avLst/>
          </a:prstGeom>
          <a:noFill/>
        </p:spPr>
        <p:txBody>
          <a:bodyPr wrap="square">
            <a:spAutoFit/>
          </a:bodyPr>
          <a:lstStyle/>
          <a:p>
            <a:r>
              <a:rPr lang="en" altLang="ja-JP" sz="5400" b="1" i="0" dirty="0">
                <a:solidFill>
                  <a:srgbClr val="0070C0"/>
                </a:solidFill>
                <a:effectLst/>
                <a:latin typeface="Arial" panose="020B0604020202020204" pitchFamily="34" charset="0"/>
                <a:cs typeface="Arial" panose="020B0604020202020204" pitchFamily="34" charset="0"/>
              </a:rPr>
              <a:t>1. </a:t>
            </a:r>
            <a:r>
              <a:rPr lang="ja-JP" altLang="en-US" sz="5400" b="1" i="0">
                <a:solidFill>
                  <a:srgbClr val="0070C0"/>
                </a:solidFill>
                <a:effectLst/>
                <a:latin typeface="Arial" panose="020B0604020202020204" pitchFamily="34" charset="0"/>
                <a:cs typeface="Arial" panose="020B0604020202020204" pitchFamily="34" charset="0"/>
              </a:rPr>
              <a:t>覚えるべき基本の</a:t>
            </a:r>
            <a:r>
              <a:rPr lang="en" altLang="ja-JP" sz="5400" b="1" i="0" dirty="0">
                <a:solidFill>
                  <a:srgbClr val="0070C0"/>
                </a:solidFill>
                <a:effectLst/>
                <a:latin typeface="Arial" panose="020B0604020202020204" pitchFamily="34" charset="0"/>
                <a:cs typeface="Arial" panose="020B0604020202020204" pitchFamily="34" charset="0"/>
              </a:rPr>
              <a:t>Linux</a:t>
            </a:r>
            <a:r>
              <a:rPr lang="ja-JP" altLang="en-US" sz="5400" b="1" i="0">
                <a:solidFill>
                  <a:srgbClr val="0070C0"/>
                </a:solidFill>
                <a:effectLst/>
                <a:latin typeface="Arial" panose="020B0604020202020204" pitchFamily="34" charset="0"/>
                <a:cs typeface="Arial" panose="020B0604020202020204" pitchFamily="34" charset="0"/>
              </a:rPr>
              <a:t>コマンド</a:t>
            </a:r>
            <a:endParaRPr lang="ja-JP" altLang="en-US" sz="540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195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F5BDE-7D76-8D51-D9A6-5834787ECEE8}"/>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solidFill>
                  <a:srgbClr val="0070C0"/>
                </a:solidFill>
                <a:latin typeface="Arial" panose="020B0604020202020204" pitchFamily="34" charset="0"/>
                <a:cs typeface="Arial" panose="020B0604020202020204" pitchFamily="34" charset="0"/>
              </a:rPr>
              <a:t>JavaScript</a:t>
            </a:r>
            <a:r>
              <a:rPr lang="ja-JP" altLang="en-US" sz="3200">
                <a:solidFill>
                  <a:srgbClr val="0070C0"/>
                </a:solidFill>
                <a:latin typeface="Arial" panose="020B0604020202020204" pitchFamily="34" charset="0"/>
                <a:cs typeface="Arial" panose="020B0604020202020204" pitchFamily="34" charset="0"/>
              </a:rPr>
              <a:t>の基礎知識</a:t>
            </a:r>
            <a:endParaRPr lang="ja-JP" altLang="en-US">
              <a:solidFill>
                <a:srgbClr val="0070C0"/>
              </a:solidFill>
              <a:latin typeface="Arial" panose="020B0604020202020204" pitchFamily="34" charset="0"/>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E616AC1D-2361-B0AC-E53E-EB3F21262776}"/>
              </a:ext>
            </a:extLst>
          </p:cNvPr>
          <p:cNvSpPr txBox="1">
            <a:spLocks/>
          </p:cNvSpPr>
          <p:nvPr/>
        </p:nvSpPr>
        <p:spPr>
          <a:xfrm>
            <a:off x="838199" y="984148"/>
            <a:ext cx="11353801" cy="8609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solidFill>
                  <a:srgbClr val="0070C0"/>
                </a:solidFill>
                <a:latin typeface="Menlo" panose="020B0609030804020204" pitchFamily="49" charset="0"/>
              </a:rPr>
              <a:t>関数</a:t>
            </a:r>
            <a:r>
              <a:rPr lang="ja-JP" altLang="en-US" sz="2000">
                <a:latin typeface="Menlo" panose="020B0609030804020204" pitchFamily="49" charset="0"/>
              </a:rPr>
              <a:t>：関数を使用すると、特定のタスクを実行するコードをグループ化できる。</a:t>
            </a:r>
            <a:endParaRPr lang="en-US" altLang="ja-JP" sz="2000" dirty="0">
              <a:latin typeface="Menlo" panose="020B0609030804020204" pitchFamily="49" charset="0"/>
            </a:endParaRPr>
          </a:p>
          <a:p>
            <a:pPr marL="0" indent="0">
              <a:buNone/>
            </a:pPr>
            <a:r>
              <a:rPr lang="en" altLang="ja-JP" sz="2000" dirty="0">
                <a:latin typeface="Menlo" panose="020B0609030804020204" pitchFamily="49" charset="0"/>
              </a:rPr>
              <a:t>function</a:t>
            </a:r>
            <a:r>
              <a:rPr lang="ja-JP" altLang="en-US" sz="2000">
                <a:latin typeface="Menlo" panose="020B0609030804020204" pitchFamily="49" charset="0"/>
              </a:rPr>
              <a:t>キーワードを使用して関数を定義できる。</a:t>
            </a:r>
            <a:endParaRPr lang="en-US" altLang="ja-JP" sz="2000" dirty="0">
              <a:latin typeface="Menlo" panose="020B0609030804020204" pitchFamily="49" charset="0"/>
            </a:endParaRPr>
          </a:p>
        </p:txBody>
      </p:sp>
      <p:sp>
        <p:nvSpPr>
          <p:cNvPr id="7" name="テキスト ボックス 6">
            <a:extLst>
              <a:ext uri="{FF2B5EF4-FFF2-40B4-BE49-F238E27FC236}">
                <a16:creationId xmlns:a16="http://schemas.microsoft.com/office/drawing/2014/main" id="{8B3943AC-7DC0-F99B-3477-13892174FA54}"/>
              </a:ext>
            </a:extLst>
          </p:cNvPr>
          <p:cNvSpPr txBox="1"/>
          <p:nvPr/>
        </p:nvSpPr>
        <p:spPr>
          <a:xfrm>
            <a:off x="1108602" y="1845129"/>
            <a:ext cx="9425669" cy="1477328"/>
          </a:xfrm>
          <a:prstGeom prst="rect">
            <a:avLst/>
          </a:prstGeom>
          <a:solidFill>
            <a:schemeClr val="bg1">
              <a:lumMod val="95000"/>
            </a:schemeClr>
          </a:solidFill>
        </p:spPr>
        <p:txBody>
          <a:bodyPr wrap="square">
            <a:spAutoFit/>
          </a:bodyPr>
          <a:lstStyle/>
          <a:p>
            <a:r>
              <a:rPr lang="en" altLang="ja-JP" dirty="0">
                <a:latin typeface="Söhne Mono"/>
              </a:rPr>
              <a:t>function greet(name) {</a:t>
            </a:r>
          </a:p>
          <a:p>
            <a:r>
              <a:rPr lang="ja-JP" altLang="en-US">
                <a:latin typeface="Söhne Mono"/>
              </a:rPr>
              <a:t>　　　　　</a:t>
            </a:r>
            <a:r>
              <a:rPr lang="en" altLang="ja-JP" dirty="0">
                <a:latin typeface="Söhne Mono"/>
              </a:rPr>
              <a:t> </a:t>
            </a:r>
            <a:r>
              <a:rPr lang="en" altLang="ja-JP" dirty="0" err="1">
                <a:latin typeface="Söhne Mono"/>
              </a:rPr>
              <a:t>console.log</a:t>
            </a:r>
            <a:r>
              <a:rPr lang="en" altLang="ja-JP" dirty="0">
                <a:latin typeface="Söhne Mono"/>
              </a:rPr>
              <a:t>('</a:t>
            </a:r>
            <a:r>
              <a:rPr lang="ja-JP" altLang="en-US">
                <a:latin typeface="Söhne Mono"/>
              </a:rPr>
              <a:t>こんにちは、</a:t>
            </a:r>
            <a:r>
              <a:rPr lang="en-US" altLang="ja-JP" dirty="0">
                <a:latin typeface="Söhne Mono"/>
              </a:rPr>
              <a:t>'</a:t>
            </a:r>
            <a:r>
              <a:rPr lang="ja-JP" altLang="en-US">
                <a:latin typeface="Söhne Mono"/>
              </a:rPr>
              <a:t> </a:t>
            </a:r>
            <a:r>
              <a:rPr lang="en-US" altLang="ja-JP" dirty="0">
                <a:latin typeface="Söhne Mono"/>
              </a:rPr>
              <a:t>+ </a:t>
            </a:r>
            <a:r>
              <a:rPr lang="en" altLang="ja-JP" dirty="0">
                <a:latin typeface="Söhne Mono"/>
              </a:rPr>
              <a:t>name + '</a:t>
            </a:r>
            <a:r>
              <a:rPr lang="ja-JP" altLang="en-US">
                <a:latin typeface="Söhne Mono"/>
              </a:rPr>
              <a:t>さん！</a:t>
            </a:r>
            <a:r>
              <a:rPr lang="en-US" altLang="ja-JP" dirty="0">
                <a:latin typeface="Söhne Mono"/>
              </a:rPr>
              <a:t>’); </a:t>
            </a:r>
          </a:p>
          <a:p>
            <a:r>
              <a:rPr lang="en-US" altLang="ja-JP" dirty="0">
                <a:latin typeface="Söhne Mono"/>
              </a:rPr>
              <a:t>}</a:t>
            </a:r>
          </a:p>
          <a:p>
            <a:endParaRPr lang="en-US" altLang="ja-JP" dirty="0">
              <a:latin typeface="Söhne Mono"/>
            </a:endParaRPr>
          </a:p>
          <a:p>
            <a:r>
              <a:rPr lang="en-US" altLang="ja-JP" dirty="0">
                <a:latin typeface="Söhne Mono"/>
              </a:rPr>
              <a:t> </a:t>
            </a:r>
            <a:r>
              <a:rPr lang="en" altLang="ja-JP" dirty="0">
                <a:latin typeface="Söhne Mono"/>
              </a:rPr>
              <a:t>greet('John'); // </a:t>
            </a:r>
            <a:r>
              <a:rPr lang="ja-JP" altLang="en-US">
                <a:latin typeface="Söhne Mono"/>
              </a:rPr>
              <a:t>引数 </a:t>
            </a:r>
            <a:r>
              <a:rPr lang="en-US" altLang="ja-JP" dirty="0">
                <a:latin typeface="Söhne Mono"/>
              </a:rPr>
              <a:t>'</a:t>
            </a:r>
            <a:r>
              <a:rPr lang="en" altLang="ja-JP" dirty="0">
                <a:latin typeface="Söhne Mono"/>
              </a:rPr>
              <a:t>John' </a:t>
            </a:r>
            <a:r>
              <a:rPr lang="ja-JP" altLang="en-US">
                <a:latin typeface="Söhne Mono"/>
              </a:rPr>
              <a:t>を使って </a:t>
            </a:r>
            <a:r>
              <a:rPr lang="en-US" altLang="ja-JP" dirty="0">
                <a:latin typeface="Söhne Mono"/>
              </a:rPr>
              <a:t>'</a:t>
            </a:r>
            <a:r>
              <a:rPr lang="en" altLang="ja-JP" dirty="0">
                <a:latin typeface="Söhne Mono"/>
              </a:rPr>
              <a:t>greet' </a:t>
            </a:r>
            <a:r>
              <a:rPr lang="ja-JP" altLang="en-US">
                <a:latin typeface="Söhne Mono"/>
              </a:rPr>
              <a:t>関数を呼び出します。</a:t>
            </a:r>
            <a:endParaRPr lang="en" altLang="ja-JP" dirty="0">
              <a:latin typeface="Söhne Mono"/>
            </a:endParaRPr>
          </a:p>
        </p:txBody>
      </p:sp>
      <p:pic>
        <p:nvPicPr>
          <p:cNvPr id="3" name="図 2">
            <a:extLst>
              <a:ext uri="{FF2B5EF4-FFF2-40B4-BE49-F238E27FC236}">
                <a16:creationId xmlns:a16="http://schemas.microsoft.com/office/drawing/2014/main" id="{2B45E273-3363-3136-BDA0-D1E6220866B1}"/>
              </a:ext>
            </a:extLst>
          </p:cNvPr>
          <p:cNvPicPr>
            <a:picLocks noChangeAspect="1"/>
          </p:cNvPicPr>
          <p:nvPr/>
        </p:nvPicPr>
        <p:blipFill>
          <a:blip r:embed="rId2"/>
          <a:stretch>
            <a:fillRect/>
          </a:stretch>
        </p:blipFill>
        <p:spPr>
          <a:xfrm>
            <a:off x="1108602" y="3877250"/>
            <a:ext cx="9359720" cy="2490893"/>
          </a:xfrm>
          <a:prstGeom prst="rect">
            <a:avLst/>
          </a:prstGeom>
          <a:ln>
            <a:solidFill>
              <a:schemeClr val="bg1">
                <a:lumMod val="50000"/>
              </a:schemeClr>
            </a:solidFill>
          </a:ln>
        </p:spPr>
      </p:pic>
    </p:spTree>
    <p:extLst>
      <p:ext uri="{BB962C8B-B14F-4D97-AF65-F5344CB8AC3E}">
        <p14:creationId xmlns:p14="http://schemas.microsoft.com/office/powerpoint/2010/main" val="1651181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F5BDE-7D76-8D51-D9A6-5834787ECEE8}"/>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solidFill>
                  <a:srgbClr val="0070C0"/>
                </a:solidFill>
                <a:latin typeface="Arial" panose="020B0604020202020204" pitchFamily="34" charset="0"/>
                <a:cs typeface="Arial" panose="020B0604020202020204" pitchFamily="34" charset="0"/>
              </a:rPr>
              <a:t>JavaScript</a:t>
            </a:r>
            <a:r>
              <a:rPr lang="ja-JP" altLang="en-US" sz="3200">
                <a:solidFill>
                  <a:srgbClr val="0070C0"/>
                </a:solidFill>
                <a:latin typeface="Arial" panose="020B0604020202020204" pitchFamily="34" charset="0"/>
                <a:cs typeface="Arial" panose="020B0604020202020204" pitchFamily="34" charset="0"/>
              </a:rPr>
              <a:t>の基礎知識</a:t>
            </a:r>
            <a:endParaRPr lang="ja-JP" altLang="en-US">
              <a:solidFill>
                <a:srgbClr val="0070C0"/>
              </a:solidFill>
              <a:latin typeface="Arial" panose="020B0604020202020204" pitchFamily="34" charset="0"/>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E616AC1D-2361-B0AC-E53E-EB3F21262776}"/>
              </a:ext>
            </a:extLst>
          </p:cNvPr>
          <p:cNvSpPr txBox="1">
            <a:spLocks/>
          </p:cNvSpPr>
          <p:nvPr/>
        </p:nvSpPr>
        <p:spPr>
          <a:xfrm>
            <a:off x="838199" y="984148"/>
            <a:ext cx="11353801" cy="8609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solidFill>
                  <a:srgbClr val="0070C0"/>
                </a:solidFill>
                <a:latin typeface="Menlo" panose="020B0609030804020204" pitchFamily="49" charset="0"/>
              </a:rPr>
              <a:t>条件文</a:t>
            </a:r>
            <a:r>
              <a:rPr lang="ja-JP" altLang="en-US" sz="2000">
                <a:latin typeface="Menlo" panose="020B0609030804020204" pitchFamily="49" charset="0"/>
              </a:rPr>
              <a:t>：条件文を使用すると、特定の条件に基づいて異なるコードブロックを実行できる。</a:t>
            </a:r>
            <a:endParaRPr lang="en-US" altLang="ja-JP" sz="2000" dirty="0">
              <a:latin typeface="Menlo" panose="020B0609030804020204" pitchFamily="49" charset="0"/>
            </a:endParaRPr>
          </a:p>
          <a:p>
            <a:pPr marL="0" indent="0">
              <a:buNone/>
            </a:pPr>
            <a:r>
              <a:rPr lang="en" altLang="ja-JP" sz="2000" dirty="0">
                <a:latin typeface="Menlo" panose="020B0609030804020204" pitchFamily="49" charset="0"/>
              </a:rPr>
              <a:t>JavaScript</a:t>
            </a:r>
            <a:r>
              <a:rPr lang="ja-JP" altLang="en-US" sz="2000">
                <a:latin typeface="Menlo" panose="020B0609030804020204" pitchFamily="49" charset="0"/>
              </a:rPr>
              <a:t>では、</a:t>
            </a:r>
            <a:r>
              <a:rPr lang="en" altLang="ja-JP" sz="2000" dirty="0">
                <a:latin typeface="Menlo" panose="020B0609030804020204" pitchFamily="49" charset="0"/>
              </a:rPr>
              <a:t>if</a:t>
            </a:r>
            <a:r>
              <a:rPr lang="ja-JP" altLang="en" sz="2000">
                <a:latin typeface="Menlo" panose="020B0609030804020204" pitchFamily="49" charset="0"/>
              </a:rPr>
              <a:t>、</a:t>
            </a:r>
            <a:r>
              <a:rPr lang="en" altLang="ja-JP" sz="2000" dirty="0">
                <a:latin typeface="Menlo" panose="020B0609030804020204" pitchFamily="49" charset="0"/>
              </a:rPr>
              <a:t>else if</a:t>
            </a:r>
            <a:r>
              <a:rPr lang="ja-JP" altLang="en" sz="2000">
                <a:latin typeface="Menlo" panose="020B0609030804020204" pitchFamily="49" charset="0"/>
              </a:rPr>
              <a:t>、</a:t>
            </a:r>
            <a:r>
              <a:rPr lang="en" altLang="ja-JP" sz="2000" dirty="0">
                <a:latin typeface="Menlo" panose="020B0609030804020204" pitchFamily="49" charset="0"/>
              </a:rPr>
              <a:t>else</a:t>
            </a:r>
            <a:r>
              <a:rPr lang="ja-JP" altLang="en-US" sz="2000">
                <a:latin typeface="Menlo" panose="020B0609030804020204" pitchFamily="49" charset="0"/>
              </a:rPr>
              <a:t>文を提供している。</a:t>
            </a:r>
            <a:endParaRPr lang="en-US" altLang="ja-JP" sz="2000" dirty="0">
              <a:latin typeface="Menlo" panose="020B0609030804020204" pitchFamily="49" charset="0"/>
            </a:endParaRPr>
          </a:p>
        </p:txBody>
      </p:sp>
      <p:sp>
        <p:nvSpPr>
          <p:cNvPr id="7" name="テキスト ボックス 6">
            <a:extLst>
              <a:ext uri="{FF2B5EF4-FFF2-40B4-BE49-F238E27FC236}">
                <a16:creationId xmlns:a16="http://schemas.microsoft.com/office/drawing/2014/main" id="{8B3943AC-7DC0-F99B-3477-13892174FA54}"/>
              </a:ext>
            </a:extLst>
          </p:cNvPr>
          <p:cNvSpPr txBox="1"/>
          <p:nvPr/>
        </p:nvSpPr>
        <p:spPr>
          <a:xfrm>
            <a:off x="1124931" y="2052942"/>
            <a:ext cx="9425669" cy="2031325"/>
          </a:xfrm>
          <a:prstGeom prst="rect">
            <a:avLst/>
          </a:prstGeom>
          <a:solidFill>
            <a:schemeClr val="bg1">
              <a:lumMod val="95000"/>
            </a:schemeClr>
          </a:solidFill>
        </p:spPr>
        <p:txBody>
          <a:bodyPr wrap="square">
            <a:spAutoFit/>
          </a:bodyPr>
          <a:lstStyle/>
          <a:p>
            <a:r>
              <a:rPr lang="en" altLang="ja-JP" dirty="0">
                <a:latin typeface="Söhne Mono"/>
              </a:rPr>
              <a:t>let age = 18;</a:t>
            </a:r>
          </a:p>
          <a:p>
            <a:endParaRPr lang="en" altLang="ja-JP" dirty="0">
              <a:latin typeface="Söhne Mono"/>
            </a:endParaRPr>
          </a:p>
          <a:p>
            <a:r>
              <a:rPr lang="en" altLang="ja-JP" dirty="0">
                <a:latin typeface="Söhne Mono"/>
              </a:rPr>
              <a:t>if (age &gt;= 18) {</a:t>
            </a:r>
          </a:p>
          <a:p>
            <a:r>
              <a:rPr lang="en" altLang="ja-JP" dirty="0">
                <a:latin typeface="Söhne Mono"/>
              </a:rPr>
              <a:t>  </a:t>
            </a:r>
            <a:r>
              <a:rPr lang="en" altLang="ja-JP" dirty="0" err="1">
                <a:latin typeface="Söhne Mono"/>
              </a:rPr>
              <a:t>console.log</a:t>
            </a:r>
            <a:r>
              <a:rPr lang="en" altLang="ja-JP" dirty="0">
                <a:latin typeface="Söhne Mono"/>
              </a:rPr>
              <a:t>('</a:t>
            </a:r>
            <a:r>
              <a:rPr lang="ja-JP" altLang="en-US">
                <a:latin typeface="Söhne Mono"/>
              </a:rPr>
              <a:t>あなたは成人です。</a:t>
            </a:r>
            <a:r>
              <a:rPr lang="en-US" altLang="ja-JP" dirty="0">
                <a:latin typeface="Söhne Mono"/>
              </a:rPr>
              <a:t>');</a:t>
            </a:r>
          </a:p>
          <a:p>
            <a:r>
              <a:rPr lang="en-US" altLang="ja-JP" dirty="0">
                <a:latin typeface="Söhne Mono"/>
              </a:rPr>
              <a:t>} </a:t>
            </a:r>
            <a:r>
              <a:rPr lang="en" altLang="ja-JP" dirty="0">
                <a:latin typeface="Söhne Mono"/>
              </a:rPr>
              <a:t>else {</a:t>
            </a:r>
          </a:p>
          <a:p>
            <a:r>
              <a:rPr lang="en" altLang="ja-JP" dirty="0">
                <a:latin typeface="Söhne Mono"/>
              </a:rPr>
              <a:t>  </a:t>
            </a:r>
            <a:r>
              <a:rPr lang="en" altLang="ja-JP" dirty="0" err="1">
                <a:latin typeface="Söhne Mono"/>
              </a:rPr>
              <a:t>console.log</a:t>
            </a:r>
            <a:r>
              <a:rPr lang="en" altLang="ja-JP" dirty="0">
                <a:latin typeface="Söhne Mono"/>
              </a:rPr>
              <a:t>('</a:t>
            </a:r>
            <a:r>
              <a:rPr lang="ja-JP" altLang="en-US">
                <a:latin typeface="Söhne Mono"/>
              </a:rPr>
              <a:t>あなたは未成年です。</a:t>
            </a:r>
            <a:r>
              <a:rPr lang="en-US" altLang="ja-JP" dirty="0">
                <a:latin typeface="Söhne Mono"/>
              </a:rPr>
              <a:t>');</a:t>
            </a:r>
          </a:p>
          <a:p>
            <a:r>
              <a:rPr lang="en-US" altLang="ja-JP" dirty="0">
                <a:latin typeface="Söhne Mono"/>
              </a:rPr>
              <a:t>}</a:t>
            </a:r>
            <a:endParaRPr lang="en" altLang="ja-JP" dirty="0">
              <a:latin typeface="Söhne Mono"/>
            </a:endParaRPr>
          </a:p>
        </p:txBody>
      </p:sp>
      <p:pic>
        <p:nvPicPr>
          <p:cNvPr id="4" name="図 3">
            <a:extLst>
              <a:ext uri="{FF2B5EF4-FFF2-40B4-BE49-F238E27FC236}">
                <a16:creationId xmlns:a16="http://schemas.microsoft.com/office/drawing/2014/main" id="{26057F48-9553-E5E2-DF7B-88EA470E4D12}"/>
              </a:ext>
            </a:extLst>
          </p:cNvPr>
          <p:cNvPicPr>
            <a:picLocks noChangeAspect="1"/>
          </p:cNvPicPr>
          <p:nvPr/>
        </p:nvPicPr>
        <p:blipFill>
          <a:blip r:embed="rId2"/>
          <a:stretch>
            <a:fillRect/>
          </a:stretch>
        </p:blipFill>
        <p:spPr>
          <a:xfrm>
            <a:off x="1124931" y="4292080"/>
            <a:ext cx="7772400" cy="1996751"/>
          </a:xfrm>
          <a:prstGeom prst="rect">
            <a:avLst/>
          </a:prstGeom>
          <a:ln>
            <a:solidFill>
              <a:schemeClr val="bg1">
                <a:lumMod val="50000"/>
              </a:schemeClr>
            </a:solidFill>
          </a:ln>
        </p:spPr>
      </p:pic>
    </p:spTree>
    <p:extLst>
      <p:ext uri="{BB962C8B-B14F-4D97-AF65-F5344CB8AC3E}">
        <p14:creationId xmlns:p14="http://schemas.microsoft.com/office/powerpoint/2010/main" val="3822216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F5BDE-7D76-8D51-D9A6-5834787ECEE8}"/>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solidFill>
                  <a:srgbClr val="0070C0"/>
                </a:solidFill>
                <a:latin typeface="Arial" panose="020B0604020202020204" pitchFamily="34" charset="0"/>
                <a:cs typeface="Arial" panose="020B0604020202020204" pitchFamily="34" charset="0"/>
              </a:rPr>
              <a:t>JavaScript</a:t>
            </a:r>
            <a:r>
              <a:rPr lang="ja-JP" altLang="en-US" sz="3200">
                <a:solidFill>
                  <a:srgbClr val="0070C0"/>
                </a:solidFill>
                <a:latin typeface="Arial" panose="020B0604020202020204" pitchFamily="34" charset="0"/>
                <a:cs typeface="Arial" panose="020B0604020202020204" pitchFamily="34" charset="0"/>
              </a:rPr>
              <a:t>の基礎知識</a:t>
            </a:r>
            <a:endParaRPr lang="ja-JP" altLang="en-US">
              <a:solidFill>
                <a:srgbClr val="0070C0"/>
              </a:solidFill>
              <a:latin typeface="Arial" panose="020B0604020202020204" pitchFamily="34" charset="0"/>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E616AC1D-2361-B0AC-E53E-EB3F21262776}"/>
              </a:ext>
            </a:extLst>
          </p:cNvPr>
          <p:cNvSpPr txBox="1">
            <a:spLocks/>
          </p:cNvSpPr>
          <p:nvPr/>
        </p:nvSpPr>
        <p:spPr>
          <a:xfrm>
            <a:off x="838199" y="984148"/>
            <a:ext cx="11353801" cy="12365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solidFill>
                  <a:srgbClr val="0070C0"/>
                </a:solidFill>
                <a:latin typeface="Menlo" panose="020B0609030804020204" pitchFamily="49" charset="0"/>
              </a:rPr>
              <a:t>ループ</a:t>
            </a:r>
            <a:r>
              <a:rPr lang="ja-JP" altLang="en-US" sz="2000">
                <a:latin typeface="Menlo" panose="020B0609030804020204" pitchFamily="49" charset="0"/>
              </a:rPr>
              <a:t>：ループは、コードブロックを繰り返し実行するために使用される。</a:t>
            </a:r>
            <a:endParaRPr lang="en-US" altLang="ja-JP" sz="2000" dirty="0">
              <a:latin typeface="Menlo" panose="020B0609030804020204" pitchFamily="49" charset="0"/>
            </a:endParaRPr>
          </a:p>
          <a:p>
            <a:pPr marL="0" indent="0">
              <a:buNone/>
            </a:pPr>
            <a:r>
              <a:rPr lang="en" altLang="ja-JP" sz="2000" dirty="0">
                <a:latin typeface="Menlo" panose="020B0609030804020204" pitchFamily="49" charset="0"/>
              </a:rPr>
              <a:t>JavaScript</a:t>
            </a:r>
            <a:r>
              <a:rPr lang="ja-JP" altLang="en-US" sz="2000">
                <a:latin typeface="Menlo" panose="020B0609030804020204" pitchFamily="49" charset="0"/>
              </a:rPr>
              <a:t>では、</a:t>
            </a:r>
            <a:r>
              <a:rPr lang="en" altLang="ja-JP" sz="2000" dirty="0">
                <a:latin typeface="Menlo" panose="020B0609030804020204" pitchFamily="49" charset="0"/>
              </a:rPr>
              <a:t>for</a:t>
            </a:r>
            <a:r>
              <a:rPr lang="ja-JP" altLang="en-US" sz="2000">
                <a:latin typeface="Menlo" panose="020B0609030804020204" pitchFamily="49" charset="0"/>
              </a:rPr>
              <a:t>ループと</a:t>
            </a:r>
            <a:r>
              <a:rPr lang="en" altLang="ja-JP" sz="2000" dirty="0">
                <a:latin typeface="Menlo" panose="020B0609030804020204" pitchFamily="49" charset="0"/>
              </a:rPr>
              <a:t>while</a:t>
            </a:r>
            <a:r>
              <a:rPr lang="ja-JP" altLang="en-US" sz="2000">
                <a:latin typeface="Menlo" panose="020B0609030804020204" pitchFamily="49" charset="0"/>
              </a:rPr>
              <a:t>ループをサポートしている。</a:t>
            </a:r>
            <a:endParaRPr lang="en-US" altLang="ja-JP" sz="2000" dirty="0">
              <a:latin typeface="Menlo" panose="020B0609030804020204" pitchFamily="49" charset="0"/>
            </a:endParaRPr>
          </a:p>
        </p:txBody>
      </p:sp>
      <p:sp>
        <p:nvSpPr>
          <p:cNvPr id="7" name="テキスト ボックス 6">
            <a:extLst>
              <a:ext uri="{FF2B5EF4-FFF2-40B4-BE49-F238E27FC236}">
                <a16:creationId xmlns:a16="http://schemas.microsoft.com/office/drawing/2014/main" id="{8B3943AC-7DC0-F99B-3477-13892174FA54}"/>
              </a:ext>
            </a:extLst>
          </p:cNvPr>
          <p:cNvSpPr txBox="1"/>
          <p:nvPr/>
        </p:nvSpPr>
        <p:spPr>
          <a:xfrm>
            <a:off x="1108601" y="2269672"/>
            <a:ext cx="9425669" cy="923330"/>
          </a:xfrm>
          <a:prstGeom prst="rect">
            <a:avLst/>
          </a:prstGeom>
          <a:solidFill>
            <a:schemeClr val="bg1">
              <a:lumMod val="95000"/>
            </a:schemeClr>
          </a:solidFill>
        </p:spPr>
        <p:txBody>
          <a:bodyPr wrap="square">
            <a:spAutoFit/>
          </a:bodyPr>
          <a:lstStyle/>
          <a:p>
            <a:r>
              <a:rPr lang="en" altLang="ja-JP" dirty="0">
                <a:latin typeface="Söhne Mono"/>
              </a:rPr>
              <a:t>for (let </a:t>
            </a:r>
            <a:r>
              <a:rPr lang="en" altLang="ja-JP" dirty="0" err="1">
                <a:latin typeface="Söhne Mono"/>
              </a:rPr>
              <a:t>i</a:t>
            </a:r>
            <a:r>
              <a:rPr lang="en" altLang="ja-JP" dirty="0">
                <a:latin typeface="Söhne Mono"/>
              </a:rPr>
              <a:t> = 0; </a:t>
            </a:r>
            <a:r>
              <a:rPr lang="en" altLang="ja-JP" dirty="0" err="1">
                <a:latin typeface="Söhne Mono"/>
              </a:rPr>
              <a:t>i</a:t>
            </a:r>
            <a:r>
              <a:rPr lang="en" altLang="ja-JP" dirty="0">
                <a:latin typeface="Söhne Mono"/>
              </a:rPr>
              <a:t> &lt; 5; </a:t>
            </a:r>
            <a:r>
              <a:rPr lang="en" altLang="ja-JP" dirty="0" err="1">
                <a:latin typeface="Söhne Mono"/>
              </a:rPr>
              <a:t>i</a:t>
            </a:r>
            <a:r>
              <a:rPr lang="en" altLang="ja-JP" dirty="0">
                <a:latin typeface="Söhne Mono"/>
              </a:rPr>
              <a:t>++) {</a:t>
            </a:r>
          </a:p>
          <a:p>
            <a:r>
              <a:rPr lang="en" altLang="ja-JP" dirty="0">
                <a:latin typeface="Söhne Mono"/>
              </a:rPr>
              <a:t>  </a:t>
            </a:r>
            <a:r>
              <a:rPr lang="en" altLang="ja-JP" dirty="0" err="1">
                <a:latin typeface="Söhne Mono"/>
              </a:rPr>
              <a:t>console.log</a:t>
            </a:r>
            <a:r>
              <a:rPr lang="en" altLang="ja-JP" dirty="0">
                <a:latin typeface="Söhne Mono"/>
              </a:rPr>
              <a:t>(</a:t>
            </a:r>
            <a:r>
              <a:rPr lang="en" altLang="ja-JP" dirty="0" err="1">
                <a:latin typeface="Söhne Mono"/>
              </a:rPr>
              <a:t>i</a:t>
            </a:r>
            <a:r>
              <a:rPr lang="en" altLang="ja-JP" dirty="0">
                <a:latin typeface="Söhne Mono"/>
              </a:rPr>
              <a:t>);</a:t>
            </a:r>
          </a:p>
          <a:p>
            <a:r>
              <a:rPr lang="en" altLang="ja-JP" dirty="0">
                <a:latin typeface="Söhne Mono"/>
              </a:rPr>
              <a:t>}</a:t>
            </a:r>
          </a:p>
        </p:txBody>
      </p:sp>
      <p:pic>
        <p:nvPicPr>
          <p:cNvPr id="3" name="図 2">
            <a:extLst>
              <a:ext uri="{FF2B5EF4-FFF2-40B4-BE49-F238E27FC236}">
                <a16:creationId xmlns:a16="http://schemas.microsoft.com/office/drawing/2014/main" id="{EE214A94-8965-935C-F756-1D62B670F173}"/>
              </a:ext>
            </a:extLst>
          </p:cNvPr>
          <p:cNvPicPr>
            <a:picLocks noChangeAspect="1"/>
          </p:cNvPicPr>
          <p:nvPr/>
        </p:nvPicPr>
        <p:blipFill>
          <a:blip r:embed="rId2"/>
          <a:stretch>
            <a:fillRect/>
          </a:stretch>
        </p:blipFill>
        <p:spPr>
          <a:xfrm>
            <a:off x="1108601" y="3664999"/>
            <a:ext cx="7772400" cy="1587443"/>
          </a:xfrm>
          <a:prstGeom prst="rect">
            <a:avLst/>
          </a:prstGeom>
          <a:ln>
            <a:solidFill>
              <a:schemeClr val="bg1">
                <a:lumMod val="50000"/>
              </a:schemeClr>
            </a:solidFill>
          </a:ln>
        </p:spPr>
      </p:pic>
    </p:spTree>
    <p:extLst>
      <p:ext uri="{BB962C8B-B14F-4D97-AF65-F5344CB8AC3E}">
        <p14:creationId xmlns:p14="http://schemas.microsoft.com/office/powerpoint/2010/main" val="3188388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5F5BDE-7D76-8D51-D9A6-5834787ECEE8}"/>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solidFill>
                  <a:srgbClr val="0070C0"/>
                </a:solidFill>
                <a:latin typeface="Arial" panose="020B0604020202020204" pitchFamily="34" charset="0"/>
                <a:cs typeface="Arial" panose="020B0604020202020204" pitchFamily="34" charset="0"/>
              </a:rPr>
              <a:t>JavaScript</a:t>
            </a:r>
            <a:r>
              <a:rPr lang="ja-JP" altLang="en-US" sz="3200">
                <a:solidFill>
                  <a:srgbClr val="0070C0"/>
                </a:solidFill>
                <a:latin typeface="Arial" panose="020B0604020202020204" pitchFamily="34" charset="0"/>
                <a:cs typeface="Arial" panose="020B0604020202020204" pitchFamily="34" charset="0"/>
              </a:rPr>
              <a:t>の基礎知識</a:t>
            </a:r>
            <a:endParaRPr lang="ja-JP" altLang="en-US">
              <a:solidFill>
                <a:srgbClr val="0070C0"/>
              </a:solidFill>
              <a:latin typeface="Arial" panose="020B0604020202020204" pitchFamily="34" charset="0"/>
              <a:cs typeface="Arial" panose="020B0604020202020204" pitchFamily="34" charset="0"/>
            </a:endParaRPr>
          </a:p>
        </p:txBody>
      </p:sp>
      <p:sp>
        <p:nvSpPr>
          <p:cNvPr id="5" name="コンテンツ プレースホルダー 2">
            <a:extLst>
              <a:ext uri="{FF2B5EF4-FFF2-40B4-BE49-F238E27FC236}">
                <a16:creationId xmlns:a16="http://schemas.microsoft.com/office/drawing/2014/main" id="{E616AC1D-2361-B0AC-E53E-EB3F21262776}"/>
              </a:ext>
            </a:extLst>
          </p:cNvPr>
          <p:cNvSpPr txBox="1">
            <a:spLocks/>
          </p:cNvSpPr>
          <p:nvPr/>
        </p:nvSpPr>
        <p:spPr>
          <a:xfrm>
            <a:off x="838199" y="984148"/>
            <a:ext cx="11353801" cy="8609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a:solidFill>
                  <a:srgbClr val="0070C0"/>
                </a:solidFill>
                <a:latin typeface="Menlo" panose="020B0609030804020204" pitchFamily="49" charset="0"/>
              </a:rPr>
              <a:t>オブジェクト</a:t>
            </a:r>
            <a:r>
              <a:rPr lang="ja-JP" altLang="en-US" sz="2000">
                <a:latin typeface="Menlo" panose="020B0609030804020204" pitchFamily="49" charset="0"/>
              </a:rPr>
              <a:t>：オブジェクトを使用すると、キーと値のペアを格納することができる。</a:t>
            </a:r>
            <a:endParaRPr lang="en-US" altLang="ja-JP" sz="2000" dirty="0">
              <a:latin typeface="Menlo" panose="020B0609030804020204" pitchFamily="49" charset="0"/>
            </a:endParaRPr>
          </a:p>
          <a:p>
            <a:pPr marL="0" indent="0">
              <a:buNone/>
            </a:pPr>
            <a:r>
              <a:rPr lang="ja-JP" altLang="en-US" sz="2000">
                <a:latin typeface="Menlo" panose="020B0609030804020204" pitchFamily="49" charset="0"/>
              </a:rPr>
              <a:t>各値は対応するキーを使用してアクセスされる。</a:t>
            </a:r>
            <a:endParaRPr lang="en-US" altLang="ja-JP" sz="2000" dirty="0">
              <a:latin typeface="Menlo" panose="020B0609030804020204" pitchFamily="49" charset="0"/>
            </a:endParaRPr>
          </a:p>
        </p:txBody>
      </p:sp>
      <p:sp>
        <p:nvSpPr>
          <p:cNvPr id="7" name="テキスト ボックス 6">
            <a:extLst>
              <a:ext uri="{FF2B5EF4-FFF2-40B4-BE49-F238E27FC236}">
                <a16:creationId xmlns:a16="http://schemas.microsoft.com/office/drawing/2014/main" id="{8B3943AC-7DC0-F99B-3477-13892174FA54}"/>
              </a:ext>
            </a:extLst>
          </p:cNvPr>
          <p:cNvSpPr txBox="1"/>
          <p:nvPr/>
        </p:nvSpPr>
        <p:spPr>
          <a:xfrm>
            <a:off x="1124931" y="1796002"/>
            <a:ext cx="9425669" cy="2308324"/>
          </a:xfrm>
          <a:prstGeom prst="rect">
            <a:avLst/>
          </a:prstGeom>
          <a:solidFill>
            <a:schemeClr val="bg1">
              <a:lumMod val="95000"/>
            </a:schemeClr>
          </a:solidFill>
        </p:spPr>
        <p:txBody>
          <a:bodyPr wrap="square">
            <a:spAutoFit/>
          </a:bodyPr>
          <a:lstStyle/>
          <a:p>
            <a:r>
              <a:rPr lang="en" altLang="ja-JP" dirty="0">
                <a:latin typeface="Söhne Mono"/>
              </a:rPr>
              <a:t>let person = {</a:t>
            </a:r>
          </a:p>
          <a:p>
            <a:r>
              <a:rPr lang="en" altLang="ja-JP" dirty="0">
                <a:latin typeface="Söhne Mono"/>
              </a:rPr>
              <a:t>  name: 'John',     // </a:t>
            </a:r>
            <a:r>
              <a:rPr lang="ja-JP" altLang="en-US">
                <a:latin typeface="Söhne Mono"/>
              </a:rPr>
              <a:t>名前というキーに値 </a:t>
            </a:r>
            <a:r>
              <a:rPr lang="en-US" altLang="ja-JP" dirty="0">
                <a:latin typeface="Söhne Mono"/>
              </a:rPr>
              <a:t>'</a:t>
            </a:r>
            <a:r>
              <a:rPr lang="en" altLang="ja-JP" dirty="0">
                <a:latin typeface="Söhne Mono"/>
              </a:rPr>
              <a:t>John' </a:t>
            </a:r>
            <a:r>
              <a:rPr lang="ja-JP" altLang="en-US">
                <a:latin typeface="Söhne Mono"/>
              </a:rPr>
              <a:t>を割り当てます。</a:t>
            </a:r>
          </a:p>
          <a:p>
            <a:r>
              <a:rPr lang="ja-JP" altLang="en-US">
                <a:latin typeface="Söhne Mono"/>
              </a:rPr>
              <a:t>  </a:t>
            </a:r>
            <a:r>
              <a:rPr lang="en" altLang="ja-JP" dirty="0">
                <a:latin typeface="Söhne Mono"/>
              </a:rPr>
              <a:t>age: 25,          // </a:t>
            </a:r>
            <a:r>
              <a:rPr lang="ja-JP" altLang="en-US">
                <a:latin typeface="Söhne Mono"/>
              </a:rPr>
              <a:t>年齢というキーに値 </a:t>
            </a:r>
            <a:r>
              <a:rPr lang="en-US" altLang="ja-JP" dirty="0">
                <a:latin typeface="Söhne Mono"/>
              </a:rPr>
              <a:t>25 </a:t>
            </a:r>
            <a:r>
              <a:rPr lang="ja-JP" altLang="en-US">
                <a:latin typeface="Söhne Mono"/>
              </a:rPr>
              <a:t>を割り当てます。</a:t>
            </a:r>
          </a:p>
          <a:p>
            <a:r>
              <a:rPr lang="ja-JP" altLang="en-US">
                <a:latin typeface="Söhne Mono"/>
              </a:rPr>
              <a:t>  </a:t>
            </a:r>
            <a:r>
              <a:rPr lang="en" altLang="ja-JP" dirty="0">
                <a:latin typeface="Söhne Mono"/>
              </a:rPr>
              <a:t>hobbies: ['</a:t>
            </a:r>
            <a:r>
              <a:rPr lang="ja-JP" altLang="en-US">
                <a:latin typeface="Söhne Mono"/>
              </a:rPr>
              <a:t>読書</a:t>
            </a:r>
            <a:r>
              <a:rPr lang="en-US" altLang="ja-JP" dirty="0">
                <a:latin typeface="Söhne Mono"/>
              </a:rPr>
              <a:t>', '</a:t>
            </a:r>
            <a:r>
              <a:rPr lang="ja-JP" altLang="en-US">
                <a:latin typeface="Söhne Mono"/>
              </a:rPr>
              <a:t>プログラミング</a:t>
            </a:r>
            <a:r>
              <a:rPr lang="en-US" altLang="ja-JP" dirty="0">
                <a:latin typeface="Söhne Mono"/>
              </a:rPr>
              <a:t>'],  // </a:t>
            </a:r>
            <a:r>
              <a:rPr lang="ja-JP" altLang="en-US">
                <a:latin typeface="Söhne Mono"/>
              </a:rPr>
              <a:t>趣味というキーに値 </a:t>
            </a:r>
            <a:r>
              <a:rPr lang="en-US" altLang="ja-JP" dirty="0">
                <a:latin typeface="Söhne Mono"/>
              </a:rPr>
              <a:t>['</a:t>
            </a:r>
            <a:r>
              <a:rPr lang="ja-JP" altLang="en-US">
                <a:latin typeface="Söhne Mono"/>
              </a:rPr>
              <a:t>読書</a:t>
            </a:r>
            <a:r>
              <a:rPr lang="en-US" altLang="ja-JP" dirty="0">
                <a:latin typeface="Söhne Mono"/>
              </a:rPr>
              <a:t>', '</a:t>
            </a:r>
            <a:r>
              <a:rPr lang="ja-JP" altLang="en-US">
                <a:latin typeface="Söhne Mono"/>
              </a:rPr>
              <a:t>プログラミング</a:t>
            </a:r>
            <a:r>
              <a:rPr lang="en-US" altLang="ja-JP" dirty="0">
                <a:latin typeface="Söhne Mono"/>
              </a:rPr>
              <a:t>'] </a:t>
            </a:r>
            <a:r>
              <a:rPr lang="ja-JP" altLang="en-US">
                <a:latin typeface="Söhne Mono"/>
              </a:rPr>
              <a:t>を割り当てます。</a:t>
            </a:r>
          </a:p>
          <a:p>
            <a:r>
              <a:rPr lang="en-US" altLang="ja-JP" dirty="0">
                <a:latin typeface="Söhne Mono"/>
              </a:rPr>
              <a:t>};</a:t>
            </a:r>
          </a:p>
          <a:p>
            <a:r>
              <a:rPr lang="en" altLang="ja-JP" dirty="0" err="1">
                <a:latin typeface="Söhne Mono"/>
              </a:rPr>
              <a:t>console.log</a:t>
            </a:r>
            <a:r>
              <a:rPr lang="en" altLang="ja-JP" dirty="0">
                <a:latin typeface="Söhne Mono"/>
              </a:rPr>
              <a:t>(</a:t>
            </a:r>
            <a:r>
              <a:rPr lang="en" altLang="ja-JP" dirty="0" err="1">
                <a:latin typeface="Söhne Mono"/>
              </a:rPr>
              <a:t>person.name</a:t>
            </a:r>
            <a:r>
              <a:rPr lang="en" altLang="ja-JP" dirty="0">
                <a:latin typeface="Söhne Mono"/>
              </a:rPr>
              <a:t>);             // </a:t>
            </a:r>
            <a:r>
              <a:rPr lang="ja-JP" altLang="en-US">
                <a:latin typeface="Söhne Mono"/>
              </a:rPr>
              <a:t>出力</a:t>
            </a:r>
            <a:r>
              <a:rPr lang="en-US" altLang="ja-JP" dirty="0">
                <a:latin typeface="Söhne Mono"/>
              </a:rPr>
              <a:t>: '</a:t>
            </a:r>
            <a:r>
              <a:rPr lang="en" altLang="ja-JP" dirty="0">
                <a:latin typeface="Söhne Mono"/>
              </a:rPr>
              <a:t>John'</a:t>
            </a:r>
          </a:p>
          <a:p>
            <a:r>
              <a:rPr lang="en" altLang="ja-JP" dirty="0" err="1">
                <a:latin typeface="Söhne Mono"/>
              </a:rPr>
              <a:t>console.log</a:t>
            </a:r>
            <a:r>
              <a:rPr lang="en" altLang="ja-JP" dirty="0">
                <a:latin typeface="Söhne Mono"/>
              </a:rPr>
              <a:t>(</a:t>
            </a:r>
            <a:r>
              <a:rPr lang="en" altLang="ja-JP" dirty="0" err="1">
                <a:latin typeface="Söhne Mono"/>
              </a:rPr>
              <a:t>person.hobbies</a:t>
            </a:r>
            <a:r>
              <a:rPr lang="en" altLang="ja-JP" dirty="0">
                <a:latin typeface="Söhne Mono"/>
              </a:rPr>
              <a:t>[0]);       // </a:t>
            </a:r>
            <a:r>
              <a:rPr lang="ja-JP" altLang="en-US">
                <a:latin typeface="Söhne Mono"/>
              </a:rPr>
              <a:t>出力</a:t>
            </a:r>
            <a:r>
              <a:rPr lang="en-US" altLang="ja-JP" dirty="0">
                <a:latin typeface="Söhne Mono"/>
              </a:rPr>
              <a:t>: '</a:t>
            </a:r>
            <a:r>
              <a:rPr lang="ja-JP" altLang="en-US">
                <a:latin typeface="Söhne Mono"/>
              </a:rPr>
              <a:t>読書</a:t>
            </a:r>
            <a:r>
              <a:rPr lang="en-US" altLang="ja-JP" dirty="0">
                <a:latin typeface="Söhne Mono"/>
              </a:rPr>
              <a:t>'</a:t>
            </a:r>
          </a:p>
        </p:txBody>
      </p:sp>
      <p:pic>
        <p:nvPicPr>
          <p:cNvPr id="6" name="図 5">
            <a:extLst>
              <a:ext uri="{FF2B5EF4-FFF2-40B4-BE49-F238E27FC236}">
                <a16:creationId xmlns:a16="http://schemas.microsoft.com/office/drawing/2014/main" id="{3BE37B79-8FC0-59CD-2621-79A5B403BBE0}"/>
              </a:ext>
            </a:extLst>
          </p:cNvPr>
          <p:cNvPicPr>
            <a:picLocks noChangeAspect="1"/>
          </p:cNvPicPr>
          <p:nvPr/>
        </p:nvPicPr>
        <p:blipFill>
          <a:blip r:embed="rId2"/>
          <a:stretch>
            <a:fillRect/>
          </a:stretch>
        </p:blipFill>
        <p:spPr>
          <a:xfrm>
            <a:off x="1124931" y="4153453"/>
            <a:ext cx="7772400" cy="2483768"/>
          </a:xfrm>
          <a:prstGeom prst="rect">
            <a:avLst/>
          </a:prstGeom>
          <a:ln>
            <a:solidFill>
              <a:schemeClr val="bg1">
                <a:lumMod val="50000"/>
              </a:schemeClr>
            </a:solidFill>
          </a:ln>
        </p:spPr>
      </p:pic>
    </p:spTree>
    <p:extLst>
      <p:ext uri="{BB962C8B-B14F-4D97-AF65-F5344CB8AC3E}">
        <p14:creationId xmlns:p14="http://schemas.microsoft.com/office/powerpoint/2010/main" val="238144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A39809-AC1A-C414-0556-8A7B4E26B9FB}"/>
              </a:ext>
            </a:extLst>
          </p:cNvPr>
          <p:cNvSpPr txBox="1"/>
          <p:nvPr/>
        </p:nvSpPr>
        <p:spPr>
          <a:xfrm>
            <a:off x="694266" y="1078384"/>
            <a:ext cx="10515600" cy="4401205"/>
          </a:xfrm>
          <a:prstGeom prst="rect">
            <a:avLst/>
          </a:prstGeom>
          <a:noFill/>
        </p:spPr>
        <p:txBody>
          <a:bodyPr wrap="square">
            <a:spAutoFit/>
          </a:bodyPr>
          <a:lstStyle/>
          <a:p>
            <a:r>
              <a:rPr lang="ja-JP" altLang="en-US" sz="2000" b="1">
                <a:latin typeface="Söhne"/>
              </a:rPr>
              <a:t>課</a:t>
            </a:r>
            <a:r>
              <a:rPr lang="ja-JP" altLang="en-US" sz="2000" b="1" i="0">
                <a:effectLst/>
                <a:latin typeface="Söhne"/>
              </a:rPr>
              <a:t>題３</a:t>
            </a:r>
            <a:r>
              <a:rPr lang="en-US" altLang="ja-JP" sz="2000" b="0" i="0" dirty="0">
                <a:solidFill>
                  <a:srgbClr val="374151"/>
                </a:solidFill>
                <a:effectLst/>
                <a:latin typeface="Söhne"/>
              </a:rPr>
              <a:t>: </a:t>
            </a:r>
            <a:r>
              <a:rPr lang="en" altLang="ja-JP" sz="2000" dirty="0" err="1"/>
              <a:t>Programiz</a:t>
            </a:r>
            <a:r>
              <a:rPr lang="ja-JP" altLang="en-US" sz="2000"/>
              <a:t>にて、以下のコードを実行する</a:t>
            </a:r>
            <a:endParaRPr lang="en-US" altLang="ja-JP" sz="2000" dirty="0"/>
          </a:p>
          <a:p>
            <a:endParaRPr lang="en-US" altLang="ja-JP" sz="2000" dirty="0"/>
          </a:p>
          <a:p>
            <a:pPr marL="457200" indent="-457200">
              <a:buAutoNum type="arabicPeriod"/>
            </a:pPr>
            <a:r>
              <a:rPr lang="ja-JP" altLang="en-US" sz="2000"/>
              <a:t>`students`という配列を作成し、少なくとも5人の学生の名前を要素として持つように。</a:t>
            </a:r>
            <a:endParaRPr lang="en-US" altLang="ja-JP" sz="2000" dirty="0"/>
          </a:p>
          <a:p>
            <a:pPr marL="457200" indent="-457200">
              <a:buAutoNum type="arabicPeriod"/>
            </a:pPr>
            <a:endParaRPr lang="ja-JP" altLang="en-US" sz="2000"/>
          </a:p>
          <a:p>
            <a:r>
              <a:rPr lang="ja-JP" altLang="en-US" sz="2000"/>
              <a:t>2. `grades`という配列を作成し、対応する学生の成績を要素として持つようにする。学生の名前と成績の順序は対応している必要がある。</a:t>
            </a:r>
            <a:endParaRPr lang="en-US" altLang="ja-JP" sz="2000" dirty="0"/>
          </a:p>
          <a:p>
            <a:endParaRPr lang="ja-JP" altLang="en-US" sz="2000"/>
          </a:p>
          <a:p>
            <a:r>
              <a:rPr lang="ja-JP" altLang="en-US" sz="2000"/>
              <a:t>3. `reportCard`というオブジェクトを作成し、学生の名前と対応する成績をキーと値のペアとして持つようにする。</a:t>
            </a:r>
            <a:endParaRPr lang="en-US" altLang="ja-JP" sz="2000" dirty="0"/>
          </a:p>
          <a:p>
            <a:endParaRPr lang="ja-JP" altLang="en-US" sz="2000"/>
          </a:p>
          <a:p>
            <a:r>
              <a:rPr lang="ja-JP" altLang="en-US" sz="2000"/>
              <a:t>4. `calculateAverage`という関数を作成し、`grades`配列の平均成績を計算して返す。</a:t>
            </a:r>
            <a:endParaRPr lang="en-US" altLang="ja-JP" sz="2000" dirty="0"/>
          </a:p>
          <a:p>
            <a:endParaRPr lang="ja-JP" altLang="en-US" sz="2000"/>
          </a:p>
          <a:p>
            <a:r>
              <a:rPr lang="ja-JP" altLang="en-US" sz="2000"/>
              <a:t>5. `highestGrade`という関数を作成し、最高成績とその学生の名前を返す。</a:t>
            </a:r>
          </a:p>
          <a:p>
            <a:endParaRPr lang="ja-JP" altLang="en-US" sz="2000"/>
          </a:p>
        </p:txBody>
      </p:sp>
      <p:sp>
        <p:nvSpPr>
          <p:cNvPr id="3" name="タイトル 1">
            <a:extLst>
              <a:ext uri="{FF2B5EF4-FFF2-40B4-BE49-F238E27FC236}">
                <a16:creationId xmlns:a16="http://schemas.microsoft.com/office/drawing/2014/main" id="{575E6FFF-60CD-623E-8D3C-0272DB0D3B21}"/>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solidFill>
                  <a:srgbClr val="0070C0"/>
                </a:solidFill>
                <a:latin typeface="Arial" panose="020B0604020202020204" pitchFamily="34" charset="0"/>
                <a:cs typeface="Arial" panose="020B0604020202020204" pitchFamily="34" charset="0"/>
              </a:rPr>
              <a:t>JavaScript</a:t>
            </a:r>
            <a:r>
              <a:rPr lang="ja-JP" altLang="en-US" sz="3200">
                <a:solidFill>
                  <a:srgbClr val="0070C0"/>
                </a:solidFill>
                <a:latin typeface="Arial" panose="020B0604020202020204" pitchFamily="34" charset="0"/>
                <a:cs typeface="Arial" panose="020B0604020202020204" pitchFamily="34" charset="0"/>
              </a:rPr>
              <a:t>の基礎知識</a:t>
            </a:r>
            <a:endParaRPr lang="ja-JP" altLang="en-US">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843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57DE417-C471-2C6B-135B-1E4AA28A408C}"/>
              </a:ext>
            </a:extLst>
          </p:cNvPr>
          <p:cNvSpPr txBox="1"/>
          <p:nvPr/>
        </p:nvSpPr>
        <p:spPr>
          <a:xfrm>
            <a:off x="694267" y="1141661"/>
            <a:ext cx="9220699" cy="707886"/>
          </a:xfrm>
          <a:prstGeom prst="rect">
            <a:avLst/>
          </a:prstGeom>
          <a:noFill/>
        </p:spPr>
        <p:txBody>
          <a:bodyPr wrap="square">
            <a:spAutoFit/>
          </a:bodyPr>
          <a:lstStyle/>
          <a:p>
            <a:pPr algn="l"/>
            <a:r>
              <a:rPr lang="en" altLang="ja-JP" sz="2000" b="1" i="0" dirty="0">
                <a:solidFill>
                  <a:srgbClr val="374151"/>
                </a:solidFill>
                <a:effectLst/>
                <a:latin typeface="Arial" panose="020B0604020202020204" pitchFamily="34" charset="0"/>
                <a:cs typeface="Arial" panose="020B0604020202020204" pitchFamily="34" charset="0"/>
              </a:rPr>
              <a:t>ls</a:t>
            </a:r>
            <a:r>
              <a:rPr lang="en" altLang="ja-JP" sz="2000" b="0" i="0" dirty="0">
                <a:solidFill>
                  <a:srgbClr val="374151"/>
                </a:solidFill>
                <a:effectLst/>
                <a:latin typeface="Arial" panose="020B0604020202020204" pitchFamily="34" charset="0"/>
                <a:cs typeface="Arial" panose="020B0604020202020204" pitchFamily="34" charset="0"/>
              </a:rPr>
              <a:t>: </a:t>
            </a:r>
            <a:r>
              <a:rPr lang="en-US" altLang="ja-JP" sz="2000" dirty="0">
                <a:solidFill>
                  <a:srgbClr val="374151"/>
                </a:solidFill>
                <a:latin typeface="Arial" panose="020B0604020202020204" pitchFamily="34" charset="0"/>
                <a:cs typeface="Arial" panose="020B0604020202020204" pitchFamily="34" charset="0"/>
              </a:rPr>
              <a:t> </a:t>
            </a:r>
            <a:r>
              <a:rPr lang="ja-JP" altLang="en-US" sz="2000" b="0" i="0">
                <a:solidFill>
                  <a:srgbClr val="374151"/>
                </a:solidFill>
                <a:effectLst/>
                <a:latin typeface="Arial" panose="020B0604020202020204" pitchFamily="34" charset="0"/>
                <a:cs typeface="Arial" panose="020B0604020202020204" pitchFamily="34" charset="0"/>
              </a:rPr>
              <a:t>現在のディレクトリのファイルをリストに表示</a:t>
            </a:r>
            <a:endParaRPr lang="en" altLang="ja-JP" sz="2000" b="0" i="0" dirty="0">
              <a:solidFill>
                <a:srgbClr val="374151"/>
              </a:solidFill>
              <a:effectLst/>
              <a:latin typeface="Arial" panose="020B0604020202020204" pitchFamily="34" charset="0"/>
              <a:cs typeface="Arial" panose="020B0604020202020204" pitchFamily="34" charset="0"/>
            </a:endParaRPr>
          </a:p>
          <a:p>
            <a:r>
              <a:rPr lang="en" altLang="ja-JP" sz="2000" b="1" i="0" dirty="0">
                <a:solidFill>
                  <a:srgbClr val="374151"/>
                </a:solidFill>
                <a:effectLst/>
                <a:latin typeface="Arial" panose="020B0604020202020204" pitchFamily="34" charset="0"/>
                <a:cs typeface="Arial" panose="020B0604020202020204" pitchFamily="34" charset="0"/>
              </a:rPr>
              <a:t>cd</a:t>
            </a:r>
            <a:r>
              <a:rPr lang="en" altLang="ja-JP" sz="2000" b="0" i="0" dirty="0">
                <a:solidFill>
                  <a:srgbClr val="374151"/>
                </a:solidFill>
                <a:effectLst/>
                <a:latin typeface="Arial" panose="020B0604020202020204" pitchFamily="34" charset="0"/>
                <a:cs typeface="Arial" panose="020B0604020202020204" pitchFamily="34" charset="0"/>
              </a:rPr>
              <a:t>: </a:t>
            </a:r>
            <a:r>
              <a:rPr lang="ja-JP" altLang="en-US" sz="2000" b="0" i="0">
                <a:solidFill>
                  <a:srgbClr val="374151"/>
                </a:solidFill>
                <a:effectLst/>
                <a:latin typeface="Arial" panose="020B0604020202020204" pitchFamily="34" charset="0"/>
                <a:cs typeface="Arial" panose="020B0604020202020204" pitchFamily="34" charset="0"/>
              </a:rPr>
              <a:t>カレントフォルダを変更する</a:t>
            </a:r>
            <a:r>
              <a:rPr lang="ja-JP" altLang="en" sz="2000" b="0" i="0">
                <a:solidFill>
                  <a:srgbClr val="374151"/>
                </a:solidFill>
                <a:effectLst/>
                <a:latin typeface="Arial" panose="020B0604020202020204" pitchFamily="34" charset="0"/>
                <a:cs typeface="Arial" panose="020B0604020202020204" pitchFamily="34" charset="0"/>
              </a:rPr>
              <a:t>（</a:t>
            </a:r>
            <a:r>
              <a:rPr lang="en" altLang="ja-JP" sz="2000" b="0" i="0" dirty="0">
                <a:solidFill>
                  <a:srgbClr val="374151"/>
                </a:solidFill>
                <a:effectLst/>
                <a:latin typeface="Arial" panose="020B0604020202020204" pitchFamily="34" charset="0"/>
                <a:cs typeface="Arial" panose="020B0604020202020204" pitchFamily="34" charset="0"/>
              </a:rPr>
              <a:t> cd </a:t>
            </a:r>
            <a:r>
              <a:rPr lang="ja-JP" altLang="en-US" sz="2000" b="0" i="0">
                <a:solidFill>
                  <a:srgbClr val="374151"/>
                </a:solidFill>
                <a:effectLst/>
                <a:latin typeface="Arial" panose="020B0604020202020204" pitchFamily="34" charset="0"/>
                <a:cs typeface="Arial" panose="020B0604020202020204" pitchFamily="34" charset="0"/>
              </a:rPr>
              <a:t>：</a:t>
            </a:r>
            <a:r>
              <a:rPr lang="en" altLang="ja-JP" sz="2000" b="0" i="0" dirty="0">
                <a:solidFill>
                  <a:srgbClr val="374151"/>
                </a:solidFill>
                <a:effectLst/>
                <a:latin typeface="Arial" panose="020B0604020202020204" pitchFamily="34" charset="0"/>
                <a:cs typeface="Arial" panose="020B0604020202020204" pitchFamily="34" charset="0"/>
              </a:rPr>
              <a:t>change directory</a:t>
            </a:r>
            <a:r>
              <a:rPr lang="ja-JP" altLang="en" sz="2000" b="0" i="0">
                <a:solidFill>
                  <a:srgbClr val="374151"/>
                </a:solidFill>
                <a:effectLst/>
                <a:latin typeface="Arial" panose="020B0604020202020204" pitchFamily="34" charset="0"/>
                <a:cs typeface="Arial" panose="020B0604020202020204" pitchFamily="34" charset="0"/>
              </a:rPr>
              <a:t>）</a:t>
            </a:r>
            <a:endParaRPr lang="en" altLang="ja-JP" sz="2000" b="0" i="0" dirty="0">
              <a:solidFill>
                <a:srgbClr val="374151"/>
              </a:solidFill>
              <a:effectLst/>
              <a:latin typeface="Arial" panose="020B0604020202020204" pitchFamily="34" charset="0"/>
              <a:cs typeface="Arial" panose="020B0604020202020204" pitchFamily="34" charset="0"/>
            </a:endParaRPr>
          </a:p>
        </p:txBody>
      </p:sp>
      <p:pic>
        <p:nvPicPr>
          <p:cNvPr id="4" name="図 3">
            <a:extLst>
              <a:ext uri="{FF2B5EF4-FFF2-40B4-BE49-F238E27FC236}">
                <a16:creationId xmlns:a16="http://schemas.microsoft.com/office/drawing/2014/main" id="{6F992965-A31C-1170-E594-42E1D0EBB7DF}"/>
              </a:ext>
            </a:extLst>
          </p:cNvPr>
          <p:cNvPicPr>
            <a:picLocks noChangeAspect="1"/>
          </p:cNvPicPr>
          <p:nvPr/>
        </p:nvPicPr>
        <p:blipFill>
          <a:blip r:embed="rId2"/>
          <a:stretch>
            <a:fillRect/>
          </a:stretch>
        </p:blipFill>
        <p:spPr>
          <a:xfrm>
            <a:off x="855631" y="2816251"/>
            <a:ext cx="8619704" cy="1318686"/>
          </a:xfrm>
          <a:prstGeom prst="rect">
            <a:avLst/>
          </a:prstGeom>
          <a:ln>
            <a:solidFill>
              <a:schemeClr val="bg1">
                <a:lumMod val="50000"/>
              </a:schemeClr>
            </a:solidFill>
          </a:ln>
        </p:spPr>
      </p:pic>
      <p:pic>
        <p:nvPicPr>
          <p:cNvPr id="6" name="図 5">
            <a:extLst>
              <a:ext uri="{FF2B5EF4-FFF2-40B4-BE49-F238E27FC236}">
                <a16:creationId xmlns:a16="http://schemas.microsoft.com/office/drawing/2014/main" id="{D254B379-1062-2F88-78A4-4B0A327810D9}"/>
              </a:ext>
            </a:extLst>
          </p:cNvPr>
          <p:cNvPicPr>
            <a:picLocks noChangeAspect="1"/>
          </p:cNvPicPr>
          <p:nvPr/>
        </p:nvPicPr>
        <p:blipFill>
          <a:blip r:embed="rId3"/>
          <a:stretch>
            <a:fillRect/>
          </a:stretch>
        </p:blipFill>
        <p:spPr>
          <a:xfrm>
            <a:off x="855631" y="5036209"/>
            <a:ext cx="8188120" cy="1318686"/>
          </a:xfrm>
          <a:prstGeom prst="rect">
            <a:avLst/>
          </a:prstGeom>
          <a:ln>
            <a:solidFill>
              <a:schemeClr val="bg1">
                <a:lumMod val="50000"/>
              </a:schemeClr>
            </a:solidFill>
          </a:ln>
        </p:spPr>
      </p:pic>
      <p:sp>
        <p:nvSpPr>
          <p:cNvPr id="7" name="タイトル 1">
            <a:extLst>
              <a:ext uri="{FF2B5EF4-FFF2-40B4-BE49-F238E27FC236}">
                <a16:creationId xmlns:a16="http://schemas.microsoft.com/office/drawing/2014/main" id="{F7623E22-AE30-2FFE-65C9-345403F2A2BC}"/>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solidFill>
                  <a:srgbClr val="0070C0"/>
                </a:solidFill>
                <a:cs typeface="Arial" panose="020B0604020202020204" pitchFamily="34" charset="0"/>
              </a:rPr>
              <a:t>覚えるべき基本の</a:t>
            </a:r>
            <a:r>
              <a:rPr lang="en" altLang="ja-JP" sz="3200" dirty="0">
                <a:solidFill>
                  <a:srgbClr val="0070C0"/>
                </a:solidFill>
                <a:cs typeface="Arial" panose="020B0604020202020204" pitchFamily="34" charset="0"/>
              </a:rPr>
              <a:t>Linux</a:t>
            </a:r>
            <a:r>
              <a:rPr lang="ja-JP" altLang="en-US" sz="3200">
                <a:solidFill>
                  <a:srgbClr val="0070C0"/>
                </a:solidFill>
                <a:cs typeface="Arial" panose="020B0604020202020204" pitchFamily="34" charset="0"/>
              </a:rPr>
              <a:t>コマンド</a:t>
            </a:r>
            <a:endParaRPr lang="ja-JP" altLang="en-US">
              <a:solidFill>
                <a:srgbClr val="0070C0"/>
              </a:solidFill>
              <a:cs typeface="Arial" panose="020B0604020202020204" pitchFamily="34" charset="0"/>
            </a:endParaRPr>
          </a:p>
        </p:txBody>
      </p:sp>
      <p:sp>
        <p:nvSpPr>
          <p:cNvPr id="9" name="テキスト ボックス 8">
            <a:extLst>
              <a:ext uri="{FF2B5EF4-FFF2-40B4-BE49-F238E27FC236}">
                <a16:creationId xmlns:a16="http://schemas.microsoft.com/office/drawing/2014/main" id="{B96E8FBD-C785-F242-6025-9C427ACF1FED}"/>
              </a:ext>
            </a:extLst>
          </p:cNvPr>
          <p:cNvSpPr txBox="1"/>
          <p:nvPr/>
        </p:nvSpPr>
        <p:spPr>
          <a:xfrm>
            <a:off x="694266" y="2336322"/>
            <a:ext cx="6096000" cy="369332"/>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例：</a:t>
            </a:r>
            <a:r>
              <a:rPr lang="ja-JP" altLang="en-US" sz="1800" b="0" i="0">
                <a:solidFill>
                  <a:srgbClr val="374151"/>
                </a:solidFill>
                <a:effectLst/>
                <a:latin typeface="Arial" panose="020B0604020202020204" pitchFamily="34" charset="0"/>
                <a:cs typeface="Arial" panose="020B0604020202020204" pitchFamily="34" charset="0"/>
              </a:rPr>
              <a:t>ディレクトリ</a:t>
            </a:r>
            <a:r>
              <a:rPr lang="en-US" altLang="ja-JP" dirty="0">
                <a:solidFill>
                  <a:srgbClr val="374151"/>
                </a:solidFill>
                <a:latin typeface="Arial" panose="020B0604020202020204" pitchFamily="34" charset="0"/>
                <a:cs typeface="Arial" panose="020B0604020202020204" pitchFamily="34" charset="0"/>
              </a:rPr>
              <a:t>”~”</a:t>
            </a:r>
            <a:r>
              <a:rPr lang="ja-JP" altLang="en-US">
                <a:solidFill>
                  <a:srgbClr val="374151"/>
                </a:solidFill>
                <a:latin typeface="Arial" panose="020B0604020202020204" pitchFamily="34" charset="0"/>
                <a:cs typeface="Arial" panose="020B0604020202020204" pitchFamily="34" charset="0"/>
              </a:rPr>
              <a:t>の下のファイル・フォルダを表示</a:t>
            </a:r>
            <a:endParaRPr lang="ja-JP" altLang="en-US">
              <a:latin typeface="Arial" panose="020B0604020202020204" pitchFamily="34" charset="0"/>
              <a:cs typeface="Arial" panose="020B0604020202020204" pitchFamily="34" charset="0"/>
            </a:endParaRPr>
          </a:p>
        </p:txBody>
      </p:sp>
      <p:sp>
        <p:nvSpPr>
          <p:cNvPr id="10" name="テキスト ボックス 9">
            <a:extLst>
              <a:ext uri="{FF2B5EF4-FFF2-40B4-BE49-F238E27FC236}">
                <a16:creationId xmlns:a16="http://schemas.microsoft.com/office/drawing/2014/main" id="{9E9F62EC-9320-55DA-D043-F6E8AB6F0271}"/>
              </a:ext>
            </a:extLst>
          </p:cNvPr>
          <p:cNvSpPr txBox="1"/>
          <p:nvPr/>
        </p:nvSpPr>
        <p:spPr>
          <a:xfrm>
            <a:off x="694266" y="4515870"/>
            <a:ext cx="8316999" cy="369332"/>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例：</a:t>
            </a:r>
            <a:r>
              <a:rPr lang="ja-JP" altLang="en-US" sz="1800" b="0" i="0">
                <a:solidFill>
                  <a:srgbClr val="374151"/>
                </a:solidFill>
                <a:effectLst/>
                <a:latin typeface="Arial" panose="020B0604020202020204" pitchFamily="34" charset="0"/>
                <a:cs typeface="Arial" panose="020B0604020202020204" pitchFamily="34" charset="0"/>
              </a:rPr>
              <a:t>カレントフォルダ</a:t>
            </a:r>
            <a:r>
              <a:rPr lang="en-US" altLang="ja-JP" dirty="0">
                <a:solidFill>
                  <a:srgbClr val="374151"/>
                </a:solidFill>
                <a:latin typeface="Arial" panose="020B0604020202020204" pitchFamily="34" charset="0"/>
                <a:cs typeface="Arial" panose="020B0604020202020204" pitchFamily="34" charset="0"/>
              </a:rPr>
              <a:t>”~”</a:t>
            </a:r>
            <a:r>
              <a:rPr lang="ja-JP" altLang="en-US" sz="1800" b="0" i="0">
                <a:solidFill>
                  <a:srgbClr val="374151"/>
                </a:solidFill>
                <a:effectLst/>
                <a:latin typeface="Arial" panose="020B0604020202020204" pitchFamily="34" charset="0"/>
                <a:cs typeface="Arial" panose="020B0604020202020204" pitchFamily="34" charset="0"/>
              </a:rPr>
              <a:t>を、</a:t>
            </a:r>
            <a:r>
              <a:rPr lang="ja-JP" altLang="en-US">
                <a:solidFill>
                  <a:srgbClr val="374151"/>
                </a:solidFill>
                <a:latin typeface="Arial" panose="020B0604020202020204" pitchFamily="34" charset="0"/>
                <a:cs typeface="Arial" panose="020B0604020202020204" pitchFamily="34" charset="0"/>
              </a:rPr>
              <a:t>その下のフォルダ“</a:t>
            </a:r>
            <a:r>
              <a:rPr lang="en-US" altLang="ja-JP" dirty="0" err="1">
                <a:solidFill>
                  <a:srgbClr val="374151"/>
                </a:solidFill>
                <a:latin typeface="Arial" panose="020B0604020202020204" pitchFamily="34" charset="0"/>
                <a:cs typeface="Arial" panose="020B0604020202020204" pitchFamily="34" charset="0"/>
              </a:rPr>
              <a:t>nanoGPTnv</a:t>
            </a:r>
            <a:r>
              <a:rPr lang="ja-JP" altLang="en-US">
                <a:solidFill>
                  <a:srgbClr val="374151"/>
                </a:solidFill>
                <a:latin typeface="Arial" panose="020B0604020202020204" pitchFamily="34" charset="0"/>
                <a:cs typeface="Arial" panose="020B0604020202020204" pitchFamily="34" charset="0"/>
              </a:rPr>
              <a:t>”に変更</a:t>
            </a:r>
            <a:endParaRPr lang="ja-JP"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94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17A8014-D70D-E803-AFBD-44C42BCFDE45}"/>
              </a:ext>
            </a:extLst>
          </p:cNvPr>
          <p:cNvSpPr txBox="1"/>
          <p:nvPr/>
        </p:nvSpPr>
        <p:spPr>
          <a:xfrm>
            <a:off x="778933" y="1143338"/>
            <a:ext cx="6096000" cy="646331"/>
          </a:xfrm>
          <a:prstGeom prst="rect">
            <a:avLst/>
          </a:prstGeom>
          <a:noFill/>
        </p:spPr>
        <p:txBody>
          <a:bodyPr wrap="square">
            <a:spAutoFit/>
          </a:bodyPr>
          <a:lstStyle/>
          <a:p>
            <a:pPr algn="l"/>
            <a:r>
              <a:rPr lang="en" altLang="ja-JP" b="1" i="0" dirty="0" err="1">
                <a:solidFill>
                  <a:srgbClr val="374151"/>
                </a:solidFill>
                <a:effectLst/>
                <a:latin typeface="Arial" panose="020B0604020202020204" pitchFamily="34" charset="0"/>
                <a:cs typeface="Arial" panose="020B0604020202020204" pitchFamily="34" charset="0"/>
              </a:rPr>
              <a:t>pwd</a:t>
            </a:r>
            <a:r>
              <a:rPr lang="en" altLang="ja-JP" b="0" i="0" dirty="0">
                <a:solidFill>
                  <a:srgbClr val="374151"/>
                </a:solidFill>
                <a:effectLst/>
                <a:latin typeface="Arial" panose="020B0604020202020204" pitchFamily="34" charset="0"/>
                <a:cs typeface="Arial" panose="020B0604020202020204" pitchFamily="34" charset="0"/>
              </a:rPr>
              <a:t>:</a:t>
            </a:r>
            <a:r>
              <a:rPr lang="ja-JP" altLang="en-US" sz="1800" b="0" i="0">
                <a:solidFill>
                  <a:srgbClr val="374151"/>
                </a:solidFill>
                <a:effectLst/>
                <a:latin typeface="Arial" panose="020B0604020202020204" pitchFamily="34" charset="0"/>
                <a:cs typeface="Arial" panose="020B0604020202020204" pitchFamily="34" charset="0"/>
              </a:rPr>
              <a:t>カレントフォルダの絶対パス</a:t>
            </a:r>
            <a:r>
              <a:rPr lang="ja-JP" altLang="en-US" b="0" i="0">
                <a:solidFill>
                  <a:srgbClr val="374151"/>
                </a:solidFill>
                <a:effectLst/>
                <a:latin typeface="Arial" panose="020B0604020202020204" pitchFamily="34" charset="0"/>
                <a:cs typeface="Arial" panose="020B0604020202020204" pitchFamily="34" charset="0"/>
              </a:rPr>
              <a:t>を表示</a:t>
            </a:r>
            <a:endParaRPr lang="en-US" altLang="ja-JP" b="0" i="0" dirty="0">
              <a:solidFill>
                <a:srgbClr val="374151"/>
              </a:solidFill>
              <a:effectLst/>
              <a:latin typeface="Arial" panose="020B0604020202020204" pitchFamily="34" charset="0"/>
              <a:cs typeface="Arial" panose="020B0604020202020204" pitchFamily="34" charset="0"/>
            </a:endParaRPr>
          </a:p>
          <a:p>
            <a:pPr algn="l"/>
            <a:r>
              <a:rPr lang="en" altLang="ja-JP" b="1" i="0" dirty="0">
                <a:solidFill>
                  <a:srgbClr val="374151"/>
                </a:solidFill>
                <a:effectLst/>
                <a:latin typeface="Arial" panose="020B0604020202020204" pitchFamily="34" charset="0"/>
                <a:cs typeface="Arial" panose="020B0604020202020204" pitchFamily="34" charset="0"/>
              </a:rPr>
              <a:t>cat</a:t>
            </a:r>
            <a:r>
              <a:rPr lang="en" altLang="ja-JP" b="0" i="0" dirty="0">
                <a:solidFill>
                  <a:srgbClr val="374151"/>
                </a:solidFill>
                <a:effectLst/>
                <a:latin typeface="Arial" panose="020B0604020202020204" pitchFamily="34" charset="0"/>
                <a:cs typeface="Arial" panose="020B0604020202020204" pitchFamily="34" charset="0"/>
              </a:rPr>
              <a:t>: </a:t>
            </a:r>
            <a:r>
              <a:rPr lang="ja-JP" altLang="en-US" b="0" i="0">
                <a:solidFill>
                  <a:srgbClr val="374151"/>
                </a:solidFill>
                <a:effectLst/>
                <a:latin typeface="Arial" panose="020B0604020202020204" pitchFamily="34" charset="0"/>
                <a:cs typeface="Arial" panose="020B0604020202020204" pitchFamily="34" charset="0"/>
              </a:rPr>
              <a:t>ファイルの内容を表示</a:t>
            </a:r>
            <a:endParaRPr lang="en" altLang="ja-JP" b="0" i="0" dirty="0">
              <a:solidFill>
                <a:srgbClr val="374151"/>
              </a:solidFill>
              <a:effectLst/>
              <a:latin typeface="Arial" panose="020B0604020202020204" pitchFamily="34" charset="0"/>
              <a:cs typeface="Arial" panose="020B0604020202020204" pitchFamily="34" charset="0"/>
            </a:endParaRPr>
          </a:p>
        </p:txBody>
      </p:sp>
      <p:pic>
        <p:nvPicPr>
          <p:cNvPr id="4" name="図 3">
            <a:extLst>
              <a:ext uri="{FF2B5EF4-FFF2-40B4-BE49-F238E27FC236}">
                <a16:creationId xmlns:a16="http://schemas.microsoft.com/office/drawing/2014/main" id="{BE190ECA-3A8D-67FF-AA7E-304637AFB823}"/>
              </a:ext>
            </a:extLst>
          </p:cNvPr>
          <p:cNvPicPr>
            <a:picLocks noChangeAspect="1"/>
          </p:cNvPicPr>
          <p:nvPr/>
        </p:nvPicPr>
        <p:blipFill>
          <a:blip r:embed="rId2"/>
          <a:stretch>
            <a:fillRect/>
          </a:stretch>
        </p:blipFill>
        <p:spPr>
          <a:xfrm>
            <a:off x="896919" y="2315163"/>
            <a:ext cx="4589481" cy="547998"/>
          </a:xfrm>
          <a:prstGeom prst="rect">
            <a:avLst/>
          </a:prstGeom>
          <a:ln>
            <a:solidFill>
              <a:schemeClr val="bg1">
                <a:lumMod val="50000"/>
              </a:schemeClr>
            </a:solidFill>
          </a:ln>
        </p:spPr>
      </p:pic>
      <p:pic>
        <p:nvPicPr>
          <p:cNvPr id="5" name="図 4">
            <a:extLst>
              <a:ext uri="{FF2B5EF4-FFF2-40B4-BE49-F238E27FC236}">
                <a16:creationId xmlns:a16="http://schemas.microsoft.com/office/drawing/2014/main" id="{7DE6D3F0-3550-EF70-9C83-45EC23B96FBD}"/>
              </a:ext>
            </a:extLst>
          </p:cNvPr>
          <p:cNvPicPr>
            <a:picLocks noChangeAspect="1"/>
          </p:cNvPicPr>
          <p:nvPr/>
        </p:nvPicPr>
        <p:blipFill>
          <a:blip r:embed="rId3"/>
          <a:stretch>
            <a:fillRect/>
          </a:stretch>
        </p:blipFill>
        <p:spPr>
          <a:xfrm>
            <a:off x="6992922" y="3546801"/>
            <a:ext cx="4844768" cy="2814743"/>
          </a:xfrm>
          <a:prstGeom prst="rect">
            <a:avLst/>
          </a:prstGeom>
          <a:ln>
            <a:solidFill>
              <a:schemeClr val="bg1">
                <a:lumMod val="50000"/>
              </a:schemeClr>
            </a:solidFill>
          </a:ln>
        </p:spPr>
      </p:pic>
      <p:pic>
        <p:nvPicPr>
          <p:cNvPr id="6" name="図 5">
            <a:extLst>
              <a:ext uri="{FF2B5EF4-FFF2-40B4-BE49-F238E27FC236}">
                <a16:creationId xmlns:a16="http://schemas.microsoft.com/office/drawing/2014/main" id="{F4517C11-F3F8-84B6-4B64-DDAAE7D26044}"/>
              </a:ext>
            </a:extLst>
          </p:cNvPr>
          <p:cNvPicPr>
            <a:picLocks noChangeAspect="1"/>
          </p:cNvPicPr>
          <p:nvPr/>
        </p:nvPicPr>
        <p:blipFill>
          <a:blip r:embed="rId4"/>
          <a:stretch>
            <a:fillRect/>
          </a:stretch>
        </p:blipFill>
        <p:spPr>
          <a:xfrm>
            <a:off x="896920" y="3476128"/>
            <a:ext cx="5978014" cy="356305"/>
          </a:xfrm>
          <a:prstGeom prst="rect">
            <a:avLst/>
          </a:prstGeom>
          <a:ln>
            <a:solidFill>
              <a:schemeClr val="bg1">
                <a:lumMod val="50000"/>
              </a:schemeClr>
            </a:solidFill>
          </a:ln>
        </p:spPr>
      </p:pic>
      <p:sp>
        <p:nvSpPr>
          <p:cNvPr id="8" name="テキスト ボックス 7">
            <a:extLst>
              <a:ext uri="{FF2B5EF4-FFF2-40B4-BE49-F238E27FC236}">
                <a16:creationId xmlns:a16="http://schemas.microsoft.com/office/drawing/2014/main" id="{423D7104-9AE7-6F2E-6C95-3CF5EFA58B3E}"/>
              </a:ext>
            </a:extLst>
          </p:cNvPr>
          <p:cNvSpPr txBox="1"/>
          <p:nvPr/>
        </p:nvSpPr>
        <p:spPr>
          <a:xfrm>
            <a:off x="778933" y="1982617"/>
            <a:ext cx="6096000" cy="369332"/>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例：</a:t>
            </a:r>
            <a:r>
              <a:rPr lang="ja-JP" altLang="en-US" sz="1800" b="0" i="0">
                <a:solidFill>
                  <a:srgbClr val="374151"/>
                </a:solidFill>
                <a:effectLst/>
                <a:latin typeface="Arial" panose="020B0604020202020204" pitchFamily="34" charset="0"/>
                <a:cs typeface="Arial" panose="020B0604020202020204" pitchFamily="34" charset="0"/>
              </a:rPr>
              <a:t>カレントフォルダ</a:t>
            </a:r>
            <a:r>
              <a:rPr lang="ja-JP" altLang="en-US">
                <a:solidFill>
                  <a:srgbClr val="374151"/>
                </a:solidFill>
                <a:latin typeface="Arial" panose="020B0604020202020204" pitchFamily="34" charset="0"/>
                <a:cs typeface="Arial" panose="020B0604020202020204" pitchFamily="34" charset="0"/>
              </a:rPr>
              <a:t>“</a:t>
            </a:r>
            <a:r>
              <a:rPr lang="en-US" altLang="ja-JP" dirty="0" err="1">
                <a:solidFill>
                  <a:srgbClr val="374151"/>
                </a:solidFill>
                <a:latin typeface="Arial" panose="020B0604020202020204" pitchFamily="34" charset="0"/>
                <a:cs typeface="Arial" panose="020B0604020202020204" pitchFamily="34" charset="0"/>
              </a:rPr>
              <a:t>nanoGPTnv</a:t>
            </a:r>
            <a:r>
              <a:rPr lang="ja-JP" altLang="en-US">
                <a:solidFill>
                  <a:srgbClr val="374151"/>
                </a:solidFill>
                <a:latin typeface="Arial" panose="020B0604020202020204" pitchFamily="34" charset="0"/>
                <a:cs typeface="Arial" panose="020B0604020202020204" pitchFamily="34" charset="0"/>
              </a:rPr>
              <a:t>”の</a:t>
            </a:r>
            <a:r>
              <a:rPr lang="ja-JP" altLang="en-US" sz="1800" b="0" i="0">
                <a:solidFill>
                  <a:srgbClr val="374151"/>
                </a:solidFill>
                <a:effectLst/>
                <a:latin typeface="Arial" panose="020B0604020202020204" pitchFamily="34" charset="0"/>
                <a:cs typeface="Arial" panose="020B0604020202020204" pitchFamily="34" charset="0"/>
              </a:rPr>
              <a:t>絶対パス</a:t>
            </a:r>
            <a:r>
              <a:rPr lang="ja-JP" altLang="en-US" b="0" i="0">
                <a:solidFill>
                  <a:srgbClr val="374151"/>
                </a:solidFill>
                <a:effectLst/>
                <a:latin typeface="Arial" panose="020B0604020202020204" pitchFamily="34" charset="0"/>
                <a:cs typeface="Arial" panose="020B0604020202020204" pitchFamily="34" charset="0"/>
              </a:rPr>
              <a:t>を表示</a:t>
            </a:r>
            <a:endParaRPr lang="ja-JP" altLang="en-US">
              <a:latin typeface="Arial" panose="020B0604020202020204" pitchFamily="34" charset="0"/>
              <a:cs typeface="Arial" panose="020B0604020202020204" pitchFamily="34" charset="0"/>
            </a:endParaRPr>
          </a:p>
        </p:txBody>
      </p:sp>
      <p:sp>
        <p:nvSpPr>
          <p:cNvPr id="9" name="テキスト ボックス 8">
            <a:extLst>
              <a:ext uri="{FF2B5EF4-FFF2-40B4-BE49-F238E27FC236}">
                <a16:creationId xmlns:a16="http://schemas.microsoft.com/office/drawing/2014/main" id="{73E88744-9E3B-3557-7D9C-A44D8C8DA833}"/>
              </a:ext>
            </a:extLst>
          </p:cNvPr>
          <p:cNvSpPr txBox="1"/>
          <p:nvPr/>
        </p:nvSpPr>
        <p:spPr>
          <a:xfrm>
            <a:off x="778933" y="3123002"/>
            <a:ext cx="7736896" cy="369332"/>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例：</a:t>
            </a:r>
            <a:r>
              <a:rPr lang="en-US" altLang="ja-JP" dirty="0" err="1">
                <a:solidFill>
                  <a:srgbClr val="374151"/>
                </a:solidFill>
                <a:latin typeface="Arial" panose="020B0604020202020204" pitchFamily="34" charset="0"/>
                <a:cs typeface="Arial" panose="020B0604020202020204" pitchFamily="34" charset="0"/>
              </a:rPr>
              <a:t>README.md</a:t>
            </a:r>
            <a:r>
              <a:rPr lang="ja-JP" altLang="en-US">
                <a:solidFill>
                  <a:srgbClr val="374151"/>
                </a:solidFill>
                <a:latin typeface="Arial" panose="020B0604020202020204" pitchFamily="34" charset="0"/>
                <a:cs typeface="Arial" panose="020B0604020202020204" pitchFamily="34" charset="0"/>
              </a:rPr>
              <a:t>ファイルの内容</a:t>
            </a:r>
            <a:r>
              <a:rPr lang="ja-JP" altLang="en-US" b="0" i="0">
                <a:solidFill>
                  <a:srgbClr val="374151"/>
                </a:solidFill>
                <a:effectLst/>
                <a:latin typeface="Arial" panose="020B0604020202020204" pitchFamily="34" charset="0"/>
                <a:cs typeface="Arial" panose="020B0604020202020204" pitchFamily="34" charset="0"/>
              </a:rPr>
              <a:t>を表示</a:t>
            </a:r>
            <a:endParaRPr lang="ja-JP" altLang="en-US">
              <a:latin typeface="Arial" panose="020B0604020202020204" pitchFamily="34" charset="0"/>
              <a:cs typeface="Arial" panose="020B0604020202020204" pitchFamily="34" charset="0"/>
            </a:endParaRPr>
          </a:p>
        </p:txBody>
      </p:sp>
      <p:sp>
        <p:nvSpPr>
          <p:cNvPr id="10" name="曲折矢印 9">
            <a:extLst>
              <a:ext uri="{FF2B5EF4-FFF2-40B4-BE49-F238E27FC236}">
                <a16:creationId xmlns:a16="http://schemas.microsoft.com/office/drawing/2014/main" id="{63430AB9-F40B-8DB0-E69D-1F8BC8559765}"/>
              </a:ext>
            </a:extLst>
          </p:cNvPr>
          <p:cNvSpPr/>
          <p:nvPr/>
        </p:nvSpPr>
        <p:spPr>
          <a:xfrm rot="10800000" flipH="1">
            <a:off x="5995166" y="4263387"/>
            <a:ext cx="657823" cy="737419"/>
          </a:xfrm>
          <a:prstGeom prst="bentArrow">
            <a:avLst>
              <a:gd name="adj1" fmla="val 25000"/>
              <a:gd name="adj2" fmla="val 22518"/>
              <a:gd name="adj3" fmla="val 25000"/>
              <a:gd name="adj4" fmla="val 4375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E689E5F8-898A-135B-9D9A-62D93A7E36CF}"/>
              </a:ext>
            </a:extLst>
          </p:cNvPr>
          <p:cNvSpPr txBox="1"/>
          <p:nvPr/>
        </p:nvSpPr>
        <p:spPr>
          <a:xfrm>
            <a:off x="4723487" y="4490803"/>
            <a:ext cx="1101712" cy="369332"/>
          </a:xfrm>
          <a:prstGeom prst="rect">
            <a:avLst/>
          </a:prstGeom>
          <a:noFill/>
        </p:spPr>
        <p:txBody>
          <a:bodyPr wrap="square">
            <a:spAutoFit/>
          </a:bodyPr>
          <a:lstStyle/>
          <a:p>
            <a:r>
              <a:rPr lang="ja-JP" altLang="en-US" b="0" i="0">
                <a:solidFill>
                  <a:srgbClr val="374151"/>
                </a:solidFill>
                <a:effectLst/>
                <a:latin typeface="Arial" panose="020B0604020202020204" pitchFamily="34" charset="0"/>
                <a:cs typeface="Arial" panose="020B0604020202020204" pitchFamily="34" charset="0"/>
              </a:rPr>
              <a:t>実行結果</a:t>
            </a:r>
            <a:endParaRPr lang="ja-JP" altLang="en-US"/>
          </a:p>
        </p:txBody>
      </p:sp>
      <p:sp>
        <p:nvSpPr>
          <p:cNvPr id="13" name="タイトル 1">
            <a:extLst>
              <a:ext uri="{FF2B5EF4-FFF2-40B4-BE49-F238E27FC236}">
                <a16:creationId xmlns:a16="http://schemas.microsoft.com/office/drawing/2014/main" id="{1D933678-91D1-846C-3CFD-66AA80907013}"/>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solidFill>
                  <a:srgbClr val="0070C0"/>
                </a:solidFill>
                <a:cs typeface="Arial" panose="020B0604020202020204" pitchFamily="34" charset="0"/>
              </a:rPr>
              <a:t>覚えるべき基本の</a:t>
            </a:r>
            <a:r>
              <a:rPr lang="en" altLang="ja-JP" sz="3200" dirty="0">
                <a:solidFill>
                  <a:srgbClr val="0070C0"/>
                </a:solidFill>
                <a:cs typeface="Arial" panose="020B0604020202020204" pitchFamily="34" charset="0"/>
              </a:rPr>
              <a:t>Linux</a:t>
            </a:r>
            <a:r>
              <a:rPr lang="ja-JP" altLang="en-US" sz="3200">
                <a:solidFill>
                  <a:srgbClr val="0070C0"/>
                </a:solidFill>
                <a:cs typeface="Arial" panose="020B0604020202020204" pitchFamily="34" charset="0"/>
              </a:rPr>
              <a:t>コマンド</a:t>
            </a:r>
            <a:endParaRPr lang="ja-JP" altLang="en-US">
              <a:solidFill>
                <a:srgbClr val="0070C0"/>
              </a:solidFill>
              <a:cs typeface="Arial" panose="020B0604020202020204" pitchFamily="34" charset="0"/>
            </a:endParaRPr>
          </a:p>
        </p:txBody>
      </p:sp>
    </p:spTree>
    <p:extLst>
      <p:ext uri="{BB962C8B-B14F-4D97-AF65-F5344CB8AC3E}">
        <p14:creationId xmlns:p14="http://schemas.microsoft.com/office/powerpoint/2010/main" val="395040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95DE01D-9588-C6DF-4C15-52D6FD865EF4}"/>
              </a:ext>
            </a:extLst>
          </p:cNvPr>
          <p:cNvSpPr txBox="1"/>
          <p:nvPr/>
        </p:nvSpPr>
        <p:spPr>
          <a:xfrm>
            <a:off x="694266" y="1046421"/>
            <a:ext cx="9160934" cy="646331"/>
          </a:xfrm>
          <a:prstGeom prst="rect">
            <a:avLst/>
          </a:prstGeom>
          <a:noFill/>
        </p:spPr>
        <p:txBody>
          <a:bodyPr wrap="square">
            <a:spAutoFit/>
          </a:bodyPr>
          <a:lstStyle/>
          <a:p>
            <a:r>
              <a:rPr lang="en" altLang="ja-JP" b="1" i="0" dirty="0" err="1">
                <a:solidFill>
                  <a:srgbClr val="374151"/>
                </a:solidFill>
                <a:effectLst/>
                <a:latin typeface="Arial" panose="020B0604020202020204" pitchFamily="34" charset="0"/>
                <a:cs typeface="Arial" panose="020B0604020202020204" pitchFamily="34" charset="0"/>
              </a:rPr>
              <a:t>mkdir</a:t>
            </a:r>
            <a:r>
              <a:rPr lang="en" altLang="ja-JP" b="0" i="0" dirty="0">
                <a:solidFill>
                  <a:srgbClr val="374151"/>
                </a:solidFill>
                <a:effectLst/>
                <a:latin typeface="Arial" panose="020B0604020202020204" pitchFamily="34" charset="0"/>
                <a:cs typeface="Arial" panose="020B0604020202020204" pitchFamily="34" charset="0"/>
              </a:rPr>
              <a:t>: </a:t>
            </a:r>
            <a:r>
              <a:rPr lang="ja-JP" altLang="en-US" b="0" i="0">
                <a:solidFill>
                  <a:srgbClr val="374151"/>
                </a:solidFill>
                <a:effectLst/>
                <a:latin typeface="Arial" panose="020B0604020202020204" pitchFamily="34" charset="0"/>
                <a:cs typeface="Arial" panose="020B0604020202020204" pitchFamily="34" charset="0"/>
              </a:rPr>
              <a:t>新しいディレクトリ（フォルダ）を作成</a:t>
            </a:r>
            <a:endParaRPr lang="en" altLang="ja-JP" b="1" i="0" dirty="0">
              <a:solidFill>
                <a:srgbClr val="374151"/>
              </a:solidFill>
              <a:effectLst/>
              <a:latin typeface="Arial" panose="020B0604020202020204" pitchFamily="34" charset="0"/>
              <a:cs typeface="Arial" panose="020B0604020202020204" pitchFamily="34" charset="0"/>
            </a:endParaRPr>
          </a:p>
          <a:p>
            <a:pPr algn="l"/>
            <a:r>
              <a:rPr lang="en" altLang="ja-JP" b="1" i="0" dirty="0">
                <a:solidFill>
                  <a:srgbClr val="374151"/>
                </a:solidFill>
                <a:effectLst/>
                <a:latin typeface="Arial" panose="020B0604020202020204" pitchFamily="34" charset="0"/>
                <a:cs typeface="Arial" panose="020B0604020202020204" pitchFamily="34" charset="0"/>
              </a:rPr>
              <a:t>touch</a:t>
            </a:r>
            <a:r>
              <a:rPr lang="en" altLang="ja-JP" b="0" i="0" dirty="0">
                <a:solidFill>
                  <a:srgbClr val="374151"/>
                </a:solidFill>
                <a:effectLst/>
                <a:latin typeface="Arial" panose="020B0604020202020204" pitchFamily="34" charset="0"/>
                <a:cs typeface="Arial" panose="020B0604020202020204" pitchFamily="34" charset="0"/>
              </a:rPr>
              <a:t>: </a:t>
            </a:r>
            <a:r>
              <a:rPr lang="ja-JP" altLang="en-US" b="0" i="0">
                <a:solidFill>
                  <a:srgbClr val="374151"/>
                </a:solidFill>
                <a:effectLst/>
                <a:latin typeface="Arial" panose="020B0604020202020204" pitchFamily="34" charset="0"/>
                <a:cs typeface="Arial" panose="020B0604020202020204" pitchFamily="34" charset="0"/>
              </a:rPr>
              <a:t>新しいファイルを作成</a:t>
            </a:r>
            <a:endParaRPr lang="en" altLang="ja-JP" b="0" i="0" dirty="0">
              <a:solidFill>
                <a:srgbClr val="374151"/>
              </a:solidFill>
              <a:effectLst/>
              <a:latin typeface="Arial" panose="020B0604020202020204" pitchFamily="34" charset="0"/>
              <a:cs typeface="Arial" panose="020B0604020202020204" pitchFamily="34" charset="0"/>
            </a:endParaRPr>
          </a:p>
        </p:txBody>
      </p:sp>
      <p:pic>
        <p:nvPicPr>
          <p:cNvPr id="8" name="図 7">
            <a:extLst>
              <a:ext uri="{FF2B5EF4-FFF2-40B4-BE49-F238E27FC236}">
                <a16:creationId xmlns:a16="http://schemas.microsoft.com/office/drawing/2014/main" id="{D89CEA41-9E40-74BF-C619-169804FCA2E9}"/>
              </a:ext>
            </a:extLst>
          </p:cNvPr>
          <p:cNvPicPr>
            <a:picLocks noChangeAspect="1"/>
          </p:cNvPicPr>
          <p:nvPr/>
        </p:nvPicPr>
        <p:blipFill>
          <a:blip r:embed="rId2"/>
          <a:stretch>
            <a:fillRect/>
          </a:stretch>
        </p:blipFill>
        <p:spPr>
          <a:xfrm>
            <a:off x="995885" y="2567447"/>
            <a:ext cx="8368248" cy="1518682"/>
          </a:xfrm>
          <a:prstGeom prst="rect">
            <a:avLst/>
          </a:prstGeom>
          <a:ln>
            <a:solidFill>
              <a:schemeClr val="bg1">
                <a:lumMod val="50000"/>
              </a:schemeClr>
            </a:solidFill>
          </a:ln>
        </p:spPr>
      </p:pic>
      <p:pic>
        <p:nvPicPr>
          <p:cNvPr id="9" name="図 8">
            <a:extLst>
              <a:ext uri="{FF2B5EF4-FFF2-40B4-BE49-F238E27FC236}">
                <a16:creationId xmlns:a16="http://schemas.microsoft.com/office/drawing/2014/main" id="{7CAAB65A-C52B-3AD8-96DA-C62F60279DFF}"/>
              </a:ext>
            </a:extLst>
          </p:cNvPr>
          <p:cNvPicPr>
            <a:picLocks noChangeAspect="1"/>
          </p:cNvPicPr>
          <p:nvPr/>
        </p:nvPicPr>
        <p:blipFill>
          <a:blip r:embed="rId3"/>
          <a:stretch>
            <a:fillRect/>
          </a:stretch>
        </p:blipFill>
        <p:spPr>
          <a:xfrm>
            <a:off x="995885" y="4864890"/>
            <a:ext cx="8669867" cy="1097931"/>
          </a:xfrm>
          <a:prstGeom prst="rect">
            <a:avLst/>
          </a:prstGeom>
          <a:ln>
            <a:solidFill>
              <a:schemeClr val="bg1">
                <a:lumMod val="50000"/>
              </a:schemeClr>
            </a:solidFill>
          </a:ln>
        </p:spPr>
      </p:pic>
      <p:sp>
        <p:nvSpPr>
          <p:cNvPr id="11" name="テキスト ボックス 10">
            <a:extLst>
              <a:ext uri="{FF2B5EF4-FFF2-40B4-BE49-F238E27FC236}">
                <a16:creationId xmlns:a16="http://schemas.microsoft.com/office/drawing/2014/main" id="{2BAD6B99-0F24-4968-8025-C8180A4958C9}"/>
              </a:ext>
            </a:extLst>
          </p:cNvPr>
          <p:cNvSpPr txBox="1"/>
          <p:nvPr/>
        </p:nvSpPr>
        <p:spPr>
          <a:xfrm>
            <a:off x="778932" y="1982617"/>
            <a:ext cx="9076268" cy="369332"/>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例：</a:t>
            </a:r>
            <a:r>
              <a:rPr lang="ja-JP" altLang="en-US" sz="1800" b="0" i="0">
                <a:solidFill>
                  <a:srgbClr val="374151"/>
                </a:solidFill>
                <a:effectLst/>
                <a:latin typeface="Arial" panose="020B0604020202020204" pitchFamily="34" charset="0"/>
                <a:cs typeface="Arial" panose="020B0604020202020204" pitchFamily="34" charset="0"/>
              </a:rPr>
              <a:t>カレントフォルダ</a:t>
            </a:r>
            <a:r>
              <a:rPr lang="ja-JP" altLang="en-US">
                <a:solidFill>
                  <a:srgbClr val="374151"/>
                </a:solidFill>
                <a:latin typeface="Arial" panose="020B0604020202020204" pitchFamily="34" charset="0"/>
                <a:cs typeface="Arial" panose="020B0604020202020204" pitchFamily="34" charset="0"/>
              </a:rPr>
              <a:t>“</a:t>
            </a:r>
            <a:r>
              <a:rPr lang="en-US" altLang="ja-JP" dirty="0" err="1">
                <a:solidFill>
                  <a:srgbClr val="374151"/>
                </a:solidFill>
                <a:latin typeface="Arial" panose="020B0604020202020204" pitchFamily="34" charset="0"/>
                <a:cs typeface="Arial" panose="020B0604020202020204" pitchFamily="34" charset="0"/>
              </a:rPr>
              <a:t>nanoGPTnv</a:t>
            </a:r>
            <a:r>
              <a:rPr lang="ja-JP" altLang="en-US">
                <a:solidFill>
                  <a:srgbClr val="374151"/>
                </a:solidFill>
                <a:latin typeface="Arial" panose="020B0604020202020204" pitchFamily="34" charset="0"/>
                <a:cs typeface="Arial" panose="020B0604020202020204" pitchFamily="34" charset="0"/>
              </a:rPr>
              <a:t>”の下で、フォルダ</a:t>
            </a:r>
            <a:r>
              <a:rPr lang="en-US" altLang="ja-JP" dirty="0" err="1">
                <a:solidFill>
                  <a:srgbClr val="374151"/>
                </a:solidFill>
                <a:latin typeface="Arial" panose="020B0604020202020204" pitchFamily="34" charset="0"/>
                <a:cs typeface="Arial" panose="020B0604020202020204" pitchFamily="34" charset="0"/>
              </a:rPr>
              <a:t>tutorial_testDic</a:t>
            </a:r>
            <a:r>
              <a:rPr lang="ja-JP" altLang="en-US">
                <a:solidFill>
                  <a:srgbClr val="374151"/>
                </a:solidFill>
                <a:latin typeface="Arial" panose="020B0604020202020204" pitchFamily="34" charset="0"/>
                <a:cs typeface="Arial" panose="020B0604020202020204" pitchFamily="34" charset="0"/>
              </a:rPr>
              <a:t>を作成</a:t>
            </a:r>
            <a:endParaRPr lang="en" altLang="ja-JP" b="0" i="0" dirty="0">
              <a:solidFill>
                <a:srgbClr val="374151"/>
              </a:solidFill>
              <a:effectLst/>
              <a:latin typeface="Arial" panose="020B0604020202020204" pitchFamily="34" charset="0"/>
              <a:cs typeface="Arial" panose="020B0604020202020204" pitchFamily="34" charset="0"/>
            </a:endParaRPr>
          </a:p>
        </p:txBody>
      </p:sp>
      <p:sp>
        <p:nvSpPr>
          <p:cNvPr id="13" name="テキスト ボックス 12">
            <a:extLst>
              <a:ext uri="{FF2B5EF4-FFF2-40B4-BE49-F238E27FC236}">
                <a16:creationId xmlns:a16="http://schemas.microsoft.com/office/drawing/2014/main" id="{5043690D-E725-8D42-9E9C-7A7C7B309379}"/>
              </a:ext>
            </a:extLst>
          </p:cNvPr>
          <p:cNvSpPr txBox="1"/>
          <p:nvPr/>
        </p:nvSpPr>
        <p:spPr>
          <a:xfrm>
            <a:off x="778932" y="4367610"/>
            <a:ext cx="9677674" cy="369332"/>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例：フォルダ「</a:t>
            </a:r>
            <a:r>
              <a:rPr lang="en-US" altLang="ja-JP" dirty="0" err="1">
                <a:solidFill>
                  <a:srgbClr val="374151"/>
                </a:solidFill>
                <a:latin typeface="Arial" panose="020B0604020202020204" pitchFamily="34" charset="0"/>
                <a:cs typeface="Arial" panose="020B0604020202020204" pitchFamily="34" charset="0"/>
              </a:rPr>
              <a:t>tutorial_testDic</a:t>
            </a:r>
            <a:r>
              <a:rPr lang="ja-JP" altLang="en-US">
                <a:solidFill>
                  <a:srgbClr val="374151"/>
                </a:solidFill>
                <a:latin typeface="Arial" panose="020B0604020202020204" pitchFamily="34" charset="0"/>
                <a:cs typeface="Arial" panose="020B0604020202020204" pitchFamily="34" charset="0"/>
              </a:rPr>
              <a:t>」に入って、ファイル</a:t>
            </a:r>
            <a:r>
              <a:rPr lang="en" altLang="ja-JP" b="0" i="0" dirty="0" err="1">
                <a:solidFill>
                  <a:srgbClr val="374151"/>
                </a:solidFill>
                <a:effectLst/>
                <a:latin typeface="Arial" panose="020B0604020202020204" pitchFamily="34" charset="0"/>
                <a:cs typeface="Arial" panose="020B0604020202020204" pitchFamily="34" charset="0"/>
              </a:rPr>
              <a:t>newfile.txt</a:t>
            </a:r>
            <a:r>
              <a:rPr lang="ja-JP" altLang="en-US" b="0" i="0">
                <a:solidFill>
                  <a:srgbClr val="374151"/>
                </a:solidFill>
                <a:effectLst/>
                <a:latin typeface="Arial" panose="020B0604020202020204" pitchFamily="34" charset="0"/>
                <a:cs typeface="Arial" panose="020B0604020202020204" pitchFamily="34" charset="0"/>
              </a:rPr>
              <a:t>を作成</a:t>
            </a:r>
            <a:endParaRPr lang="ja-JP" altLang="en-US">
              <a:latin typeface="Arial" panose="020B0604020202020204" pitchFamily="34" charset="0"/>
              <a:cs typeface="Arial" panose="020B0604020202020204" pitchFamily="34" charset="0"/>
            </a:endParaRPr>
          </a:p>
        </p:txBody>
      </p:sp>
      <p:sp>
        <p:nvSpPr>
          <p:cNvPr id="14" name="タイトル 1">
            <a:extLst>
              <a:ext uri="{FF2B5EF4-FFF2-40B4-BE49-F238E27FC236}">
                <a16:creationId xmlns:a16="http://schemas.microsoft.com/office/drawing/2014/main" id="{32EA2481-8C5F-9B7D-0771-A51F1B3A8636}"/>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solidFill>
                  <a:srgbClr val="0070C0"/>
                </a:solidFill>
                <a:cs typeface="Arial" panose="020B0604020202020204" pitchFamily="34" charset="0"/>
              </a:rPr>
              <a:t>覚えるべき基本の</a:t>
            </a:r>
            <a:r>
              <a:rPr lang="en" altLang="ja-JP" sz="3200" dirty="0">
                <a:solidFill>
                  <a:srgbClr val="0070C0"/>
                </a:solidFill>
                <a:cs typeface="Arial" panose="020B0604020202020204" pitchFamily="34" charset="0"/>
              </a:rPr>
              <a:t>Linux</a:t>
            </a:r>
            <a:r>
              <a:rPr lang="ja-JP" altLang="en-US" sz="3200">
                <a:solidFill>
                  <a:srgbClr val="0070C0"/>
                </a:solidFill>
                <a:cs typeface="Arial" panose="020B0604020202020204" pitchFamily="34" charset="0"/>
              </a:rPr>
              <a:t>コマンド</a:t>
            </a:r>
            <a:endParaRPr lang="ja-JP" altLang="en-US">
              <a:solidFill>
                <a:srgbClr val="0070C0"/>
              </a:solidFill>
              <a:cs typeface="Arial" panose="020B0604020202020204" pitchFamily="34" charset="0"/>
            </a:endParaRPr>
          </a:p>
        </p:txBody>
      </p:sp>
    </p:spTree>
    <p:extLst>
      <p:ext uri="{BB962C8B-B14F-4D97-AF65-F5344CB8AC3E}">
        <p14:creationId xmlns:p14="http://schemas.microsoft.com/office/powerpoint/2010/main" val="118643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5C2B24A-41E5-3B27-DC13-A49CEA59B0AB}"/>
              </a:ext>
            </a:extLst>
          </p:cNvPr>
          <p:cNvPicPr>
            <a:picLocks noChangeAspect="1"/>
          </p:cNvPicPr>
          <p:nvPr/>
        </p:nvPicPr>
        <p:blipFill>
          <a:blip r:embed="rId2"/>
          <a:stretch>
            <a:fillRect/>
          </a:stretch>
        </p:blipFill>
        <p:spPr>
          <a:xfrm>
            <a:off x="694266" y="1378786"/>
            <a:ext cx="7552267" cy="275882"/>
          </a:xfrm>
          <a:prstGeom prst="rect">
            <a:avLst/>
          </a:prstGeom>
        </p:spPr>
      </p:pic>
      <p:pic>
        <p:nvPicPr>
          <p:cNvPr id="3" name="図 2">
            <a:extLst>
              <a:ext uri="{FF2B5EF4-FFF2-40B4-BE49-F238E27FC236}">
                <a16:creationId xmlns:a16="http://schemas.microsoft.com/office/drawing/2014/main" id="{F6920F10-2C0E-3DFA-FC9C-23524B21E6C9}"/>
              </a:ext>
            </a:extLst>
          </p:cNvPr>
          <p:cNvPicPr>
            <a:picLocks noChangeAspect="1"/>
          </p:cNvPicPr>
          <p:nvPr/>
        </p:nvPicPr>
        <p:blipFill>
          <a:blip r:embed="rId3"/>
          <a:stretch>
            <a:fillRect/>
          </a:stretch>
        </p:blipFill>
        <p:spPr>
          <a:xfrm>
            <a:off x="1961222" y="1877795"/>
            <a:ext cx="4528068" cy="2800866"/>
          </a:xfrm>
          <a:prstGeom prst="rect">
            <a:avLst/>
          </a:prstGeom>
          <a:ln>
            <a:solidFill>
              <a:schemeClr val="bg1">
                <a:lumMod val="50000"/>
              </a:schemeClr>
            </a:solidFill>
          </a:ln>
        </p:spPr>
      </p:pic>
      <p:pic>
        <p:nvPicPr>
          <p:cNvPr id="4" name="図 3">
            <a:extLst>
              <a:ext uri="{FF2B5EF4-FFF2-40B4-BE49-F238E27FC236}">
                <a16:creationId xmlns:a16="http://schemas.microsoft.com/office/drawing/2014/main" id="{83F7B8C4-D3B9-702A-24D6-D5A091BA389C}"/>
              </a:ext>
            </a:extLst>
          </p:cNvPr>
          <p:cNvPicPr>
            <a:picLocks noChangeAspect="1"/>
          </p:cNvPicPr>
          <p:nvPr/>
        </p:nvPicPr>
        <p:blipFill>
          <a:blip r:embed="rId4"/>
          <a:stretch>
            <a:fillRect/>
          </a:stretch>
        </p:blipFill>
        <p:spPr>
          <a:xfrm>
            <a:off x="6764748" y="3620537"/>
            <a:ext cx="4896077" cy="2961202"/>
          </a:xfrm>
          <a:prstGeom prst="rect">
            <a:avLst/>
          </a:prstGeom>
          <a:ln>
            <a:solidFill>
              <a:schemeClr val="bg1">
                <a:lumMod val="50000"/>
              </a:schemeClr>
            </a:solidFill>
          </a:ln>
        </p:spPr>
      </p:pic>
      <p:sp>
        <p:nvSpPr>
          <p:cNvPr id="9" name="テキスト ボックス 8">
            <a:extLst>
              <a:ext uri="{FF2B5EF4-FFF2-40B4-BE49-F238E27FC236}">
                <a16:creationId xmlns:a16="http://schemas.microsoft.com/office/drawing/2014/main" id="{3EEDE1B1-BC67-3784-6358-1A0B4D83F8BF}"/>
              </a:ext>
            </a:extLst>
          </p:cNvPr>
          <p:cNvSpPr txBox="1"/>
          <p:nvPr/>
        </p:nvSpPr>
        <p:spPr>
          <a:xfrm>
            <a:off x="694266" y="987258"/>
            <a:ext cx="9160934" cy="369332"/>
          </a:xfrm>
          <a:prstGeom prst="rect">
            <a:avLst/>
          </a:prstGeom>
          <a:noFill/>
        </p:spPr>
        <p:txBody>
          <a:bodyPr wrap="square">
            <a:spAutoFit/>
          </a:bodyPr>
          <a:lstStyle/>
          <a:p>
            <a:r>
              <a:rPr lang="en" altLang="ja-JP" b="1" i="0" dirty="0">
                <a:solidFill>
                  <a:srgbClr val="374151"/>
                </a:solidFill>
                <a:effectLst/>
                <a:latin typeface="Arial" panose="020B0604020202020204" pitchFamily="34" charset="0"/>
                <a:cs typeface="Arial" panose="020B0604020202020204" pitchFamily="34" charset="0"/>
              </a:rPr>
              <a:t>vim</a:t>
            </a:r>
            <a:r>
              <a:rPr lang="en" altLang="ja-JP" b="0" i="0" dirty="0">
                <a:solidFill>
                  <a:srgbClr val="374151"/>
                </a:solidFill>
                <a:effectLst/>
                <a:latin typeface="Arial" panose="020B0604020202020204" pitchFamily="34" charset="0"/>
                <a:cs typeface="Arial" panose="020B0604020202020204" pitchFamily="34" charset="0"/>
              </a:rPr>
              <a:t>: </a:t>
            </a:r>
            <a:r>
              <a:rPr lang="ja-JP" altLang="en-US" b="0" i="0">
                <a:solidFill>
                  <a:srgbClr val="374151"/>
                </a:solidFill>
                <a:effectLst/>
                <a:latin typeface="Arial" panose="020B0604020202020204" pitchFamily="34" charset="0"/>
                <a:cs typeface="Arial" panose="020B0604020202020204" pitchFamily="34" charset="0"/>
              </a:rPr>
              <a:t>ファイルの編集を行う</a:t>
            </a:r>
            <a:endParaRPr lang="en" altLang="ja-JP" b="1" i="0" dirty="0">
              <a:solidFill>
                <a:srgbClr val="374151"/>
              </a:solidFill>
              <a:effectLst/>
              <a:latin typeface="Arial" panose="020B0604020202020204" pitchFamily="34" charset="0"/>
              <a:cs typeface="Arial" panose="020B0604020202020204" pitchFamily="34" charset="0"/>
            </a:endParaRPr>
          </a:p>
        </p:txBody>
      </p:sp>
      <p:sp>
        <p:nvSpPr>
          <p:cNvPr id="10" name="曲折矢印 9">
            <a:extLst>
              <a:ext uri="{FF2B5EF4-FFF2-40B4-BE49-F238E27FC236}">
                <a16:creationId xmlns:a16="http://schemas.microsoft.com/office/drawing/2014/main" id="{16DCA7AF-D58D-62C3-8413-24BCF04904FB}"/>
              </a:ext>
            </a:extLst>
          </p:cNvPr>
          <p:cNvSpPr/>
          <p:nvPr/>
        </p:nvSpPr>
        <p:spPr>
          <a:xfrm rot="10800000" flipH="1">
            <a:off x="1134969" y="2234507"/>
            <a:ext cx="657823" cy="737419"/>
          </a:xfrm>
          <a:prstGeom prst="ben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25A15FFD-84F1-F1CC-BA5D-402A47A054B2}"/>
              </a:ext>
            </a:extLst>
          </p:cNvPr>
          <p:cNvSpPr txBox="1"/>
          <p:nvPr/>
        </p:nvSpPr>
        <p:spPr>
          <a:xfrm>
            <a:off x="859510" y="2971926"/>
            <a:ext cx="1101712" cy="369332"/>
          </a:xfrm>
          <a:prstGeom prst="rect">
            <a:avLst/>
          </a:prstGeom>
          <a:noFill/>
        </p:spPr>
        <p:txBody>
          <a:bodyPr wrap="square">
            <a:spAutoFit/>
          </a:bodyPr>
          <a:lstStyle/>
          <a:p>
            <a:r>
              <a:rPr lang="ja-JP" altLang="en-US" b="0" i="0">
                <a:solidFill>
                  <a:srgbClr val="374151"/>
                </a:solidFill>
                <a:effectLst/>
                <a:latin typeface="Arial" panose="020B0604020202020204" pitchFamily="34" charset="0"/>
                <a:cs typeface="Arial" panose="020B0604020202020204" pitchFamily="34" charset="0"/>
              </a:rPr>
              <a:t>実行結果</a:t>
            </a:r>
            <a:endParaRPr lang="ja-JP" altLang="en-US"/>
          </a:p>
        </p:txBody>
      </p:sp>
      <p:sp>
        <p:nvSpPr>
          <p:cNvPr id="12" name="曲折矢印 11">
            <a:extLst>
              <a:ext uri="{FF2B5EF4-FFF2-40B4-BE49-F238E27FC236}">
                <a16:creationId xmlns:a16="http://schemas.microsoft.com/office/drawing/2014/main" id="{A5A16C16-8F1E-B98D-ED24-A6430937EAAA}"/>
              </a:ext>
            </a:extLst>
          </p:cNvPr>
          <p:cNvSpPr/>
          <p:nvPr/>
        </p:nvSpPr>
        <p:spPr>
          <a:xfrm rot="10800000" flipH="1">
            <a:off x="5759095" y="5112988"/>
            <a:ext cx="657823" cy="737419"/>
          </a:xfrm>
          <a:prstGeom prst="ben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C4450779-4F32-29B7-AB59-E309519A5EFA}"/>
              </a:ext>
            </a:extLst>
          </p:cNvPr>
          <p:cNvSpPr txBox="1"/>
          <p:nvPr/>
        </p:nvSpPr>
        <p:spPr>
          <a:xfrm>
            <a:off x="4397439" y="5872604"/>
            <a:ext cx="2367309" cy="646331"/>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a:t>
            </a:r>
            <a:r>
              <a:rPr lang="en-US" altLang="ja-JP" dirty="0" err="1">
                <a:solidFill>
                  <a:srgbClr val="FF0000"/>
                </a:solidFill>
                <a:latin typeface="Arial" panose="020B0604020202020204" pitchFamily="34" charset="0"/>
                <a:cs typeface="Arial" panose="020B0604020202020204" pitchFamily="34" charset="0"/>
              </a:rPr>
              <a:t>i</a:t>
            </a:r>
            <a:r>
              <a:rPr lang="ja-JP" altLang="en-US">
                <a:solidFill>
                  <a:srgbClr val="374151"/>
                </a:solidFill>
                <a:latin typeface="Arial" panose="020B0604020202020204" pitchFamily="34" charset="0"/>
                <a:cs typeface="Arial" panose="020B0604020202020204" pitchFamily="34" charset="0"/>
              </a:rPr>
              <a:t>」を入力して、編集モードになる</a:t>
            </a:r>
            <a:endParaRPr lang="ja-JP" altLang="en-US"/>
          </a:p>
        </p:txBody>
      </p:sp>
      <p:sp>
        <p:nvSpPr>
          <p:cNvPr id="14" name="正方形/長方形 13">
            <a:extLst>
              <a:ext uri="{FF2B5EF4-FFF2-40B4-BE49-F238E27FC236}">
                <a16:creationId xmlns:a16="http://schemas.microsoft.com/office/drawing/2014/main" id="{EF84089D-F39B-16D1-2183-8A03E968276C}"/>
              </a:ext>
            </a:extLst>
          </p:cNvPr>
          <p:cNvSpPr/>
          <p:nvPr/>
        </p:nvSpPr>
        <p:spPr>
          <a:xfrm>
            <a:off x="6704616" y="6448770"/>
            <a:ext cx="815923" cy="203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1">
            <a:extLst>
              <a:ext uri="{FF2B5EF4-FFF2-40B4-BE49-F238E27FC236}">
                <a16:creationId xmlns:a16="http://schemas.microsoft.com/office/drawing/2014/main" id="{CFBF3FB1-FFC0-E52C-6D06-30D64F180BD0}"/>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solidFill>
                  <a:srgbClr val="0070C0"/>
                </a:solidFill>
                <a:cs typeface="Arial" panose="020B0604020202020204" pitchFamily="34" charset="0"/>
              </a:rPr>
              <a:t>覚えるべき基本の</a:t>
            </a:r>
            <a:r>
              <a:rPr lang="en" altLang="ja-JP" sz="3200" dirty="0">
                <a:solidFill>
                  <a:srgbClr val="0070C0"/>
                </a:solidFill>
                <a:cs typeface="Arial" panose="020B0604020202020204" pitchFamily="34" charset="0"/>
              </a:rPr>
              <a:t>Linux</a:t>
            </a:r>
            <a:r>
              <a:rPr lang="ja-JP" altLang="en-US" sz="3200">
                <a:solidFill>
                  <a:srgbClr val="0070C0"/>
                </a:solidFill>
                <a:cs typeface="Arial" panose="020B0604020202020204" pitchFamily="34" charset="0"/>
              </a:rPr>
              <a:t>コマンド</a:t>
            </a:r>
            <a:endParaRPr lang="ja-JP" altLang="en-US">
              <a:solidFill>
                <a:srgbClr val="0070C0"/>
              </a:solidFill>
              <a:cs typeface="Arial" panose="020B0604020202020204" pitchFamily="34" charset="0"/>
            </a:endParaRPr>
          </a:p>
        </p:txBody>
      </p:sp>
    </p:spTree>
    <p:extLst>
      <p:ext uri="{BB962C8B-B14F-4D97-AF65-F5344CB8AC3E}">
        <p14:creationId xmlns:p14="http://schemas.microsoft.com/office/powerpoint/2010/main" val="3510086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41DC8FBA-88E3-6A4F-928F-1858ED107A3C}"/>
              </a:ext>
            </a:extLst>
          </p:cNvPr>
          <p:cNvPicPr>
            <a:picLocks noChangeAspect="1"/>
          </p:cNvPicPr>
          <p:nvPr/>
        </p:nvPicPr>
        <p:blipFill>
          <a:blip r:embed="rId2"/>
          <a:stretch>
            <a:fillRect/>
          </a:stretch>
        </p:blipFill>
        <p:spPr>
          <a:xfrm>
            <a:off x="694266" y="2312198"/>
            <a:ext cx="5058750" cy="3152813"/>
          </a:xfrm>
          <a:prstGeom prst="rect">
            <a:avLst/>
          </a:prstGeom>
          <a:ln>
            <a:solidFill>
              <a:schemeClr val="bg1">
                <a:lumMod val="50000"/>
              </a:schemeClr>
            </a:solidFill>
          </a:ln>
        </p:spPr>
      </p:pic>
      <p:pic>
        <p:nvPicPr>
          <p:cNvPr id="3" name="図 2">
            <a:extLst>
              <a:ext uri="{FF2B5EF4-FFF2-40B4-BE49-F238E27FC236}">
                <a16:creationId xmlns:a16="http://schemas.microsoft.com/office/drawing/2014/main" id="{4F671CBA-258A-72AC-4B18-1672AE14B4E2}"/>
              </a:ext>
            </a:extLst>
          </p:cNvPr>
          <p:cNvPicPr>
            <a:picLocks noChangeAspect="1"/>
          </p:cNvPicPr>
          <p:nvPr/>
        </p:nvPicPr>
        <p:blipFill>
          <a:blip r:embed="rId3"/>
          <a:stretch>
            <a:fillRect/>
          </a:stretch>
        </p:blipFill>
        <p:spPr>
          <a:xfrm>
            <a:off x="6723332" y="2312199"/>
            <a:ext cx="5152596" cy="3152812"/>
          </a:xfrm>
          <a:prstGeom prst="rect">
            <a:avLst/>
          </a:prstGeom>
          <a:ln>
            <a:solidFill>
              <a:schemeClr val="bg1">
                <a:lumMod val="50000"/>
              </a:schemeClr>
            </a:solidFill>
          </a:ln>
        </p:spPr>
      </p:pic>
      <p:pic>
        <p:nvPicPr>
          <p:cNvPr id="4" name="図 3">
            <a:extLst>
              <a:ext uri="{FF2B5EF4-FFF2-40B4-BE49-F238E27FC236}">
                <a16:creationId xmlns:a16="http://schemas.microsoft.com/office/drawing/2014/main" id="{F20A6D71-8900-244E-1347-968CAC0E3DD2}"/>
              </a:ext>
            </a:extLst>
          </p:cNvPr>
          <p:cNvPicPr>
            <a:picLocks noChangeAspect="1"/>
          </p:cNvPicPr>
          <p:nvPr/>
        </p:nvPicPr>
        <p:blipFill>
          <a:blip r:embed="rId4"/>
          <a:stretch>
            <a:fillRect/>
          </a:stretch>
        </p:blipFill>
        <p:spPr>
          <a:xfrm>
            <a:off x="694266" y="6183907"/>
            <a:ext cx="6367780" cy="415290"/>
          </a:xfrm>
          <a:prstGeom prst="rect">
            <a:avLst/>
          </a:prstGeom>
          <a:ln>
            <a:solidFill>
              <a:schemeClr val="bg1">
                <a:lumMod val="50000"/>
              </a:schemeClr>
            </a:solidFill>
          </a:ln>
        </p:spPr>
      </p:pic>
      <p:sp>
        <p:nvSpPr>
          <p:cNvPr id="6" name="テキスト ボックス 5">
            <a:extLst>
              <a:ext uri="{FF2B5EF4-FFF2-40B4-BE49-F238E27FC236}">
                <a16:creationId xmlns:a16="http://schemas.microsoft.com/office/drawing/2014/main" id="{99A82425-473D-344B-2ABE-7E038233EA87}"/>
              </a:ext>
            </a:extLst>
          </p:cNvPr>
          <p:cNvSpPr txBox="1"/>
          <p:nvPr/>
        </p:nvSpPr>
        <p:spPr>
          <a:xfrm>
            <a:off x="694266" y="822927"/>
            <a:ext cx="9160934" cy="369332"/>
          </a:xfrm>
          <a:prstGeom prst="rect">
            <a:avLst/>
          </a:prstGeom>
          <a:noFill/>
        </p:spPr>
        <p:txBody>
          <a:bodyPr wrap="square">
            <a:spAutoFit/>
          </a:bodyPr>
          <a:lstStyle/>
          <a:p>
            <a:r>
              <a:rPr lang="en" altLang="ja-JP" b="1" i="0" dirty="0">
                <a:solidFill>
                  <a:srgbClr val="374151"/>
                </a:solidFill>
                <a:effectLst/>
                <a:latin typeface="Arial" panose="020B0604020202020204" pitchFamily="34" charset="0"/>
                <a:cs typeface="Arial" panose="020B0604020202020204" pitchFamily="34" charset="0"/>
              </a:rPr>
              <a:t>vim</a:t>
            </a:r>
            <a:r>
              <a:rPr lang="en" altLang="ja-JP" b="0" i="0" dirty="0">
                <a:solidFill>
                  <a:srgbClr val="374151"/>
                </a:solidFill>
                <a:effectLst/>
                <a:latin typeface="Arial" panose="020B0604020202020204" pitchFamily="34" charset="0"/>
                <a:cs typeface="Arial" panose="020B0604020202020204" pitchFamily="34" charset="0"/>
              </a:rPr>
              <a:t>: </a:t>
            </a:r>
            <a:r>
              <a:rPr lang="ja-JP" altLang="en-US" b="0" i="0">
                <a:solidFill>
                  <a:srgbClr val="374151"/>
                </a:solidFill>
                <a:effectLst/>
                <a:latin typeface="Arial" panose="020B0604020202020204" pitchFamily="34" charset="0"/>
                <a:cs typeface="Arial" panose="020B0604020202020204" pitchFamily="34" charset="0"/>
              </a:rPr>
              <a:t>ファイルの編集を行う</a:t>
            </a:r>
            <a:endParaRPr lang="en" altLang="ja-JP" b="1" i="0" dirty="0">
              <a:solidFill>
                <a:srgbClr val="374151"/>
              </a:solidFill>
              <a:effectLst/>
              <a:latin typeface="Arial" panose="020B0604020202020204" pitchFamily="34" charset="0"/>
              <a:cs typeface="Arial" panose="020B0604020202020204" pitchFamily="34" charset="0"/>
            </a:endParaRPr>
          </a:p>
        </p:txBody>
      </p:sp>
      <p:sp>
        <p:nvSpPr>
          <p:cNvPr id="7" name="テキスト ボックス 6">
            <a:extLst>
              <a:ext uri="{FF2B5EF4-FFF2-40B4-BE49-F238E27FC236}">
                <a16:creationId xmlns:a16="http://schemas.microsoft.com/office/drawing/2014/main" id="{BBB611EC-E99C-DF4B-3F6A-BF2843DB5162}"/>
              </a:ext>
            </a:extLst>
          </p:cNvPr>
          <p:cNvSpPr txBox="1"/>
          <p:nvPr/>
        </p:nvSpPr>
        <p:spPr>
          <a:xfrm>
            <a:off x="610500" y="1883395"/>
            <a:ext cx="4361549" cy="369332"/>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例： 「</a:t>
            </a:r>
            <a:r>
              <a:rPr lang="en-US" altLang="ja-JP" dirty="0">
                <a:solidFill>
                  <a:srgbClr val="FF0000"/>
                </a:solidFill>
                <a:latin typeface="Arial" panose="020B0604020202020204" pitchFamily="34" charset="0"/>
                <a:cs typeface="Arial" panose="020B0604020202020204" pitchFamily="34" charset="0"/>
              </a:rPr>
              <a:t>echo Hello Ubuntu</a:t>
            </a:r>
            <a:r>
              <a:rPr lang="ja-JP" altLang="en-US">
                <a:solidFill>
                  <a:srgbClr val="FF0000"/>
                </a:solidFill>
                <a:latin typeface="Arial" panose="020B0604020202020204" pitchFamily="34" charset="0"/>
                <a:cs typeface="Arial" panose="020B0604020202020204" pitchFamily="34" charset="0"/>
              </a:rPr>
              <a:t>！</a:t>
            </a:r>
            <a:r>
              <a:rPr lang="ja-JP" altLang="en-US">
                <a:solidFill>
                  <a:srgbClr val="374151"/>
                </a:solidFill>
                <a:latin typeface="Arial" panose="020B0604020202020204" pitchFamily="34" charset="0"/>
                <a:cs typeface="Arial" panose="020B0604020202020204" pitchFamily="34" charset="0"/>
              </a:rPr>
              <a:t>」を入力</a:t>
            </a:r>
            <a:endParaRPr lang="ja-JP" altLang="en-US"/>
          </a:p>
        </p:txBody>
      </p:sp>
      <p:sp>
        <p:nvSpPr>
          <p:cNvPr id="8" name="テキスト ボックス 7">
            <a:extLst>
              <a:ext uri="{FF2B5EF4-FFF2-40B4-BE49-F238E27FC236}">
                <a16:creationId xmlns:a16="http://schemas.microsoft.com/office/drawing/2014/main" id="{52ECBE19-0690-6480-7325-3E99129D367E}"/>
              </a:ext>
            </a:extLst>
          </p:cNvPr>
          <p:cNvSpPr txBox="1"/>
          <p:nvPr/>
        </p:nvSpPr>
        <p:spPr>
          <a:xfrm>
            <a:off x="6528709" y="930649"/>
            <a:ext cx="5358490" cy="1200329"/>
          </a:xfrm>
          <a:prstGeom prst="rect">
            <a:avLst/>
          </a:prstGeom>
          <a:noFill/>
        </p:spPr>
        <p:txBody>
          <a:bodyPr wrap="square">
            <a:spAutoFit/>
          </a:bodyPr>
          <a:lstStyle/>
          <a:p>
            <a:pPr marL="285750" indent="-285750">
              <a:buFont typeface="Arial" panose="020B0604020202020204" pitchFamily="34" charset="0"/>
              <a:buChar char="•"/>
            </a:pPr>
            <a:r>
              <a:rPr lang="ja-JP" altLang="en-US">
                <a:solidFill>
                  <a:srgbClr val="374151"/>
                </a:solidFill>
                <a:latin typeface="Arial" panose="020B0604020202020204" pitchFamily="34" charset="0"/>
                <a:cs typeface="Arial" panose="020B0604020202020204" pitchFamily="34" charset="0"/>
              </a:rPr>
              <a:t>ボタン「</a:t>
            </a:r>
            <a:r>
              <a:rPr lang="en-US" altLang="ja-JP" dirty="0">
                <a:solidFill>
                  <a:srgbClr val="FF0000"/>
                </a:solidFill>
                <a:latin typeface="Arial" panose="020B0604020202020204" pitchFamily="34" charset="0"/>
                <a:cs typeface="Arial" panose="020B0604020202020204" pitchFamily="34" charset="0"/>
              </a:rPr>
              <a:t>Esc</a:t>
            </a:r>
            <a:r>
              <a:rPr lang="ja-JP" altLang="en-US">
                <a:solidFill>
                  <a:srgbClr val="374151"/>
                </a:solidFill>
                <a:latin typeface="Arial" panose="020B0604020202020204" pitchFamily="34" charset="0"/>
                <a:cs typeface="Arial" panose="020B0604020202020204" pitchFamily="34" charset="0"/>
              </a:rPr>
              <a:t>」を押して、編集モードから退出</a:t>
            </a:r>
            <a:endParaRPr lang="en-US" altLang="ja-JP" dirty="0">
              <a:solidFill>
                <a:srgbClr val="37415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ja-JP" altLang="en-US">
                <a:solidFill>
                  <a:srgbClr val="374151"/>
                </a:solidFill>
                <a:latin typeface="Arial" panose="020B0604020202020204" pitchFamily="34" charset="0"/>
                <a:cs typeface="Arial" panose="020B0604020202020204" pitchFamily="34" charset="0"/>
              </a:rPr>
              <a:t>「</a:t>
            </a:r>
            <a:r>
              <a:rPr lang="en-US" altLang="ja-JP" dirty="0">
                <a:solidFill>
                  <a:srgbClr val="FF0000"/>
                </a:solidFill>
                <a:latin typeface="Arial" panose="020B0604020202020204" pitchFamily="34" charset="0"/>
                <a:cs typeface="Arial" panose="020B0604020202020204" pitchFamily="34" charset="0"/>
              </a:rPr>
              <a:t>:</a:t>
            </a:r>
            <a:r>
              <a:rPr lang="en-US" altLang="ja-JP" dirty="0" err="1">
                <a:solidFill>
                  <a:srgbClr val="FF0000"/>
                </a:solidFill>
                <a:latin typeface="Arial" panose="020B0604020202020204" pitchFamily="34" charset="0"/>
                <a:cs typeface="Arial" panose="020B0604020202020204" pitchFamily="34" charset="0"/>
              </a:rPr>
              <a:t>wq</a:t>
            </a:r>
            <a:r>
              <a:rPr lang="ja-JP" altLang="en-US">
                <a:solidFill>
                  <a:srgbClr val="374151"/>
                </a:solidFill>
                <a:latin typeface="Arial" panose="020B0604020202020204" pitchFamily="34" charset="0"/>
                <a:cs typeface="Arial" panose="020B0604020202020204" pitchFamily="34" charset="0"/>
              </a:rPr>
              <a:t>」を入力して、ボタン「</a:t>
            </a:r>
            <a:r>
              <a:rPr lang="en-US" altLang="ja-JP" dirty="0">
                <a:solidFill>
                  <a:srgbClr val="FF0000"/>
                </a:solidFill>
                <a:latin typeface="Arial" panose="020B0604020202020204" pitchFamily="34" charset="0"/>
                <a:cs typeface="Arial" panose="020B0604020202020204" pitchFamily="34" charset="0"/>
              </a:rPr>
              <a:t>Enter/return</a:t>
            </a:r>
            <a:r>
              <a:rPr lang="ja-JP" altLang="en-US">
                <a:solidFill>
                  <a:srgbClr val="374151"/>
                </a:solidFill>
                <a:latin typeface="Arial" panose="020B0604020202020204" pitchFamily="34" charset="0"/>
                <a:cs typeface="Arial" panose="020B0604020202020204" pitchFamily="34" charset="0"/>
              </a:rPr>
              <a:t>」を押して、入力された内容が保存された</a:t>
            </a:r>
            <a:endParaRPr lang="en-US" altLang="ja-JP" dirty="0">
              <a:solidFill>
                <a:srgbClr val="37415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ja-JP" altLang="en-US"/>
              <a:t>保存せず退出する場合、</a:t>
            </a:r>
            <a:r>
              <a:rPr lang="ja-JP" altLang="en-US">
                <a:solidFill>
                  <a:srgbClr val="374151"/>
                </a:solidFill>
                <a:latin typeface="Arial" panose="020B0604020202020204" pitchFamily="34" charset="0"/>
                <a:cs typeface="Arial" panose="020B0604020202020204" pitchFamily="34" charset="0"/>
              </a:rPr>
              <a:t> 「</a:t>
            </a:r>
            <a:r>
              <a:rPr lang="en-US" altLang="ja-JP" dirty="0">
                <a:solidFill>
                  <a:srgbClr val="FF0000"/>
                </a:solidFill>
                <a:latin typeface="Arial" panose="020B0604020202020204" pitchFamily="34" charset="0"/>
                <a:cs typeface="Arial" panose="020B0604020202020204" pitchFamily="34" charset="0"/>
              </a:rPr>
              <a:t>:</a:t>
            </a:r>
            <a:r>
              <a:rPr lang="en-US" altLang="ja-JP" dirty="0" err="1">
                <a:solidFill>
                  <a:srgbClr val="FF0000"/>
                </a:solidFill>
                <a:latin typeface="Arial" panose="020B0604020202020204" pitchFamily="34" charset="0"/>
                <a:cs typeface="Arial" panose="020B0604020202020204" pitchFamily="34" charset="0"/>
              </a:rPr>
              <a:t>wq</a:t>
            </a:r>
            <a:r>
              <a:rPr lang="ja-JP" altLang="en-US">
                <a:solidFill>
                  <a:srgbClr val="374151"/>
                </a:solidFill>
                <a:latin typeface="Arial" panose="020B0604020202020204" pitchFamily="34" charset="0"/>
                <a:cs typeface="Arial" panose="020B0604020202020204" pitchFamily="34" charset="0"/>
              </a:rPr>
              <a:t>」を「</a:t>
            </a:r>
            <a:r>
              <a:rPr lang="en-US" altLang="ja-JP" dirty="0">
                <a:solidFill>
                  <a:srgbClr val="FF0000"/>
                </a:solidFill>
                <a:latin typeface="Arial" panose="020B0604020202020204" pitchFamily="34" charset="0"/>
                <a:cs typeface="Arial" panose="020B0604020202020204" pitchFamily="34" charset="0"/>
              </a:rPr>
              <a:t>:q!</a:t>
            </a:r>
            <a:r>
              <a:rPr lang="ja-JP" altLang="en-US">
                <a:solidFill>
                  <a:srgbClr val="374151"/>
                </a:solidFill>
                <a:latin typeface="Arial" panose="020B0604020202020204" pitchFamily="34" charset="0"/>
                <a:cs typeface="Arial" panose="020B0604020202020204" pitchFamily="34" charset="0"/>
              </a:rPr>
              <a:t>」に変更</a:t>
            </a:r>
            <a:endParaRPr lang="ja-JP" altLang="en-US"/>
          </a:p>
        </p:txBody>
      </p:sp>
      <p:sp>
        <p:nvSpPr>
          <p:cNvPr id="9" name="右矢印 8">
            <a:extLst>
              <a:ext uri="{FF2B5EF4-FFF2-40B4-BE49-F238E27FC236}">
                <a16:creationId xmlns:a16="http://schemas.microsoft.com/office/drawing/2014/main" id="{C96B52A0-3CED-CFC9-2BE4-7F123DF5D61B}"/>
              </a:ext>
            </a:extLst>
          </p:cNvPr>
          <p:cNvSpPr/>
          <p:nvPr/>
        </p:nvSpPr>
        <p:spPr>
          <a:xfrm>
            <a:off x="5988351" y="3908053"/>
            <a:ext cx="529087" cy="401128"/>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0" name="正方形/長方形 9">
            <a:extLst>
              <a:ext uri="{FF2B5EF4-FFF2-40B4-BE49-F238E27FC236}">
                <a16:creationId xmlns:a16="http://schemas.microsoft.com/office/drawing/2014/main" id="{412DF946-869C-C219-86E6-7AE5344C28F3}"/>
              </a:ext>
            </a:extLst>
          </p:cNvPr>
          <p:cNvSpPr/>
          <p:nvPr/>
        </p:nvSpPr>
        <p:spPr>
          <a:xfrm>
            <a:off x="6723332" y="5261876"/>
            <a:ext cx="815923" cy="203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7173B38-A586-696B-3803-3CBB3E3C0496}"/>
              </a:ext>
            </a:extLst>
          </p:cNvPr>
          <p:cNvSpPr txBox="1"/>
          <p:nvPr/>
        </p:nvSpPr>
        <p:spPr>
          <a:xfrm>
            <a:off x="610500" y="5742685"/>
            <a:ext cx="8476350" cy="369332"/>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例：</a:t>
            </a:r>
            <a:r>
              <a:rPr lang="en" altLang="ja-JP" b="0" i="0" dirty="0">
                <a:solidFill>
                  <a:srgbClr val="374151"/>
                </a:solidFill>
                <a:effectLst/>
                <a:latin typeface="Arial" panose="020B0604020202020204" pitchFamily="34" charset="0"/>
                <a:cs typeface="Arial" panose="020B0604020202020204" pitchFamily="34" charset="0"/>
              </a:rPr>
              <a:t> </a:t>
            </a:r>
            <a:r>
              <a:rPr lang="en" altLang="ja-JP" b="0" i="0" dirty="0" err="1">
                <a:solidFill>
                  <a:srgbClr val="374151"/>
                </a:solidFill>
                <a:effectLst/>
                <a:latin typeface="Arial" panose="020B0604020202020204" pitchFamily="34" charset="0"/>
                <a:cs typeface="Arial" panose="020B0604020202020204" pitchFamily="34" charset="0"/>
              </a:rPr>
              <a:t>newfile.txt</a:t>
            </a:r>
            <a:r>
              <a:rPr lang="ja-JP" altLang="en-US" b="0" i="0">
                <a:solidFill>
                  <a:srgbClr val="374151"/>
                </a:solidFill>
                <a:effectLst/>
                <a:latin typeface="Arial" panose="020B0604020202020204" pitchFamily="34" charset="0"/>
                <a:cs typeface="Arial" panose="020B0604020202020204" pitchFamily="34" charset="0"/>
              </a:rPr>
              <a:t>を</a:t>
            </a:r>
            <a:r>
              <a:rPr lang="en-US" altLang="ja-JP" b="0" i="0" dirty="0">
                <a:solidFill>
                  <a:srgbClr val="374151"/>
                </a:solidFill>
                <a:effectLst/>
                <a:latin typeface="Arial" panose="020B0604020202020204" pitchFamily="34" charset="0"/>
                <a:cs typeface="Arial" panose="020B0604020202020204" pitchFamily="34" charset="0"/>
              </a:rPr>
              <a:t>bash</a:t>
            </a:r>
            <a:r>
              <a:rPr lang="ja-JP" altLang="en-US" b="0" i="0">
                <a:solidFill>
                  <a:srgbClr val="374151"/>
                </a:solidFill>
                <a:effectLst/>
                <a:latin typeface="Arial" panose="020B0604020202020204" pitchFamily="34" charset="0"/>
                <a:cs typeface="Arial" panose="020B0604020202020204" pitchFamily="34" charset="0"/>
              </a:rPr>
              <a:t>コマンドで実行すれば、</a:t>
            </a:r>
            <a:r>
              <a:rPr lang="ja-JP" altLang="en-US">
                <a:solidFill>
                  <a:srgbClr val="374151"/>
                </a:solidFill>
                <a:latin typeface="Arial" panose="020B0604020202020204" pitchFamily="34" charset="0"/>
                <a:cs typeface="Arial" panose="020B0604020202020204" pitchFamily="34" charset="0"/>
              </a:rPr>
              <a:t> 「</a:t>
            </a:r>
            <a:r>
              <a:rPr lang="en-US" altLang="ja-JP" dirty="0">
                <a:solidFill>
                  <a:srgbClr val="FF0000"/>
                </a:solidFill>
                <a:latin typeface="Arial" panose="020B0604020202020204" pitchFamily="34" charset="0"/>
                <a:cs typeface="Arial" panose="020B0604020202020204" pitchFamily="34" charset="0"/>
              </a:rPr>
              <a:t> Hello Ubuntu</a:t>
            </a:r>
            <a:r>
              <a:rPr lang="ja-JP" altLang="en-US">
                <a:solidFill>
                  <a:srgbClr val="FF0000"/>
                </a:solidFill>
                <a:latin typeface="Arial" panose="020B0604020202020204" pitchFamily="34" charset="0"/>
                <a:cs typeface="Arial" panose="020B0604020202020204" pitchFamily="34" charset="0"/>
              </a:rPr>
              <a:t>！</a:t>
            </a:r>
            <a:r>
              <a:rPr lang="ja-JP" altLang="en-US">
                <a:solidFill>
                  <a:srgbClr val="374151"/>
                </a:solidFill>
                <a:latin typeface="Arial" panose="020B0604020202020204" pitchFamily="34" charset="0"/>
                <a:cs typeface="Arial" panose="020B0604020202020204" pitchFamily="34" charset="0"/>
              </a:rPr>
              <a:t>」がプリントされた</a:t>
            </a:r>
            <a:endParaRPr lang="ja-JP" altLang="en-US"/>
          </a:p>
        </p:txBody>
      </p:sp>
      <p:sp>
        <p:nvSpPr>
          <p:cNvPr id="12" name="タイトル 1">
            <a:extLst>
              <a:ext uri="{FF2B5EF4-FFF2-40B4-BE49-F238E27FC236}">
                <a16:creationId xmlns:a16="http://schemas.microsoft.com/office/drawing/2014/main" id="{C0A0DACB-D15C-3234-3468-B07A0A9B29E9}"/>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solidFill>
                  <a:srgbClr val="0070C0"/>
                </a:solidFill>
                <a:cs typeface="Arial" panose="020B0604020202020204" pitchFamily="34" charset="0"/>
              </a:rPr>
              <a:t>覚えるべき基本の</a:t>
            </a:r>
            <a:r>
              <a:rPr lang="en" altLang="ja-JP" sz="3200" dirty="0">
                <a:solidFill>
                  <a:srgbClr val="0070C0"/>
                </a:solidFill>
                <a:cs typeface="Arial" panose="020B0604020202020204" pitchFamily="34" charset="0"/>
              </a:rPr>
              <a:t>Linux</a:t>
            </a:r>
            <a:r>
              <a:rPr lang="ja-JP" altLang="en-US" sz="3200">
                <a:solidFill>
                  <a:srgbClr val="0070C0"/>
                </a:solidFill>
                <a:cs typeface="Arial" panose="020B0604020202020204" pitchFamily="34" charset="0"/>
              </a:rPr>
              <a:t>コマンド</a:t>
            </a:r>
            <a:endParaRPr lang="ja-JP" altLang="en-US">
              <a:solidFill>
                <a:srgbClr val="0070C0"/>
              </a:solidFill>
              <a:cs typeface="Arial" panose="020B0604020202020204" pitchFamily="34" charset="0"/>
            </a:endParaRPr>
          </a:p>
        </p:txBody>
      </p:sp>
    </p:spTree>
    <p:extLst>
      <p:ext uri="{BB962C8B-B14F-4D97-AF65-F5344CB8AC3E}">
        <p14:creationId xmlns:p14="http://schemas.microsoft.com/office/powerpoint/2010/main" val="237860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0F8CBF6-3331-1A57-C7FC-1F08D8C5553C}"/>
              </a:ext>
            </a:extLst>
          </p:cNvPr>
          <p:cNvSpPr txBox="1"/>
          <p:nvPr/>
        </p:nvSpPr>
        <p:spPr>
          <a:xfrm>
            <a:off x="694266" y="1146199"/>
            <a:ext cx="6099048" cy="369332"/>
          </a:xfrm>
          <a:prstGeom prst="rect">
            <a:avLst/>
          </a:prstGeom>
          <a:noFill/>
        </p:spPr>
        <p:txBody>
          <a:bodyPr wrap="square">
            <a:spAutoFit/>
          </a:bodyPr>
          <a:lstStyle/>
          <a:p>
            <a:pPr algn="l"/>
            <a:r>
              <a:rPr lang="en" altLang="ja-JP" b="1" i="0" dirty="0">
                <a:solidFill>
                  <a:srgbClr val="374151"/>
                </a:solidFill>
                <a:effectLst/>
                <a:latin typeface="Arial" panose="020B0604020202020204" pitchFamily="34" charset="0"/>
                <a:cs typeface="Arial" panose="020B0604020202020204" pitchFamily="34" charset="0"/>
              </a:rPr>
              <a:t>rm</a:t>
            </a:r>
            <a:r>
              <a:rPr lang="en" altLang="ja-JP" b="0" i="0" dirty="0">
                <a:solidFill>
                  <a:srgbClr val="374151"/>
                </a:solidFill>
                <a:effectLst/>
                <a:latin typeface="Arial" panose="020B0604020202020204" pitchFamily="34" charset="0"/>
                <a:cs typeface="Arial" panose="020B0604020202020204" pitchFamily="34" charset="0"/>
              </a:rPr>
              <a:t>: </a:t>
            </a:r>
            <a:r>
              <a:rPr lang="ja-JP" altLang="en-US" b="0" i="0">
                <a:solidFill>
                  <a:srgbClr val="374151"/>
                </a:solidFill>
                <a:effectLst/>
                <a:latin typeface="Arial" panose="020B0604020202020204" pitchFamily="34" charset="0"/>
                <a:cs typeface="Arial" panose="020B0604020202020204" pitchFamily="34" charset="0"/>
              </a:rPr>
              <a:t>ファイルを削除</a:t>
            </a:r>
            <a:r>
              <a:rPr lang="ja-JP" altLang="en-US">
                <a:solidFill>
                  <a:srgbClr val="374151"/>
                </a:solidFill>
                <a:latin typeface="Arial" panose="020B0604020202020204" pitchFamily="34" charset="0"/>
                <a:cs typeface="Arial" panose="020B0604020202020204" pitchFamily="34" charset="0"/>
              </a:rPr>
              <a:t>する</a:t>
            </a:r>
            <a:endParaRPr lang="en" altLang="ja-JP" b="0" i="0" dirty="0">
              <a:solidFill>
                <a:srgbClr val="374151"/>
              </a:solidFill>
              <a:effectLst/>
              <a:latin typeface="Arial" panose="020B0604020202020204" pitchFamily="34" charset="0"/>
              <a:cs typeface="Arial" panose="020B0604020202020204" pitchFamily="34" charset="0"/>
            </a:endParaRPr>
          </a:p>
        </p:txBody>
      </p:sp>
      <p:pic>
        <p:nvPicPr>
          <p:cNvPr id="4" name="図 3">
            <a:extLst>
              <a:ext uri="{FF2B5EF4-FFF2-40B4-BE49-F238E27FC236}">
                <a16:creationId xmlns:a16="http://schemas.microsoft.com/office/drawing/2014/main" id="{F7600AA2-02FF-F220-BD25-A48C8040DE16}"/>
              </a:ext>
            </a:extLst>
          </p:cNvPr>
          <p:cNvPicPr>
            <a:picLocks noChangeAspect="1"/>
          </p:cNvPicPr>
          <p:nvPr/>
        </p:nvPicPr>
        <p:blipFill>
          <a:blip r:embed="rId2"/>
          <a:stretch>
            <a:fillRect/>
          </a:stretch>
        </p:blipFill>
        <p:spPr>
          <a:xfrm>
            <a:off x="1140690" y="2620591"/>
            <a:ext cx="8682845" cy="782574"/>
          </a:xfrm>
          <a:prstGeom prst="rect">
            <a:avLst/>
          </a:prstGeom>
          <a:ln>
            <a:solidFill>
              <a:schemeClr val="bg1">
                <a:lumMod val="50000"/>
              </a:schemeClr>
            </a:solidFill>
          </a:ln>
        </p:spPr>
      </p:pic>
      <p:sp>
        <p:nvSpPr>
          <p:cNvPr id="6" name="タイトル 1">
            <a:extLst>
              <a:ext uri="{FF2B5EF4-FFF2-40B4-BE49-F238E27FC236}">
                <a16:creationId xmlns:a16="http://schemas.microsoft.com/office/drawing/2014/main" id="{58983E75-7493-B013-5A22-96DD950A5DDA}"/>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solidFill>
                  <a:srgbClr val="0070C0"/>
                </a:solidFill>
                <a:cs typeface="Arial" panose="020B0604020202020204" pitchFamily="34" charset="0"/>
              </a:rPr>
              <a:t>覚えるべき基本の</a:t>
            </a:r>
            <a:r>
              <a:rPr lang="en" altLang="ja-JP" sz="3200" dirty="0">
                <a:solidFill>
                  <a:srgbClr val="0070C0"/>
                </a:solidFill>
                <a:cs typeface="Arial" panose="020B0604020202020204" pitchFamily="34" charset="0"/>
              </a:rPr>
              <a:t>Linux</a:t>
            </a:r>
            <a:r>
              <a:rPr lang="ja-JP" altLang="en-US" sz="3200">
                <a:solidFill>
                  <a:srgbClr val="0070C0"/>
                </a:solidFill>
                <a:cs typeface="Arial" panose="020B0604020202020204" pitchFamily="34" charset="0"/>
              </a:rPr>
              <a:t>コマンド</a:t>
            </a:r>
            <a:endParaRPr lang="ja-JP" altLang="en-US">
              <a:solidFill>
                <a:srgbClr val="0070C0"/>
              </a:solidFill>
              <a:cs typeface="Arial" panose="020B0604020202020204" pitchFamily="34" charset="0"/>
            </a:endParaRPr>
          </a:p>
        </p:txBody>
      </p:sp>
      <p:sp>
        <p:nvSpPr>
          <p:cNvPr id="7" name="テキスト ボックス 6">
            <a:extLst>
              <a:ext uri="{FF2B5EF4-FFF2-40B4-BE49-F238E27FC236}">
                <a16:creationId xmlns:a16="http://schemas.microsoft.com/office/drawing/2014/main" id="{29B4E4D6-9BD8-B856-9A86-B06CE8E46161}"/>
              </a:ext>
            </a:extLst>
          </p:cNvPr>
          <p:cNvSpPr txBox="1"/>
          <p:nvPr/>
        </p:nvSpPr>
        <p:spPr>
          <a:xfrm>
            <a:off x="610500" y="1883395"/>
            <a:ext cx="10440810" cy="369332"/>
          </a:xfrm>
          <a:prstGeom prst="rect">
            <a:avLst/>
          </a:prstGeom>
          <a:noFill/>
        </p:spPr>
        <p:txBody>
          <a:bodyPr wrap="square">
            <a:spAutoFit/>
          </a:bodyPr>
          <a:lstStyle/>
          <a:p>
            <a:r>
              <a:rPr lang="ja-JP" altLang="en-US">
                <a:solidFill>
                  <a:srgbClr val="374151"/>
                </a:solidFill>
                <a:latin typeface="Arial" panose="020B0604020202020204" pitchFamily="34" charset="0"/>
                <a:cs typeface="Arial" panose="020B0604020202020204" pitchFamily="34" charset="0"/>
              </a:rPr>
              <a:t>例： フォルダ「</a:t>
            </a:r>
            <a:r>
              <a:rPr lang="en-US" altLang="ja-JP" dirty="0" err="1">
                <a:solidFill>
                  <a:srgbClr val="374151"/>
                </a:solidFill>
                <a:latin typeface="Arial" panose="020B0604020202020204" pitchFamily="34" charset="0"/>
                <a:cs typeface="Arial" panose="020B0604020202020204" pitchFamily="34" charset="0"/>
              </a:rPr>
              <a:t>tutorial_testDic</a:t>
            </a:r>
            <a:r>
              <a:rPr lang="ja-JP" altLang="en-US">
                <a:solidFill>
                  <a:srgbClr val="374151"/>
                </a:solidFill>
                <a:latin typeface="Arial" panose="020B0604020202020204" pitchFamily="34" charset="0"/>
                <a:cs typeface="Arial" panose="020B0604020202020204" pitchFamily="34" charset="0"/>
              </a:rPr>
              <a:t>」のファイル</a:t>
            </a:r>
            <a:r>
              <a:rPr lang="en" altLang="ja-JP" b="0" i="0" dirty="0" err="1">
                <a:solidFill>
                  <a:srgbClr val="374151"/>
                </a:solidFill>
                <a:effectLst/>
                <a:latin typeface="Arial" panose="020B0604020202020204" pitchFamily="34" charset="0"/>
                <a:cs typeface="Arial" panose="020B0604020202020204" pitchFamily="34" charset="0"/>
              </a:rPr>
              <a:t>newfile.txt</a:t>
            </a:r>
            <a:r>
              <a:rPr lang="ja-JP" altLang="en-US" b="0" i="0">
                <a:solidFill>
                  <a:srgbClr val="374151"/>
                </a:solidFill>
                <a:effectLst/>
                <a:latin typeface="Arial" panose="020B0604020202020204" pitchFamily="34" charset="0"/>
                <a:cs typeface="Arial" panose="020B0604020202020204" pitchFamily="34" charset="0"/>
              </a:rPr>
              <a:t>を削除</a:t>
            </a:r>
            <a:endParaRPr lang="ja-JP" altLang="en-US"/>
          </a:p>
        </p:txBody>
      </p:sp>
      <p:sp>
        <p:nvSpPr>
          <p:cNvPr id="9" name="テキスト ボックス 8">
            <a:extLst>
              <a:ext uri="{FF2B5EF4-FFF2-40B4-BE49-F238E27FC236}">
                <a16:creationId xmlns:a16="http://schemas.microsoft.com/office/drawing/2014/main" id="{F44008AA-B311-95CC-8B8A-CCD583637EC4}"/>
              </a:ext>
            </a:extLst>
          </p:cNvPr>
          <p:cNvSpPr txBox="1"/>
          <p:nvPr/>
        </p:nvSpPr>
        <p:spPr>
          <a:xfrm>
            <a:off x="694266" y="3997238"/>
            <a:ext cx="9723363" cy="2369880"/>
          </a:xfrm>
          <a:prstGeom prst="rect">
            <a:avLst/>
          </a:prstGeom>
          <a:noFill/>
        </p:spPr>
        <p:txBody>
          <a:bodyPr wrap="square">
            <a:spAutoFit/>
          </a:bodyPr>
          <a:lstStyle/>
          <a:p>
            <a:r>
              <a:rPr lang="en" altLang="ja-JP" b="1" dirty="0"/>
              <a:t>rm -rf</a:t>
            </a:r>
            <a:r>
              <a:rPr lang="en" altLang="ja-JP" b="1" i="0" dirty="0">
                <a:solidFill>
                  <a:srgbClr val="374151"/>
                </a:solidFill>
                <a:effectLst/>
                <a:latin typeface="Söhne"/>
              </a:rPr>
              <a:t>: </a:t>
            </a:r>
            <a:r>
              <a:rPr lang="en" altLang="ja-JP" dirty="0"/>
              <a:t>rm -rf</a:t>
            </a:r>
            <a:r>
              <a:rPr lang="ja-JP" altLang="en-US" b="0" i="0">
                <a:solidFill>
                  <a:srgbClr val="374151"/>
                </a:solidFill>
                <a:effectLst/>
                <a:latin typeface="Söhne"/>
              </a:rPr>
              <a:t>コマンドは、ディレクトリやその中のファイルを再帰的に削除するために使用されます。</a:t>
            </a:r>
            <a:endParaRPr lang="en-US" altLang="ja-JP" b="0" i="0" dirty="0">
              <a:solidFill>
                <a:srgbClr val="374151"/>
              </a:solidFill>
              <a:effectLst/>
              <a:latin typeface="Söhne"/>
            </a:endParaRPr>
          </a:p>
          <a:p>
            <a:r>
              <a:rPr lang="en-US" altLang="ja-JP" dirty="0"/>
              <a:t>-</a:t>
            </a:r>
            <a:r>
              <a:rPr lang="en" altLang="ja-JP" dirty="0"/>
              <a:t>r</a:t>
            </a:r>
            <a:r>
              <a:rPr lang="ja-JP" altLang="en-US" b="0" i="0">
                <a:solidFill>
                  <a:srgbClr val="374151"/>
                </a:solidFill>
                <a:effectLst/>
                <a:latin typeface="Söhne"/>
              </a:rPr>
              <a:t>オプションは再帰的な削除を指定し、</a:t>
            </a:r>
            <a:r>
              <a:rPr lang="en-US" altLang="ja-JP" dirty="0"/>
              <a:t>-</a:t>
            </a:r>
            <a:r>
              <a:rPr lang="en" altLang="ja-JP" dirty="0"/>
              <a:t>f</a:t>
            </a:r>
            <a:r>
              <a:rPr lang="ja-JP" altLang="en-US" b="0" i="0">
                <a:solidFill>
                  <a:srgbClr val="374151"/>
                </a:solidFill>
                <a:effectLst/>
                <a:latin typeface="Söhne"/>
              </a:rPr>
              <a:t>オプションは確認メッセージを表示せずに削除を実行します。</a:t>
            </a:r>
            <a:endParaRPr lang="en-US" altLang="ja-JP" b="0" i="0" dirty="0">
              <a:solidFill>
                <a:srgbClr val="374151"/>
              </a:solidFill>
              <a:effectLst/>
              <a:latin typeface="Söhne"/>
            </a:endParaRPr>
          </a:p>
          <a:p>
            <a:endParaRPr lang="en-US" altLang="ja-JP" dirty="0">
              <a:solidFill>
                <a:srgbClr val="374151"/>
              </a:solidFill>
              <a:latin typeface="Söhne"/>
            </a:endParaRPr>
          </a:p>
          <a:p>
            <a:r>
              <a:rPr lang="ja-JP" altLang="en-US" b="0" i="0">
                <a:solidFill>
                  <a:srgbClr val="374151"/>
                </a:solidFill>
                <a:effectLst/>
                <a:latin typeface="Söhne"/>
              </a:rPr>
              <a:t>注意が必要であり、</a:t>
            </a:r>
            <a:r>
              <a:rPr lang="ja-JP" altLang="en-US" sz="2000" b="1" i="0">
                <a:solidFill>
                  <a:srgbClr val="FF0000"/>
                </a:solidFill>
                <a:effectLst/>
                <a:latin typeface="Söhne"/>
              </a:rPr>
              <a:t>誤った使用方法によって重要なファイルやディレクトリが削除される可能性があるため、慎重に使用する必要があります</a:t>
            </a:r>
            <a:r>
              <a:rPr lang="ja-JP" altLang="en-US" sz="2000">
                <a:solidFill>
                  <a:srgbClr val="374151"/>
                </a:solidFill>
                <a:latin typeface="Söhne"/>
              </a:rPr>
              <a:t>！</a:t>
            </a:r>
            <a:endParaRPr lang="en-US" altLang="ja-JP" sz="2000" dirty="0">
              <a:solidFill>
                <a:srgbClr val="374151"/>
              </a:solidFill>
              <a:latin typeface="Söhne"/>
            </a:endParaRPr>
          </a:p>
          <a:p>
            <a:endParaRPr lang="en-US" altLang="ja-JP" b="0" i="0" dirty="0">
              <a:solidFill>
                <a:srgbClr val="374151"/>
              </a:solidFill>
              <a:effectLst/>
              <a:latin typeface="Söhne"/>
            </a:endParaRPr>
          </a:p>
          <a:p>
            <a:r>
              <a:rPr lang="ja-JP" altLang="en-US" b="0" i="0">
                <a:solidFill>
                  <a:srgbClr val="374151"/>
                </a:solidFill>
                <a:effectLst/>
                <a:latin typeface="Söhne"/>
              </a:rPr>
              <a:t>例えば、</a:t>
            </a:r>
            <a:r>
              <a:rPr lang="en" altLang="ja-JP" dirty="0"/>
              <a:t>rm -rf </a:t>
            </a:r>
            <a:r>
              <a:rPr lang="ja-JP" altLang="en"/>
              <a:t>「</a:t>
            </a:r>
            <a:r>
              <a:rPr lang="en" altLang="ja-JP" dirty="0" err="1"/>
              <a:t>tutorial_testDic</a:t>
            </a:r>
            <a:r>
              <a:rPr lang="ja-JP" altLang="en"/>
              <a:t>」</a:t>
            </a:r>
            <a:r>
              <a:rPr lang="ja-JP" altLang="en-US" b="0" i="0">
                <a:solidFill>
                  <a:srgbClr val="374151"/>
                </a:solidFill>
                <a:effectLst/>
                <a:latin typeface="Söhne"/>
              </a:rPr>
              <a:t>と入力すると、ディレクトリ</a:t>
            </a:r>
            <a:r>
              <a:rPr lang="ja-JP" altLang="en"/>
              <a:t>「</a:t>
            </a:r>
            <a:r>
              <a:rPr lang="en" altLang="ja-JP" dirty="0" err="1"/>
              <a:t>tutorial_testDic</a:t>
            </a:r>
            <a:r>
              <a:rPr lang="ja-JP" altLang="en"/>
              <a:t>」</a:t>
            </a:r>
            <a:r>
              <a:rPr lang="ja-JP" altLang="en-US" b="0" i="0">
                <a:solidFill>
                  <a:srgbClr val="374151"/>
                </a:solidFill>
                <a:effectLst/>
                <a:latin typeface="Söhne"/>
              </a:rPr>
              <a:t>とその中のすべてのファイルが再帰的に削除されます！！</a:t>
            </a:r>
            <a:endParaRPr lang="ja-JP" altLang="en-US"/>
          </a:p>
        </p:txBody>
      </p:sp>
    </p:spTree>
    <p:extLst>
      <p:ext uri="{BB962C8B-B14F-4D97-AF65-F5344CB8AC3E}">
        <p14:creationId xmlns:p14="http://schemas.microsoft.com/office/powerpoint/2010/main" val="367299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A39809-AC1A-C414-0556-8A7B4E26B9FB}"/>
              </a:ext>
            </a:extLst>
          </p:cNvPr>
          <p:cNvSpPr txBox="1"/>
          <p:nvPr/>
        </p:nvSpPr>
        <p:spPr>
          <a:xfrm>
            <a:off x="982134" y="853520"/>
            <a:ext cx="9824575" cy="1938992"/>
          </a:xfrm>
          <a:prstGeom prst="rect">
            <a:avLst/>
          </a:prstGeom>
          <a:noFill/>
        </p:spPr>
        <p:txBody>
          <a:bodyPr wrap="square">
            <a:spAutoFit/>
          </a:bodyPr>
          <a:lstStyle/>
          <a:p>
            <a:r>
              <a:rPr lang="ja-JP" altLang="en-US" sz="2400" b="1">
                <a:latin typeface="Söhne"/>
              </a:rPr>
              <a:t>課</a:t>
            </a:r>
            <a:r>
              <a:rPr lang="ja-JP" altLang="en-US" sz="2400" b="1" i="0">
                <a:effectLst/>
                <a:latin typeface="Söhne"/>
              </a:rPr>
              <a:t>題１</a:t>
            </a:r>
            <a:r>
              <a:rPr lang="en-US" altLang="ja-JP" sz="2400" b="0" i="0" dirty="0">
                <a:solidFill>
                  <a:srgbClr val="374151"/>
                </a:solidFill>
                <a:effectLst/>
                <a:latin typeface="Söhne"/>
              </a:rPr>
              <a:t>: </a:t>
            </a:r>
          </a:p>
          <a:p>
            <a:r>
              <a:rPr lang="ja-JP" altLang="en-US" sz="2400">
                <a:solidFill>
                  <a:srgbClr val="374151"/>
                </a:solidFill>
                <a:latin typeface="Söhne"/>
              </a:rPr>
              <a:t>自分のラップトップで、ターミナルを立ち上げて、</a:t>
            </a:r>
            <a:r>
              <a:rPr lang="en-US" altLang="ja-JP" sz="2400" b="0" i="0" dirty="0">
                <a:solidFill>
                  <a:srgbClr val="374151"/>
                </a:solidFill>
                <a:effectLst/>
                <a:latin typeface="Söhne"/>
              </a:rPr>
              <a:t>“</a:t>
            </a:r>
            <a:r>
              <a:rPr lang="en" altLang="ja-JP" sz="2400" b="0" i="0" dirty="0">
                <a:solidFill>
                  <a:srgbClr val="374151"/>
                </a:solidFill>
                <a:effectLst/>
                <a:latin typeface="Söhne"/>
              </a:rPr>
              <a:t>Homework”</a:t>
            </a:r>
            <a:r>
              <a:rPr lang="ja-JP" altLang="en-US" sz="2400" b="0" i="0">
                <a:solidFill>
                  <a:srgbClr val="374151"/>
                </a:solidFill>
                <a:effectLst/>
                <a:latin typeface="Söhne"/>
              </a:rPr>
              <a:t>という新しいディレクトリを作成</a:t>
            </a:r>
            <a:r>
              <a:rPr lang="ja-JP" altLang="en-US" sz="2400">
                <a:solidFill>
                  <a:srgbClr val="374151"/>
                </a:solidFill>
                <a:latin typeface="Söhne"/>
              </a:rPr>
              <a:t>する</a:t>
            </a:r>
            <a:r>
              <a:rPr lang="ja-JP" altLang="en-US" sz="2400" b="0" i="0">
                <a:solidFill>
                  <a:srgbClr val="374151"/>
                </a:solidFill>
                <a:effectLst/>
                <a:latin typeface="Söhne"/>
              </a:rPr>
              <a:t>。</a:t>
            </a:r>
            <a:endParaRPr lang="en-US" altLang="ja-JP" sz="2400" b="0" i="0" dirty="0">
              <a:solidFill>
                <a:srgbClr val="374151"/>
              </a:solidFill>
              <a:effectLst/>
              <a:latin typeface="Söhne"/>
            </a:endParaRPr>
          </a:p>
          <a:p>
            <a:r>
              <a:rPr lang="en-US" altLang="ja-JP" sz="2400" b="0" i="0" dirty="0">
                <a:solidFill>
                  <a:srgbClr val="374151"/>
                </a:solidFill>
                <a:effectLst/>
                <a:latin typeface="Söhne"/>
              </a:rPr>
              <a:t>“</a:t>
            </a:r>
            <a:r>
              <a:rPr lang="en" altLang="ja-JP" sz="2400" b="0" i="0" dirty="0">
                <a:solidFill>
                  <a:srgbClr val="374151"/>
                </a:solidFill>
                <a:effectLst/>
                <a:latin typeface="Söhne"/>
              </a:rPr>
              <a:t>Homework”</a:t>
            </a:r>
            <a:r>
              <a:rPr lang="ja-JP" altLang="en-US" sz="2400" b="0" i="0">
                <a:solidFill>
                  <a:srgbClr val="374151"/>
                </a:solidFill>
                <a:effectLst/>
                <a:latin typeface="Söhne"/>
              </a:rPr>
              <a:t>内に</a:t>
            </a:r>
            <a:r>
              <a:rPr lang="en-US" altLang="ja-JP" sz="2400" b="0" i="0" dirty="0">
                <a:solidFill>
                  <a:srgbClr val="374151"/>
                </a:solidFill>
                <a:effectLst/>
                <a:latin typeface="Söhne"/>
              </a:rPr>
              <a:t>“</a:t>
            </a:r>
            <a:r>
              <a:rPr lang="en" altLang="ja-JP" sz="2400" b="0" i="0" dirty="0" err="1">
                <a:solidFill>
                  <a:srgbClr val="374151"/>
                </a:solidFill>
                <a:effectLst/>
                <a:latin typeface="Söhne"/>
              </a:rPr>
              <a:t>homework.txt</a:t>
            </a:r>
            <a:r>
              <a:rPr lang="en" altLang="ja-JP" sz="2400" b="0" i="0" dirty="0">
                <a:solidFill>
                  <a:srgbClr val="374151"/>
                </a:solidFill>
                <a:effectLst/>
                <a:latin typeface="Söhne"/>
              </a:rPr>
              <a:t>”</a:t>
            </a:r>
            <a:r>
              <a:rPr lang="ja-JP" altLang="en-US" sz="2400" b="0" i="0">
                <a:solidFill>
                  <a:srgbClr val="374151"/>
                </a:solidFill>
                <a:effectLst/>
                <a:latin typeface="Söhne"/>
              </a:rPr>
              <a:t>という新しいファイルを作成</a:t>
            </a:r>
            <a:r>
              <a:rPr lang="ja-JP" altLang="en-US" sz="2400">
                <a:solidFill>
                  <a:srgbClr val="374151"/>
                </a:solidFill>
                <a:latin typeface="Söhne"/>
              </a:rPr>
              <a:t>する</a:t>
            </a:r>
            <a:r>
              <a:rPr lang="ja-JP" altLang="en-US" sz="2400" b="0" i="0">
                <a:solidFill>
                  <a:srgbClr val="374151"/>
                </a:solidFill>
                <a:effectLst/>
                <a:latin typeface="Söhne"/>
              </a:rPr>
              <a:t>。</a:t>
            </a:r>
            <a:r>
              <a:rPr lang="en-US" altLang="ja-JP" sz="2400" b="0" i="0" dirty="0">
                <a:solidFill>
                  <a:srgbClr val="374151"/>
                </a:solidFill>
                <a:effectLst/>
                <a:latin typeface="Söhne"/>
              </a:rPr>
              <a:t>“</a:t>
            </a:r>
            <a:r>
              <a:rPr lang="en" altLang="ja-JP" sz="2400" b="0" i="0" dirty="0" err="1">
                <a:solidFill>
                  <a:srgbClr val="374151"/>
                </a:solidFill>
                <a:effectLst/>
                <a:latin typeface="Söhne"/>
              </a:rPr>
              <a:t>homework.txt</a:t>
            </a:r>
            <a:r>
              <a:rPr lang="en" altLang="ja-JP" sz="2400" b="0" i="0" dirty="0">
                <a:solidFill>
                  <a:srgbClr val="374151"/>
                </a:solidFill>
                <a:effectLst/>
                <a:latin typeface="Söhne"/>
              </a:rPr>
              <a:t>”</a:t>
            </a:r>
            <a:r>
              <a:rPr lang="ja-JP" altLang="en-US" sz="2400" b="0" i="0">
                <a:solidFill>
                  <a:srgbClr val="374151"/>
                </a:solidFill>
                <a:effectLst/>
                <a:latin typeface="Söhne"/>
              </a:rPr>
              <a:t>に</a:t>
            </a:r>
            <a:r>
              <a:rPr lang="en-US" altLang="ja-JP" sz="2400" b="0" i="0" dirty="0">
                <a:solidFill>
                  <a:srgbClr val="374151"/>
                </a:solidFill>
                <a:effectLst/>
                <a:latin typeface="Söhne"/>
              </a:rPr>
              <a:t>“</a:t>
            </a:r>
            <a:r>
              <a:rPr lang="en" altLang="ja-JP" sz="2400" b="0" i="0" dirty="0">
                <a:solidFill>
                  <a:srgbClr val="374151"/>
                </a:solidFill>
                <a:effectLst/>
                <a:latin typeface="Söhne"/>
              </a:rPr>
              <a:t>Hello, CREST!”</a:t>
            </a:r>
            <a:r>
              <a:rPr lang="ja-JP" altLang="en-US" sz="2400" b="0" i="0">
                <a:solidFill>
                  <a:srgbClr val="374151"/>
                </a:solidFill>
                <a:effectLst/>
                <a:latin typeface="Söhne"/>
              </a:rPr>
              <a:t>と書き込んで、</a:t>
            </a:r>
            <a:r>
              <a:rPr lang="en-US" altLang="ja-JP" sz="2400" b="0" i="0" dirty="0">
                <a:solidFill>
                  <a:srgbClr val="374151"/>
                </a:solidFill>
                <a:effectLst/>
                <a:latin typeface="Arial" panose="020B0604020202020204" pitchFamily="34" charset="0"/>
                <a:cs typeface="Arial" panose="020B0604020202020204" pitchFamily="34" charset="0"/>
              </a:rPr>
              <a:t> bash</a:t>
            </a:r>
            <a:r>
              <a:rPr lang="ja-JP" altLang="en-US" sz="2400" b="0" i="0">
                <a:solidFill>
                  <a:srgbClr val="374151"/>
                </a:solidFill>
                <a:effectLst/>
                <a:latin typeface="Arial" panose="020B0604020202020204" pitchFamily="34" charset="0"/>
                <a:cs typeface="Arial" panose="020B0604020202020204" pitchFamily="34" charset="0"/>
              </a:rPr>
              <a:t>コマンドで実行する。</a:t>
            </a:r>
            <a:endParaRPr lang="ja-JP" altLang="en-US" sz="2400"/>
          </a:p>
        </p:txBody>
      </p:sp>
      <p:pic>
        <p:nvPicPr>
          <p:cNvPr id="3" name="図 2">
            <a:extLst>
              <a:ext uri="{FF2B5EF4-FFF2-40B4-BE49-F238E27FC236}">
                <a16:creationId xmlns:a16="http://schemas.microsoft.com/office/drawing/2014/main" id="{CEB098C8-EC44-D0E7-0350-5A8072BD99E7}"/>
              </a:ext>
            </a:extLst>
          </p:cNvPr>
          <p:cNvPicPr>
            <a:picLocks noChangeAspect="1"/>
          </p:cNvPicPr>
          <p:nvPr/>
        </p:nvPicPr>
        <p:blipFill>
          <a:blip r:embed="rId2"/>
          <a:stretch>
            <a:fillRect/>
          </a:stretch>
        </p:blipFill>
        <p:spPr>
          <a:xfrm>
            <a:off x="2932273" y="3065196"/>
            <a:ext cx="5329985" cy="3361846"/>
          </a:xfrm>
          <a:prstGeom prst="rect">
            <a:avLst/>
          </a:prstGeom>
          <a:ln>
            <a:solidFill>
              <a:schemeClr val="bg1">
                <a:lumMod val="50000"/>
              </a:schemeClr>
            </a:solidFill>
          </a:ln>
        </p:spPr>
      </p:pic>
      <p:sp>
        <p:nvSpPr>
          <p:cNvPr id="4" name="タイトル 1">
            <a:extLst>
              <a:ext uri="{FF2B5EF4-FFF2-40B4-BE49-F238E27FC236}">
                <a16:creationId xmlns:a16="http://schemas.microsoft.com/office/drawing/2014/main" id="{4F8FAE32-1B5D-E385-757A-809C21B1C5A8}"/>
              </a:ext>
            </a:extLst>
          </p:cNvPr>
          <p:cNvSpPr txBox="1">
            <a:spLocks/>
          </p:cNvSpPr>
          <p:nvPr/>
        </p:nvSpPr>
        <p:spPr>
          <a:xfrm>
            <a:off x="694266" y="276261"/>
            <a:ext cx="10515600" cy="70788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a:solidFill>
                  <a:srgbClr val="0070C0"/>
                </a:solidFill>
                <a:cs typeface="Arial" panose="020B0604020202020204" pitchFamily="34" charset="0"/>
              </a:rPr>
              <a:t>覚えるべき基本の</a:t>
            </a:r>
            <a:r>
              <a:rPr lang="en" altLang="ja-JP" sz="3200" dirty="0">
                <a:solidFill>
                  <a:srgbClr val="0070C0"/>
                </a:solidFill>
                <a:cs typeface="Arial" panose="020B0604020202020204" pitchFamily="34" charset="0"/>
              </a:rPr>
              <a:t>Linux</a:t>
            </a:r>
            <a:r>
              <a:rPr lang="ja-JP" altLang="en-US" sz="3200">
                <a:solidFill>
                  <a:srgbClr val="0070C0"/>
                </a:solidFill>
                <a:cs typeface="Arial" panose="020B0604020202020204" pitchFamily="34" charset="0"/>
              </a:rPr>
              <a:t>コマンド</a:t>
            </a:r>
            <a:endParaRPr lang="ja-JP" altLang="en-US">
              <a:solidFill>
                <a:srgbClr val="0070C0"/>
              </a:solidFill>
              <a:cs typeface="Arial" panose="020B0604020202020204" pitchFamily="34" charset="0"/>
            </a:endParaRPr>
          </a:p>
        </p:txBody>
      </p:sp>
    </p:spTree>
    <p:extLst>
      <p:ext uri="{BB962C8B-B14F-4D97-AF65-F5344CB8AC3E}">
        <p14:creationId xmlns:p14="http://schemas.microsoft.com/office/powerpoint/2010/main" val="210415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2038</Words>
  <Application>Microsoft Macintosh PowerPoint</Application>
  <PresentationFormat>ワイド画面</PresentationFormat>
  <Paragraphs>210</Paragraphs>
  <Slides>24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Söhne</vt:lpstr>
      <vt:lpstr>Söhne Mono</vt:lpstr>
      <vt:lpstr>游ゴシック</vt:lpstr>
      <vt:lpstr>Arial</vt:lpstr>
      <vt:lpstr>Menlo</vt:lpstr>
      <vt:lpstr>Office テーマ</vt:lpstr>
      <vt:lpstr>研修資料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世堯 丁</dc:creator>
  <cp:lastModifiedBy>世堯 丁</cp:lastModifiedBy>
  <cp:revision>7</cp:revision>
  <dcterms:created xsi:type="dcterms:W3CDTF">2023-05-14T04:10:55Z</dcterms:created>
  <dcterms:modified xsi:type="dcterms:W3CDTF">2023-05-15T09:01:24Z</dcterms:modified>
</cp:coreProperties>
</file>