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</p:sldIdLst>
  <p:sldSz cx="8120063" cy="10826750" type="B4ISO"/>
  <p:notesSz cx="6858000" cy="9144000"/>
  <p:defaultTextStyle>
    <a:defPPr>
      <a:defRPr lang="zh-CN"/>
    </a:defPPr>
    <a:lvl1pPr marL="0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669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337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07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675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343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12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681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349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370" y="-282"/>
      </p:cViewPr>
      <p:guideLst>
        <p:guide orient="horz" pos="3410"/>
        <p:guide pos="25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0E331-092D-4A1F-8299-91878B563D90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53C38-AC79-4652-853C-337BDBE7E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8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6669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3337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50007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6675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83343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00012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6681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33349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405" y="5221334"/>
            <a:ext cx="6320205" cy="2320734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405" y="7542067"/>
            <a:ext cx="6320205" cy="1359927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406" y="2853288"/>
            <a:ext cx="6325444" cy="63960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13829" y="1066766"/>
            <a:ext cx="1308021" cy="818609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406" y="1066767"/>
            <a:ext cx="4855305" cy="8186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6" y="5223269"/>
            <a:ext cx="6320203" cy="231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6" y="7542069"/>
            <a:ext cx="6320203" cy="135831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6" y="1066769"/>
            <a:ext cx="6325444" cy="14594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406" y="2857058"/>
            <a:ext cx="3082566" cy="6395804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1091" y="2857058"/>
            <a:ext cx="3080759" cy="6395805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251" y="2862075"/>
            <a:ext cx="2781720" cy="90974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406" y="3771822"/>
            <a:ext cx="3082566" cy="5481040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414" y="2862075"/>
            <a:ext cx="2782240" cy="90974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41090" y="3771822"/>
            <a:ext cx="3082565" cy="5481040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5" y="704240"/>
            <a:ext cx="2362713" cy="1872123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238" y="704240"/>
            <a:ext cx="3800613" cy="85486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405" y="2576365"/>
            <a:ext cx="2362713" cy="667649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6" y="2189754"/>
            <a:ext cx="3091544" cy="17574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406" y="3947252"/>
            <a:ext cx="3091544" cy="399443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4865686" y="2268379"/>
            <a:ext cx="964971" cy="171550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17799" y="2228801"/>
            <a:ext cx="737381" cy="13109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67601" y="2990782"/>
            <a:ext cx="534912" cy="95095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16754" y="2859527"/>
            <a:ext cx="434764" cy="7729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0360" y="3289113"/>
            <a:ext cx="227867" cy="40509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45425" y="1567772"/>
            <a:ext cx="227867" cy="40509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93027" y="2990782"/>
            <a:ext cx="175330" cy="31169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60264" y="1674363"/>
            <a:ext cx="175330" cy="31169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330700" y="2526242"/>
            <a:ext cx="3045024" cy="5413375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5823787" y="104699"/>
            <a:ext cx="2287108" cy="10730555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06" y="1066769"/>
            <a:ext cx="6327249" cy="14594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7" y="2853288"/>
            <a:ext cx="6327248" cy="6396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6496" y="9396145"/>
            <a:ext cx="1894681" cy="576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BA38-1883-451D-BF18-051F84AE33C7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8704" y="9396145"/>
            <a:ext cx="4667792" cy="576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532" y="9396145"/>
            <a:ext cx="540172" cy="576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42526" y="8725743"/>
            <a:ext cx="1435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第三章</a:t>
            </a:r>
            <a:endParaRPr lang="zh-CN" altLang="en-US" sz="32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9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-275257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读入包含空格符的字符串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293" y="1425932"/>
            <a:ext cx="77048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//</a:t>
            </a:r>
            <a:r>
              <a:rPr lang="en-US" altLang="zh-CN" sz="2800" dirty="0" err="1">
                <a:solidFill>
                  <a:srgbClr val="002060"/>
                </a:solidFill>
              </a:rPr>
              <a:t>cin.getline</a:t>
            </a:r>
            <a:r>
              <a:rPr lang="zh-CN" altLang="en-US" sz="2800" dirty="0">
                <a:solidFill>
                  <a:srgbClr val="002060"/>
                </a:solidFill>
              </a:rPr>
              <a:t>读字符串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#include &lt;</a:t>
            </a:r>
            <a:r>
              <a:rPr lang="en-US" altLang="zh-CN" sz="2800" dirty="0" err="1">
                <a:solidFill>
                  <a:srgbClr val="002060"/>
                </a:solidFill>
              </a:rPr>
              <a:t>iostream</a:t>
            </a:r>
            <a:r>
              <a:rPr lang="en-US" altLang="zh-CN" sz="2800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using namespace </a:t>
            </a:r>
            <a:r>
              <a:rPr lang="en-US" altLang="zh-CN" sz="2800" dirty="0" err="1">
                <a:solidFill>
                  <a:srgbClr val="002060"/>
                </a:solidFill>
              </a:rPr>
              <a:t>std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main()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char a[80]; //</a:t>
            </a:r>
            <a:r>
              <a:rPr lang="zh-CN" altLang="en-US" sz="2800" dirty="0">
                <a:solidFill>
                  <a:srgbClr val="002060"/>
                </a:solidFill>
              </a:rPr>
              <a:t>注意与上一个程序数据类型的区别。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cin.getline</a:t>
            </a:r>
            <a:r>
              <a:rPr lang="en-US" altLang="zh-CN" sz="2800" dirty="0">
                <a:solidFill>
                  <a:srgbClr val="002060"/>
                </a:solidFill>
              </a:rPr>
              <a:t>(a,80);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&lt;&lt;a;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system("pause");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44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-275257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读入包含空格符的字符串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293" y="1425932"/>
            <a:ext cx="77048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//</a:t>
            </a:r>
            <a:r>
              <a:rPr lang="zh-CN" altLang="en-US" sz="2800" dirty="0">
                <a:solidFill>
                  <a:srgbClr val="002060"/>
                </a:solidFill>
              </a:rPr>
              <a:t>循环语句读字符串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#include &lt;</a:t>
            </a:r>
            <a:r>
              <a:rPr lang="en-US" altLang="zh-CN" sz="2800" dirty="0" err="1">
                <a:solidFill>
                  <a:srgbClr val="002060"/>
                </a:solidFill>
              </a:rPr>
              <a:t>iostream</a:t>
            </a:r>
            <a:r>
              <a:rPr lang="en-US" altLang="zh-CN" sz="2800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using namespace </a:t>
            </a:r>
            <a:r>
              <a:rPr lang="en-US" altLang="zh-CN" sz="2800" dirty="0" err="1">
                <a:solidFill>
                  <a:srgbClr val="002060"/>
                </a:solidFill>
              </a:rPr>
              <a:t>std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main()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char c;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while((c=</a:t>
            </a:r>
            <a:r>
              <a:rPr lang="en-US" altLang="zh-CN" sz="2800" dirty="0" err="1">
                <a:solidFill>
                  <a:srgbClr val="002060"/>
                </a:solidFill>
              </a:rPr>
              <a:t>getchar</a:t>
            </a:r>
            <a:r>
              <a:rPr lang="en-US" altLang="zh-CN" sz="2800" dirty="0">
                <a:solidFill>
                  <a:srgbClr val="002060"/>
                </a:solidFill>
              </a:rPr>
              <a:t>())!='\n') //</a:t>
            </a:r>
            <a:r>
              <a:rPr lang="zh-CN" altLang="en-US" sz="2800" dirty="0">
                <a:solidFill>
                  <a:srgbClr val="002060"/>
                </a:solidFill>
              </a:rPr>
              <a:t>此句前面必要加括号，而且不能在</a:t>
            </a:r>
            <a:r>
              <a:rPr lang="en-US" altLang="zh-CN" sz="2800" dirty="0" err="1">
                <a:solidFill>
                  <a:srgbClr val="002060"/>
                </a:solidFill>
              </a:rPr>
              <a:t>freopen</a:t>
            </a:r>
            <a:r>
              <a:rPr lang="zh-CN" altLang="en-US" sz="2800" dirty="0">
                <a:solidFill>
                  <a:srgbClr val="002060"/>
                </a:solidFill>
              </a:rPr>
              <a:t>下使用。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&lt;&lt;c;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system("pause");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return 0; 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6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75058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制作测试数据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1" y="732855"/>
            <a:ext cx="8056879" cy="284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1657" y="3347780"/>
            <a:ext cx="721419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@echo off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if  "%1" == "" </a:t>
            </a:r>
            <a:r>
              <a:rPr lang="en-US" altLang="zh-CN" sz="2400" dirty="0" err="1">
                <a:solidFill>
                  <a:srgbClr val="002060"/>
                </a:solidFill>
              </a:rPr>
              <a:t>goto</a:t>
            </a:r>
            <a:r>
              <a:rPr lang="en-US" altLang="zh-CN" sz="2400" dirty="0">
                <a:solidFill>
                  <a:srgbClr val="002060"/>
                </a:solidFill>
              </a:rPr>
              <a:t> loop</a:t>
            </a:r>
          </a:p>
          <a:p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copy sum%1.in sum.in &gt; </a:t>
            </a:r>
            <a:r>
              <a:rPr lang="en-US" altLang="zh-CN" sz="2400" dirty="0" err="1">
                <a:solidFill>
                  <a:srgbClr val="002060"/>
                </a:solidFill>
              </a:rPr>
              <a:t>nul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echo Problem Test %1</a:t>
            </a:r>
          </a:p>
          <a:p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time/t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sum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time/t</a:t>
            </a:r>
          </a:p>
          <a:p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fc </a:t>
            </a:r>
            <a:r>
              <a:rPr lang="en-US" altLang="zh-CN" sz="2400" dirty="0" err="1">
                <a:solidFill>
                  <a:srgbClr val="002060"/>
                </a:solidFill>
              </a:rPr>
              <a:t>sum.out</a:t>
            </a:r>
            <a:r>
              <a:rPr lang="en-US" altLang="zh-CN" sz="2400" dirty="0">
                <a:solidFill>
                  <a:srgbClr val="002060"/>
                </a:solidFill>
              </a:rPr>
              <a:t> sum%1.ans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del sum.in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del </a:t>
            </a:r>
            <a:r>
              <a:rPr lang="en-US" altLang="zh-CN" sz="2400" dirty="0" err="1">
                <a:solidFill>
                  <a:srgbClr val="002060"/>
                </a:solidFill>
              </a:rPr>
              <a:t>sum.out</a:t>
            </a:r>
            <a:endParaRPr lang="en-US" altLang="zh-CN" sz="2400" dirty="0">
              <a:solidFill>
                <a:srgbClr val="002060"/>
              </a:solidFill>
            </a:endParaRPr>
          </a:p>
          <a:p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pause</a:t>
            </a:r>
          </a:p>
          <a:p>
            <a:r>
              <a:rPr lang="en-US" altLang="zh-CN" sz="2400" dirty="0" err="1">
                <a:solidFill>
                  <a:srgbClr val="002060"/>
                </a:solidFill>
              </a:rPr>
              <a:t>goto</a:t>
            </a:r>
            <a:r>
              <a:rPr lang="en-US" altLang="zh-CN" sz="2400" dirty="0">
                <a:solidFill>
                  <a:srgbClr val="002060"/>
                </a:solidFill>
              </a:rPr>
              <a:t> end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:loop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for %%i in (1 2 3 4 5 6 7 8 9 10) do call %0 %%i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:end</a:t>
            </a:r>
          </a:p>
        </p:txBody>
      </p:sp>
    </p:spTree>
    <p:extLst>
      <p:ext uri="{BB962C8B-B14F-4D97-AF65-F5344CB8AC3E}">
        <p14:creationId xmlns:p14="http://schemas.microsoft.com/office/powerpoint/2010/main" val="1175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75058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获取测试时间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413" y="1425932"/>
            <a:ext cx="7686736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/*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程序名称：获取程序运行时间 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程序说明：应用函数</a:t>
            </a:r>
            <a:r>
              <a:rPr lang="en-US" altLang="zh-CN" sz="2800" dirty="0">
                <a:solidFill>
                  <a:srgbClr val="002060"/>
                </a:solidFill>
              </a:rPr>
              <a:t>clock()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*/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#include &lt;</a:t>
            </a:r>
            <a:r>
              <a:rPr lang="en-US" altLang="zh-CN" sz="2800" dirty="0" err="1">
                <a:solidFill>
                  <a:srgbClr val="002060"/>
                </a:solidFill>
              </a:rPr>
              <a:t>iostream</a:t>
            </a:r>
            <a:r>
              <a:rPr lang="en-US" altLang="zh-CN" sz="2800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using namespace </a:t>
            </a:r>
            <a:r>
              <a:rPr lang="en-US" altLang="zh-CN" sz="2800" dirty="0" err="1">
                <a:solidFill>
                  <a:srgbClr val="002060"/>
                </a:solidFill>
              </a:rPr>
              <a:t>std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clock_t</a:t>
            </a:r>
            <a:r>
              <a:rPr lang="en-US" altLang="zh-CN" sz="2800" dirty="0">
                <a:solidFill>
                  <a:srgbClr val="002060"/>
                </a:solidFill>
              </a:rPr>
              <a:t> time;//</a:t>
            </a:r>
            <a:r>
              <a:rPr lang="zh-CN" altLang="en-US" sz="2800" dirty="0">
                <a:solidFill>
                  <a:srgbClr val="002060"/>
                </a:solidFill>
              </a:rPr>
              <a:t>如果仅仅判断该程序运行全部时间，则无须设</a:t>
            </a:r>
            <a:r>
              <a:rPr lang="en-US" altLang="zh-CN" sz="2800" dirty="0">
                <a:solidFill>
                  <a:srgbClr val="002060"/>
                </a:solidFill>
              </a:rPr>
              <a:t>time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time=clock();//</a:t>
            </a:r>
            <a:r>
              <a:rPr lang="zh-CN" altLang="en-US" sz="2800" dirty="0">
                <a:solidFill>
                  <a:srgbClr val="002060"/>
                </a:solidFill>
              </a:rPr>
              <a:t>在末行直接输出</a:t>
            </a:r>
            <a:r>
              <a:rPr lang="en-US" altLang="zh-CN" sz="2800" dirty="0">
                <a:solidFill>
                  <a:srgbClr val="002060"/>
                </a:solidFill>
              </a:rPr>
              <a:t>clock()</a:t>
            </a:r>
            <a:r>
              <a:rPr lang="zh-CN" altLang="en-US" sz="2800" dirty="0">
                <a:solidFill>
                  <a:srgbClr val="002060"/>
                </a:solidFill>
              </a:rPr>
              <a:t>的值即可 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&lt;&lt;time&lt;&lt;</a:t>
            </a:r>
            <a:r>
              <a:rPr lang="en-US" altLang="zh-CN" sz="2800" dirty="0" err="1">
                <a:solidFill>
                  <a:srgbClr val="002060"/>
                </a:solidFill>
              </a:rPr>
              <a:t>endl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Sleep(1000);//</a:t>
            </a:r>
            <a:r>
              <a:rPr lang="zh-CN" altLang="en-US" sz="2800" dirty="0">
                <a:solidFill>
                  <a:srgbClr val="002060"/>
                </a:solidFill>
              </a:rPr>
              <a:t>休眠</a:t>
            </a:r>
            <a:r>
              <a:rPr lang="en-US" altLang="zh-CN" sz="2800" dirty="0">
                <a:solidFill>
                  <a:srgbClr val="002060"/>
                </a:solidFill>
              </a:rPr>
              <a:t>1</a:t>
            </a:r>
            <a:r>
              <a:rPr lang="zh-CN" altLang="en-US" sz="2800" dirty="0">
                <a:solidFill>
                  <a:srgbClr val="002060"/>
                </a:solidFill>
              </a:rPr>
              <a:t>秒，</a:t>
            </a:r>
            <a:r>
              <a:rPr lang="en-US" altLang="zh-CN" sz="2800" dirty="0">
                <a:solidFill>
                  <a:srgbClr val="002060"/>
                </a:solidFill>
              </a:rPr>
              <a:t>Sleep</a:t>
            </a:r>
            <a:r>
              <a:rPr lang="zh-CN" altLang="en-US" sz="2800" dirty="0">
                <a:solidFill>
                  <a:srgbClr val="002060"/>
                </a:solidFill>
              </a:rPr>
              <a:t>首字母应大写 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&lt;&lt;clock()-time&lt;&lt;"</a:t>
            </a:r>
            <a:r>
              <a:rPr lang="zh-CN" altLang="en-US" sz="2800" dirty="0">
                <a:solidFill>
                  <a:srgbClr val="002060"/>
                </a:solidFill>
              </a:rPr>
              <a:t>毫秒</a:t>
            </a:r>
            <a:r>
              <a:rPr lang="en-US" altLang="zh-CN" sz="2800" dirty="0">
                <a:solidFill>
                  <a:srgbClr val="002060"/>
                </a:solidFill>
              </a:rPr>
              <a:t>"&lt;&lt;</a:t>
            </a:r>
            <a:r>
              <a:rPr lang="en-US" altLang="zh-CN" sz="2800" dirty="0" err="1">
                <a:solidFill>
                  <a:srgbClr val="002060"/>
                </a:solidFill>
              </a:rPr>
              <a:t>endl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system("pause");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return 0;     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4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75058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获取测试时间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413" y="1425932"/>
            <a:ext cx="7686736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/*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程序名称：获取程序运行时间 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程序说明：应用函数</a:t>
            </a:r>
            <a:r>
              <a:rPr lang="en-US" altLang="zh-CN" sz="2800" dirty="0">
                <a:solidFill>
                  <a:srgbClr val="002060"/>
                </a:solidFill>
              </a:rPr>
              <a:t>clock()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*/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#include &lt;</a:t>
            </a:r>
            <a:r>
              <a:rPr lang="en-US" altLang="zh-CN" sz="2800" dirty="0" err="1">
                <a:solidFill>
                  <a:srgbClr val="002060"/>
                </a:solidFill>
              </a:rPr>
              <a:t>iostream</a:t>
            </a:r>
            <a:r>
              <a:rPr lang="en-US" altLang="zh-CN" sz="2800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using namespace </a:t>
            </a:r>
            <a:r>
              <a:rPr lang="en-US" altLang="zh-CN" sz="2800" dirty="0" err="1">
                <a:solidFill>
                  <a:srgbClr val="002060"/>
                </a:solidFill>
              </a:rPr>
              <a:t>std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clock_t</a:t>
            </a:r>
            <a:r>
              <a:rPr lang="en-US" altLang="zh-CN" sz="2800" dirty="0">
                <a:solidFill>
                  <a:srgbClr val="002060"/>
                </a:solidFill>
              </a:rPr>
              <a:t> time;//</a:t>
            </a:r>
            <a:r>
              <a:rPr lang="zh-CN" altLang="en-US" sz="2800" dirty="0">
                <a:solidFill>
                  <a:srgbClr val="002060"/>
                </a:solidFill>
              </a:rPr>
              <a:t>如果仅仅判断该程序运行全部时间，则无须设</a:t>
            </a:r>
            <a:r>
              <a:rPr lang="en-US" altLang="zh-CN" sz="2800" dirty="0">
                <a:solidFill>
                  <a:srgbClr val="002060"/>
                </a:solidFill>
              </a:rPr>
              <a:t>time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time=clock();//</a:t>
            </a:r>
            <a:r>
              <a:rPr lang="zh-CN" altLang="en-US" sz="2800" dirty="0">
                <a:solidFill>
                  <a:srgbClr val="002060"/>
                </a:solidFill>
              </a:rPr>
              <a:t>在末行直接输出</a:t>
            </a:r>
            <a:r>
              <a:rPr lang="en-US" altLang="zh-CN" sz="2800" dirty="0">
                <a:solidFill>
                  <a:srgbClr val="002060"/>
                </a:solidFill>
              </a:rPr>
              <a:t>clock()</a:t>
            </a:r>
            <a:r>
              <a:rPr lang="zh-CN" altLang="en-US" sz="2800" dirty="0">
                <a:solidFill>
                  <a:srgbClr val="002060"/>
                </a:solidFill>
              </a:rPr>
              <a:t>的值即可 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&lt;&lt;time&lt;&lt;</a:t>
            </a:r>
            <a:r>
              <a:rPr lang="en-US" altLang="zh-CN" sz="2800" dirty="0" err="1">
                <a:solidFill>
                  <a:srgbClr val="002060"/>
                </a:solidFill>
              </a:rPr>
              <a:t>endl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Sleep(1000);//</a:t>
            </a:r>
            <a:r>
              <a:rPr lang="zh-CN" altLang="en-US" sz="2800" dirty="0">
                <a:solidFill>
                  <a:srgbClr val="002060"/>
                </a:solidFill>
              </a:rPr>
              <a:t>休眠</a:t>
            </a:r>
            <a:r>
              <a:rPr lang="en-US" altLang="zh-CN" sz="2800" dirty="0">
                <a:solidFill>
                  <a:srgbClr val="002060"/>
                </a:solidFill>
              </a:rPr>
              <a:t>1</a:t>
            </a:r>
            <a:r>
              <a:rPr lang="zh-CN" altLang="en-US" sz="2800" dirty="0">
                <a:solidFill>
                  <a:srgbClr val="002060"/>
                </a:solidFill>
              </a:rPr>
              <a:t>秒，</a:t>
            </a:r>
            <a:r>
              <a:rPr lang="en-US" altLang="zh-CN" sz="2800" dirty="0">
                <a:solidFill>
                  <a:srgbClr val="002060"/>
                </a:solidFill>
              </a:rPr>
              <a:t>Sleep</a:t>
            </a:r>
            <a:r>
              <a:rPr lang="zh-CN" altLang="en-US" sz="2800" dirty="0">
                <a:solidFill>
                  <a:srgbClr val="002060"/>
                </a:solidFill>
              </a:rPr>
              <a:t>首字母应大写 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&lt;&lt;clock()-time&lt;&lt;"</a:t>
            </a:r>
            <a:r>
              <a:rPr lang="zh-CN" altLang="en-US" sz="2800" dirty="0">
                <a:solidFill>
                  <a:srgbClr val="002060"/>
                </a:solidFill>
              </a:rPr>
              <a:t>毫秒</a:t>
            </a:r>
            <a:r>
              <a:rPr lang="en-US" altLang="zh-CN" sz="2800" dirty="0">
                <a:solidFill>
                  <a:srgbClr val="002060"/>
                </a:solidFill>
              </a:rPr>
              <a:t>"&lt;&lt;</a:t>
            </a:r>
            <a:r>
              <a:rPr lang="en-US" altLang="zh-CN" sz="2800" dirty="0" err="1">
                <a:solidFill>
                  <a:srgbClr val="002060"/>
                </a:solidFill>
              </a:rPr>
              <a:t>endl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system("pause");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return 0;     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23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75058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随机数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6135" y="948879"/>
            <a:ext cx="76867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例题描述</a:t>
            </a:r>
            <a:r>
              <a:rPr lang="en-US" altLang="zh-CN" sz="2800" dirty="0">
                <a:solidFill>
                  <a:srgbClr val="002060"/>
                </a:solidFill>
              </a:rPr>
              <a:t>】</a:t>
            </a:r>
            <a:r>
              <a:rPr lang="zh-CN" altLang="en-US" sz="2800" dirty="0">
                <a:solidFill>
                  <a:srgbClr val="002060"/>
                </a:solidFill>
              </a:rPr>
              <a:t>趣味摇奖机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魔法学院举行游园活动，为了烘托节日气氛，决定在活动中设一个趣味摇奖机，如图</a:t>
            </a:r>
            <a:r>
              <a:rPr lang="en-US" altLang="zh-CN" sz="2800" dirty="0">
                <a:solidFill>
                  <a:srgbClr val="002060"/>
                </a:solidFill>
              </a:rPr>
              <a:t>3.7</a:t>
            </a:r>
            <a:r>
              <a:rPr lang="zh-CN" altLang="en-US" sz="2800" dirty="0">
                <a:solidFill>
                  <a:srgbClr val="002060"/>
                </a:solidFill>
              </a:rPr>
              <a:t>所示，游戏规则如下：计算机在</a:t>
            </a:r>
            <a:r>
              <a:rPr lang="en-US" altLang="zh-CN" sz="2800" dirty="0">
                <a:solidFill>
                  <a:srgbClr val="002060"/>
                </a:solidFill>
              </a:rPr>
              <a:t>0~9</a:t>
            </a:r>
            <a:r>
              <a:rPr lang="zh-CN" altLang="en-US" sz="2800" dirty="0">
                <a:solidFill>
                  <a:srgbClr val="002060"/>
                </a:solidFill>
              </a:rPr>
              <a:t>十个数字中随机取出一个数，由学生去猜，猜中的获特等奖，相差一个数的，获一等奖，相差两个数的，获二等奖，相差三个数的获三等奖，其余的没有奖。现在，请你来编写这个程序实现这个功能。</a:t>
            </a:r>
          </a:p>
        </p:txBody>
      </p:sp>
      <p:sp>
        <p:nvSpPr>
          <p:cNvPr id="3" name="矩形 2"/>
          <p:cNvSpPr/>
          <p:nvPr/>
        </p:nvSpPr>
        <p:spPr>
          <a:xfrm>
            <a:off x="222571" y="5341367"/>
            <a:ext cx="76775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#include &lt;</a:t>
            </a:r>
            <a:r>
              <a:rPr lang="en-US" altLang="zh-CN" sz="2800" dirty="0" err="1">
                <a:solidFill>
                  <a:srgbClr val="002060"/>
                </a:solidFill>
              </a:rPr>
              <a:t>iostream</a:t>
            </a:r>
            <a:r>
              <a:rPr lang="en-US" altLang="zh-CN" sz="2800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#include &lt;</a:t>
            </a:r>
            <a:r>
              <a:rPr lang="en-US" altLang="zh-CN" sz="2800" dirty="0" err="1">
                <a:solidFill>
                  <a:srgbClr val="002060"/>
                </a:solidFill>
              </a:rPr>
              <a:t>stdlib.h</a:t>
            </a:r>
            <a:r>
              <a:rPr lang="en-US" altLang="zh-CN" sz="2800" dirty="0">
                <a:solidFill>
                  <a:srgbClr val="002060"/>
                </a:solidFill>
              </a:rPr>
              <a:t>&gt;//C</a:t>
            </a:r>
            <a:r>
              <a:rPr lang="zh-CN" altLang="en-US" sz="2800" dirty="0">
                <a:solidFill>
                  <a:srgbClr val="002060"/>
                </a:solidFill>
              </a:rPr>
              <a:t>语言中常用的头文件，包含了常用的系统函数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#include &lt;</a:t>
            </a:r>
            <a:r>
              <a:rPr lang="en-US" altLang="zh-CN" sz="2800" dirty="0" err="1">
                <a:solidFill>
                  <a:srgbClr val="002060"/>
                </a:solidFill>
              </a:rPr>
              <a:t>time.h</a:t>
            </a:r>
            <a:r>
              <a:rPr lang="en-US" altLang="zh-CN" sz="2800" dirty="0">
                <a:solidFill>
                  <a:srgbClr val="002060"/>
                </a:solidFill>
              </a:rPr>
              <a:t>&gt;//</a:t>
            </a:r>
            <a:r>
              <a:rPr lang="zh-CN" altLang="en-US" sz="2800" dirty="0">
                <a:solidFill>
                  <a:srgbClr val="002060"/>
                </a:solidFill>
              </a:rPr>
              <a:t>必须使用</a:t>
            </a:r>
            <a:r>
              <a:rPr lang="en-US" altLang="zh-CN" sz="2800" dirty="0">
                <a:solidFill>
                  <a:srgbClr val="002060"/>
                </a:solidFill>
              </a:rPr>
              <a:t>time</a:t>
            </a:r>
            <a:r>
              <a:rPr lang="zh-CN" altLang="en-US" sz="2800" dirty="0">
                <a:solidFill>
                  <a:srgbClr val="002060"/>
                </a:solidFill>
              </a:rPr>
              <a:t>类的头文件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using namespace </a:t>
            </a:r>
            <a:r>
              <a:rPr lang="en-US" altLang="zh-CN" sz="2800" dirty="0" err="1">
                <a:solidFill>
                  <a:srgbClr val="002060"/>
                </a:solidFill>
              </a:rPr>
              <a:t>std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i,j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t=time(0)%10;//</a:t>
            </a:r>
            <a:r>
              <a:rPr lang="zh-CN" altLang="en-US" sz="2800" dirty="0">
                <a:solidFill>
                  <a:srgbClr val="002060"/>
                </a:solidFill>
              </a:rPr>
              <a:t>以时间作为随机函数</a:t>
            </a:r>
          </a:p>
        </p:txBody>
      </p:sp>
    </p:spTree>
    <p:extLst>
      <p:ext uri="{BB962C8B-B14F-4D97-AF65-F5344CB8AC3E}">
        <p14:creationId xmlns:p14="http://schemas.microsoft.com/office/powerpoint/2010/main" val="371669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75058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随机数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6135" y="948879"/>
            <a:ext cx="7686736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//</a:t>
            </a:r>
            <a:r>
              <a:rPr lang="zh-CN" altLang="en-US" sz="2800" dirty="0">
                <a:solidFill>
                  <a:srgbClr val="002060"/>
                </a:solidFill>
              </a:rPr>
              <a:t>真随机数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#include &lt;</a:t>
            </a:r>
            <a:r>
              <a:rPr lang="en-US" altLang="zh-CN" sz="2800" dirty="0" err="1">
                <a:solidFill>
                  <a:srgbClr val="002060"/>
                </a:solidFill>
              </a:rPr>
              <a:t>iostream</a:t>
            </a:r>
            <a:r>
              <a:rPr lang="en-US" altLang="zh-CN" sz="2800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using namespace </a:t>
            </a:r>
            <a:r>
              <a:rPr lang="en-US" altLang="zh-CN" sz="2800" dirty="0" err="1">
                <a:solidFill>
                  <a:srgbClr val="002060"/>
                </a:solidFill>
              </a:rPr>
              <a:t>std</a:t>
            </a:r>
            <a:r>
              <a:rPr lang="en-US" altLang="zh-CN" sz="2800" dirty="0">
                <a:solidFill>
                  <a:srgbClr val="002060"/>
                </a:solidFill>
              </a:rPr>
              <a:t>;   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#define n 100</a:t>
            </a: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a[101],i;</a:t>
            </a:r>
          </a:p>
          <a:p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srand</a:t>
            </a:r>
            <a:r>
              <a:rPr lang="en-US" altLang="zh-CN" sz="2800" dirty="0">
                <a:solidFill>
                  <a:srgbClr val="002060"/>
                </a:solidFill>
              </a:rPr>
              <a:t>((unsigned)time(NULL));//</a:t>
            </a:r>
            <a:r>
              <a:rPr lang="zh-CN" altLang="en-US" sz="2800" dirty="0">
                <a:solidFill>
                  <a:srgbClr val="002060"/>
                </a:solidFill>
              </a:rPr>
              <a:t>获取随机数种子</a:t>
            </a:r>
            <a:r>
              <a:rPr lang="en-US" altLang="zh-CN" sz="2800" dirty="0">
                <a:solidFill>
                  <a:srgbClr val="002060"/>
                </a:solidFill>
              </a:rPr>
              <a:t>,rand()</a:t>
            </a:r>
            <a:r>
              <a:rPr lang="zh-CN" altLang="en-US" sz="2800" dirty="0">
                <a:solidFill>
                  <a:srgbClr val="002060"/>
                </a:solidFill>
              </a:rPr>
              <a:t>产生</a:t>
            </a:r>
            <a:r>
              <a:rPr lang="en-US" altLang="zh-CN" sz="2800" dirty="0">
                <a:solidFill>
                  <a:srgbClr val="002060"/>
                </a:solidFill>
              </a:rPr>
              <a:t>0-32767</a:t>
            </a:r>
            <a:r>
              <a:rPr lang="zh-CN" altLang="en-US" sz="2800" dirty="0">
                <a:solidFill>
                  <a:srgbClr val="002060"/>
                </a:solidFill>
              </a:rPr>
              <a:t>之间的数 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>
                <a:solidFill>
                  <a:srgbClr val="002060"/>
                </a:solidFill>
              </a:rPr>
              <a:t>for(i=1;i&lt;=</a:t>
            </a:r>
            <a:r>
              <a:rPr lang="en-US" altLang="zh-CN" sz="2800" dirty="0" err="1">
                <a:solidFill>
                  <a:srgbClr val="002060"/>
                </a:solidFill>
              </a:rPr>
              <a:t>n;i</a:t>
            </a:r>
            <a:r>
              <a:rPr lang="en-US" altLang="zh-CN" sz="2800" dirty="0">
                <a:solidFill>
                  <a:srgbClr val="002060"/>
                </a:solidFill>
              </a:rPr>
              <a:t>++)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  a[i]=rand() % 100;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for(i=1;i&lt;=</a:t>
            </a:r>
            <a:r>
              <a:rPr lang="en-US" altLang="zh-CN" sz="2800" dirty="0" err="1">
                <a:solidFill>
                  <a:srgbClr val="002060"/>
                </a:solidFill>
              </a:rPr>
              <a:t>n;i</a:t>
            </a:r>
            <a:r>
              <a:rPr lang="en-US" altLang="zh-CN" sz="2800" dirty="0">
                <a:solidFill>
                  <a:srgbClr val="002060"/>
                </a:solidFill>
              </a:rPr>
              <a:t>++)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&lt;&lt;a[i]&lt;&lt;' ';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getchar</a:t>
            </a:r>
            <a:r>
              <a:rPr lang="en-US" altLang="zh-CN" sz="2800" dirty="0">
                <a:solidFill>
                  <a:srgbClr val="002060"/>
                </a:solidFill>
              </a:rPr>
              <a:t>();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57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75058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随机数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6135" y="948879"/>
            <a:ext cx="76867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//</a:t>
            </a:r>
            <a:r>
              <a:rPr lang="zh-CN" altLang="en-US" sz="2800" dirty="0">
                <a:solidFill>
                  <a:srgbClr val="002060"/>
                </a:solidFill>
              </a:rPr>
              <a:t>产生</a:t>
            </a:r>
            <a:r>
              <a:rPr lang="en-US" altLang="zh-CN" sz="2800" dirty="0">
                <a:solidFill>
                  <a:srgbClr val="002060"/>
                </a:solidFill>
              </a:rPr>
              <a:t>0~1</a:t>
            </a:r>
            <a:r>
              <a:rPr lang="zh-CN" altLang="en-US" sz="2800" dirty="0">
                <a:solidFill>
                  <a:srgbClr val="002060"/>
                </a:solidFill>
              </a:rPr>
              <a:t>之间的随机数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#include &lt;</a:t>
            </a:r>
            <a:r>
              <a:rPr lang="en-US" altLang="zh-CN" sz="2800" dirty="0" err="1">
                <a:solidFill>
                  <a:srgbClr val="002060"/>
                </a:solidFill>
              </a:rPr>
              <a:t>iostream</a:t>
            </a:r>
            <a:r>
              <a:rPr lang="en-US" altLang="zh-CN" sz="2800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using namespace </a:t>
            </a:r>
            <a:r>
              <a:rPr lang="en-US" altLang="zh-CN" sz="2800" dirty="0" err="1">
                <a:solidFill>
                  <a:srgbClr val="002060"/>
                </a:solidFill>
              </a:rPr>
              <a:t>std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srand</a:t>
            </a:r>
            <a:r>
              <a:rPr lang="en-US" altLang="zh-CN" sz="2800" dirty="0">
                <a:solidFill>
                  <a:srgbClr val="002060"/>
                </a:solidFill>
              </a:rPr>
              <a:t>((unsigned)time(NULL));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for(</a:t>
            </a:r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i=1;i&lt;=5000;i++)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&lt;&lt;rand() % (2)&lt;&lt;' ';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system("pause"); 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54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75058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随机数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6135" y="948879"/>
            <a:ext cx="76867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//</a:t>
            </a:r>
            <a:r>
              <a:rPr lang="zh-CN" altLang="en-US" sz="2800" dirty="0">
                <a:solidFill>
                  <a:srgbClr val="002060"/>
                </a:solidFill>
              </a:rPr>
              <a:t>产生指定范围内的随机数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#include &lt;</a:t>
            </a:r>
            <a:r>
              <a:rPr lang="en-US" altLang="zh-CN" sz="2800" dirty="0" err="1">
                <a:solidFill>
                  <a:srgbClr val="002060"/>
                </a:solidFill>
              </a:rPr>
              <a:t>iostream</a:t>
            </a:r>
            <a:r>
              <a:rPr lang="en-US" altLang="zh-CN" sz="2800" dirty="0">
                <a:solidFill>
                  <a:srgbClr val="002060"/>
                </a:solidFill>
              </a:rPr>
              <a:t>&gt;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using namespace </a:t>
            </a:r>
            <a:r>
              <a:rPr lang="en-US" altLang="zh-CN" sz="2800" dirty="0" err="1">
                <a:solidFill>
                  <a:srgbClr val="002060"/>
                </a:solidFill>
              </a:rPr>
              <a:t>std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low,hight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srand</a:t>
            </a:r>
            <a:r>
              <a:rPr lang="en-US" altLang="zh-CN" sz="2800" dirty="0">
                <a:solidFill>
                  <a:srgbClr val="002060"/>
                </a:solidFill>
              </a:rPr>
              <a:t>((unsigned)time(NULL));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cin</a:t>
            </a:r>
            <a:r>
              <a:rPr lang="en-US" altLang="zh-CN" sz="2800" dirty="0">
                <a:solidFill>
                  <a:srgbClr val="002060"/>
                </a:solidFill>
              </a:rPr>
              <a:t>&gt;&gt;low&gt;&gt;</a:t>
            </a:r>
            <a:r>
              <a:rPr lang="en-US" altLang="zh-CN" sz="2800" dirty="0" err="1">
                <a:solidFill>
                  <a:srgbClr val="002060"/>
                </a:solidFill>
              </a:rPr>
              <a:t>hight</a:t>
            </a:r>
            <a:r>
              <a:rPr lang="en-US" altLang="zh-CN" sz="2800" dirty="0">
                <a:solidFill>
                  <a:srgbClr val="002060"/>
                </a:solidFill>
              </a:rPr>
              <a:t>;//</a:t>
            </a:r>
            <a:r>
              <a:rPr lang="zh-CN" altLang="en-US" sz="2800" dirty="0">
                <a:solidFill>
                  <a:srgbClr val="002060"/>
                </a:solidFill>
              </a:rPr>
              <a:t>输入</a:t>
            </a:r>
            <a:r>
              <a:rPr lang="en-US" altLang="zh-CN" sz="2800" dirty="0" err="1">
                <a:solidFill>
                  <a:srgbClr val="002060"/>
                </a:solidFill>
              </a:rPr>
              <a:t>low,hight</a:t>
            </a:r>
            <a:r>
              <a:rPr lang="zh-CN" altLang="en-US" sz="2800" dirty="0">
                <a:solidFill>
                  <a:srgbClr val="002060"/>
                </a:solidFill>
              </a:rPr>
              <a:t>值，大小不得颠倒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>
                <a:solidFill>
                  <a:srgbClr val="002060"/>
                </a:solidFill>
              </a:rPr>
              <a:t>for(</a:t>
            </a:r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i=1;i&lt;=5000;i++)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&lt;&lt;rand() %(hight-low+1)+low&lt;&lt;' ';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system("pause"); 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73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75058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随机数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6135" y="948879"/>
            <a:ext cx="7686736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//</a:t>
            </a:r>
            <a:r>
              <a:rPr lang="zh-CN" altLang="en-US" dirty="0">
                <a:solidFill>
                  <a:srgbClr val="002060"/>
                </a:solidFill>
              </a:rPr>
              <a:t>产生指定长度的随机字符串 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#include &lt;</a:t>
            </a:r>
            <a:r>
              <a:rPr lang="en-US" altLang="zh-CN" dirty="0" err="1">
                <a:solidFill>
                  <a:srgbClr val="002060"/>
                </a:solidFill>
              </a:rPr>
              <a:t>iostream</a:t>
            </a:r>
            <a:r>
              <a:rPr lang="en-US" altLang="zh-CN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using namespace </a:t>
            </a:r>
            <a:r>
              <a:rPr lang="en-US" altLang="zh-CN" dirty="0" err="1">
                <a:solidFill>
                  <a:srgbClr val="002060"/>
                </a:solidFill>
              </a:rPr>
              <a:t>std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</a:p>
          <a:p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 err="1">
                <a:solidFill>
                  <a:srgbClr val="002060"/>
                </a:solidFill>
              </a:rPr>
              <a:t>int</a:t>
            </a:r>
            <a:r>
              <a:rPr lang="en-US" altLang="zh-CN" dirty="0">
                <a:solidFill>
                  <a:srgbClr val="002060"/>
                </a:solidFill>
              </a:rPr>
              <a:t> main()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</a:t>
            </a:r>
            <a:r>
              <a:rPr lang="en-US" altLang="zh-CN" dirty="0" err="1">
                <a:solidFill>
                  <a:srgbClr val="002060"/>
                </a:solidFill>
              </a:rPr>
              <a:t>int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err="1">
                <a:solidFill>
                  <a:srgbClr val="002060"/>
                </a:solidFill>
              </a:rPr>
              <a:t>i,n,m</a:t>
            </a:r>
            <a:r>
              <a:rPr lang="en-US" altLang="zh-CN" dirty="0">
                <a:solidFill>
                  <a:srgbClr val="002060"/>
                </a:solidFill>
              </a:rPr>
              <a:t>;//</a:t>
            </a:r>
            <a:r>
              <a:rPr lang="zh-CN" altLang="en-US" dirty="0">
                <a:solidFill>
                  <a:srgbClr val="002060"/>
                </a:solidFill>
              </a:rPr>
              <a:t>输出</a:t>
            </a:r>
            <a:r>
              <a:rPr lang="en-US" altLang="zh-CN" dirty="0">
                <a:solidFill>
                  <a:srgbClr val="002060"/>
                </a:solidFill>
              </a:rPr>
              <a:t>n</a:t>
            </a:r>
            <a:r>
              <a:rPr lang="zh-CN" altLang="en-US" dirty="0">
                <a:solidFill>
                  <a:srgbClr val="002060"/>
                </a:solidFill>
              </a:rPr>
              <a:t>行</a:t>
            </a:r>
            <a:r>
              <a:rPr lang="en-US" altLang="zh-CN" dirty="0">
                <a:solidFill>
                  <a:srgbClr val="002060"/>
                </a:solidFill>
              </a:rPr>
              <a:t>m</a:t>
            </a:r>
            <a:r>
              <a:rPr lang="zh-CN" altLang="en-US" dirty="0">
                <a:solidFill>
                  <a:srgbClr val="002060"/>
                </a:solidFill>
              </a:rPr>
              <a:t>个字符的随机字符串</a:t>
            </a:r>
          </a:p>
          <a:p>
            <a:r>
              <a:rPr lang="zh-CN" altLang="en-US" dirty="0">
                <a:solidFill>
                  <a:srgbClr val="002060"/>
                </a:solidFill>
              </a:rPr>
              <a:t>  </a:t>
            </a:r>
            <a:r>
              <a:rPr lang="en-US" altLang="zh-CN" dirty="0">
                <a:solidFill>
                  <a:srgbClr val="002060"/>
                </a:solidFill>
              </a:rPr>
              <a:t>string </a:t>
            </a:r>
            <a:r>
              <a:rPr lang="en-US" altLang="zh-CN" dirty="0" err="1">
                <a:solidFill>
                  <a:srgbClr val="002060"/>
                </a:solidFill>
              </a:rPr>
              <a:t>str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</a:t>
            </a:r>
            <a:r>
              <a:rPr lang="en-US" altLang="zh-CN" dirty="0" err="1">
                <a:solidFill>
                  <a:srgbClr val="002060"/>
                </a:solidFill>
              </a:rPr>
              <a:t>cin</a:t>
            </a:r>
            <a:r>
              <a:rPr lang="en-US" altLang="zh-CN" dirty="0">
                <a:solidFill>
                  <a:srgbClr val="002060"/>
                </a:solidFill>
              </a:rPr>
              <a:t>&gt;&gt;n&gt;&gt;m; 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</a:t>
            </a:r>
            <a:r>
              <a:rPr lang="en-US" altLang="zh-CN" dirty="0" err="1">
                <a:solidFill>
                  <a:srgbClr val="002060"/>
                </a:solidFill>
              </a:rPr>
              <a:t>srand</a:t>
            </a:r>
            <a:r>
              <a:rPr lang="en-US" altLang="zh-CN" dirty="0">
                <a:solidFill>
                  <a:srgbClr val="002060"/>
                </a:solidFill>
              </a:rPr>
              <a:t>((unsigned)time(NULL));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for(i=1;i&lt;=</a:t>
            </a:r>
            <a:r>
              <a:rPr lang="en-US" altLang="zh-CN" dirty="0" err="1">
                <a:solidFill>
                  <a:srgbClr val="002060"/>
                </a:solidFill>
              </a:rPr>
              <a:t>n;i</a:t>
            </a:r>
            <a:r>
              <a:rPr lang="en-US" altLang="zh-CN" dirty="0">
                <a:solidFill>
                  <a:srgbClr val="002060"/>
                </a:solidFill>
              </a:rPr>
              <a:t>++)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{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</a:t>
            </a:r>
            <a:r>
              <a:rPr lang="en-US" altLang="zh-CN" dirty="0" err="1">
                <a:solidFill>
                  <a:srgbClr val="002060"/>
                </a:solidFill>
              </a:rPr>
              <a:t>str</a:t>
            </a:r>
            <a:r>
              <a:rPr lang="en-US" altLang="zh-CN" dirty="0">
                <a:solidFill>
                  <a:srgbClr val="002060"/>
                </a:solidFill>
              </a:rPr>
              <a:t>="";//</a:t>
            </a:r>
            <a:r>
              <a:rPr lang="zh-CN" altLang="en-US" dirty="0">
                <a:solidFill>
                  <a:srgbClr val="002060"/>
                </a:solidFill>
              </a:rPr>
              <a:t>清空字符串</a:t>
            </a:r>
          </a:p>
          <a:p>
            <a:r>
              <a:rPr lang="zh-CN" altLang="en-US" dirty="0">
                <a:solidFill>
                  <a:srgbClr val="002060"/>
                </a:solidFill>
              </a:rPr>
              <a:t>    </a:t>
            </a:r>
            <a:r>
              <a:rPr lang="en-US" altLang="zh-CN" dirty="0">
                <a:solidFill>
                  <a:srgbClr val="002060"/>
                </a:solidFill>
              </a:rPr>
              <a:t>for(</a:t>
            </a:r>
            <a:r>
              <a:rPr lang="en-US" altLang="zh-CN" dirty="0" err="1">
                <a:solidFill>
                  <a:srgbClr val="002060"/>
                </a:solidFill>
              </a:rPr>
              <a:t>int</a:t>
            </a:r>
            <a:r>
              <a:rPr lang="en-US" altLang="zh-CN" dirty="0">
                <a:solidFill>
                  <a:srgbClr val="002060"/>
                </a:solidFill>
              </a:rPr>
              <a:t> j=1;j&lt;=</a:t>
            </a:r>
            <a:r>
              <a:rPr lang="en-US" altLang="zh-CN" dirty="0" err="1">
                <a:solidFill>
                  <a:srgbClr val="002060"/>
                </a:solidFill>
              </a:rPr>
              <a:t>m;j</a:t>
            </a:r>
            <a:r>
              <a:rPr lang="en-US" altLang="zh-CN" dirty="0">
                <a:solidFill>
                  <a:srgbClr val="002060"/>
                </a:solidFill>
              </a:rPr>
              <a:t>++)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{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</a:t>
            </a:r>
            <a:r>
              <a:rPr lang="en-US" altLang="zh-CN" dirty="0" err="1">
                <a:solidFill>
                  <a:srgbClr val="002060"/>
                </a:solidFill>
              </a:rPr>
              <a:t>int</a:t>
            </a:r>
            <a:r>
              <a:rPr lang="en-US" altLang="zh-CN" dirty="0">
                <a:solidFill>
                  <a:srgbClr val="002060"/>
                </a:solidFill>
              </a:rPr>
              <a:t> temp=rand()%2;//</a:t>
            </a:r>
            <a:r>
              <a:rPr lang="zh-CN" altLang="en-US" dirty="0">
                <a:solidFill>
                  <a:srgbClr val="002060"/>
                </a:solidFill>
              </a:rPr>
              <a:t>随机决定输出大写或小写字母</a:t>
            </a:r>
          </a:p>
          <a:p>
            <a:r>
              <a:rPr lang="zh-CN" altLang="en-US" dirty="0">
                <a:solidFill>
                  <a:srgbClr val="002060"/>
                </a:solidFill>
              </a:rPr>
              <a:t>	  </a:t>
            </a:r>
            <a:r>
              <a:rPr lang="en-US" altLang="zh-CN" dirty="0">
                <a:solidFill>
                  <a:srgbClr val="002060"/>
                </a:solidFill>
              </a:rPr>
              <a:t>if (temp==0)		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  </a:t>
            </a:r>
            <a:r>
              <a:rPr lang="en-US" altLang="zh-CN" dirty="0" err="1">
                <a:solidFill>
                  <a:srgbClr val="002060"/>
                </a:solidFill>
              </a:rPr>
              <a:t>str</a:t>
            </a:r>
            <a:r>
              <a:rPr lang="en-US" altLang="zh-CN" dirty="0">
                <a:solidFill>
                  <a:srgbClr val="002060"/>
                </a:solidFill>
              </a:rPr>
              <a:t>+=(char)(rand()%(26)+1+64);//'A'=65,'Z'=90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  else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	    </a:t>
            </a:r>
            <a:r>
              <a:rPr lang="en-US" altLang="zh-CN" dirty="0" err="1">
                <a:solidFill>
                  <a:srgbClr val="002060"/>
                </a:solidFill>
              </a:rPr>
              <a:t>str</a:t>
            </a:r>
            <a:r>
              <a:rPr lang="en-US" altLang="zh-CN" dirty="0">
                <a:solidFill>
                  <a:srgbClr val="002060"/>
                </a:solidFill>
              </a:rPr>
              <a:t>+=(char)(rand()%(26)+1+96);//'a'=97,'z'=122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  </a:t>
            </a:r>
            <a:r>
              <a:rPr lang="en-US" altLang="zh-CN" dirty="0" err="1">
                <a:solidFill>
                  <a:srgbClr val="002060"/>
                </a:solidFill>
              </a:rPr>
              <a:t>cout</a:t>
            </a:r>
            <a:r>
              <a:rPr lang="en-US" altLang="zh-CN" dirty="0">
                <a:solidFill>
                  <a:srgbClr val="002060"/>
                </a:solidFill>
              </a:rPr>
              <a:t>&lt;&lt;</a:t>
            </a:r>
            <a:r>
              <a:rPr lang="en-US" altLang="zh-CN" dirty="0" err="1">
                <a:solidFill>
                  <a:srgbClr val="002060"/>
                </a:solidFill>
              </a:rPr>
              <a:t>str</a:t>
            </a:r>
            <a:r>
              <a:rPr lang="en-US" altLang="zh-CN" dirty="0">
                <a:solidFill>
                  <a:srgbClr val="002060"/>
                </a:solidFill>
              </a:rPr>
              <a:t>&lt;&lt;</a:t>
            </a:r>
            <a:r>
              <a:rPr lang="en-US" altLang="zh-CN" dirty="0" err="1">
                <a:solidFill>
                  <a:srgbClr val="002060"/>
                </a:solidFill>
              </a:rPr>
              <a:t>endl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}	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system("pause");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  return 0;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559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-275257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文件读写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398" y="588839"/>
            <a:ext cx="770485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例题描述</a:t>
            </a:r>
            <a:r>
              <a:rPr lang="en-US" altLang="zh-CN" sz="2800" dirty="0">
                <a:solidFill>
                  <a:srgbClr val="002060"/>
                </a:solidFill>
              </a:rPr>
              <a:t>】</a:t>
            </a:r>
            <a:r>
              <a:rPr lang="zh-CN" altLang="en-US" sz="2800" dirty="0">
                <a:solidFill>
                  <a:srgbClr val="002060"/>
                </a:solidFill>
              </a:rPr>
              <a:t>求中间数（</a:t>
            </a:r>
            <a:r>
              <a:rPr lang="en-US" altLang="zh-CN" sz="2800" dirty="0">
                <a:solidFill>
                  <a:srgbClr val="002060"/>
                </a:solidFill>
              </a:rPr>
              <a:t>mid. </a:t>
            </a:r>
            <a:r>
              <a:rPr lang="en-US" altLang="zh-CN" sz="2800" dirty="0" err="1">
                <a:solidFill>
                  <a:srgbClr val="002060"/>
                </a:solidFill>
              </a:rPr>
              <a:t>cpp</a:t>
            </a:r>
            <a:r>
              <a:rPr lang="en-US" altLang="zh-CN" sz="2800" dirty="0">
                <a:solidFill>
                  <a:srgbClr val="002060"/>
                </a:solidFill>
              </a:rPr>
              <a:t>/c/pas</a:t>
            </a:r>
            <a:r>
              <a:rPr lang="zh-CN" altLang="en-US" sz="2800" dirty="0">
                <a:solidFill>
                  <a:srgbClr val="002060"/>
                </a:solidFill>
              </a:rPr>
              <a:t>）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对于任意输入的三个整数中，找出大小顺序处于中间的那</a:t>
            </a:r>
            <a:r>
              <a:rPr lang="zh-CN" altLang="en-US" sz="2800">
                <a:solidFill>
                  <a:srgbClr val="002060"/>
                </a:solidFill>
              </a:rPr>
              <a:t>个数</a:t>
            </a:r>
            <a:r>
              <a:rPr lang="zh-CN" altLang="en-US" sz="2800" smtClean="0">
                <a:solidFill>
                  <a:srgbClr val="002060"/>
                </a:solidFill>
              </a:rPr>
              <a:t>。 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输入格式</a:t>
            </a:r>
            <a:r>
              <a:rPr lang="en-US" altLang="zh-CN" sz="2800" dirty="0">
                <a:solidFill>
                  <a:srgbClr val="002060"/>
                </a:solidFill>
              </a:rPr>
              <a:t>】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输入文件为</a:t>
            </a:r>
            <a:r>
              <a:rPr lang="en-US" altLang="zh-CN" sz="2800" dirty="0">
                <a:solidFill>
                  <a:srgbClr val="002060"/>
                </a:solidFill>
              </a:rPr>
              <a:t>mid.in</a:t>
            </a:r>
            <a:r>
              <a:rPr lang="zh-CN" altLang="en-US" sz="2800" dirty="0">
                <a:solidFill>
                  <a:srgbClr val="002060"/>
                </a:solidFill>
              </a:rPr>
              <a:t>，共一行，即三个整数，以空格间隔。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输出格式</a:t>
            </a:r>
            <a:r>
              <a:rPr lang="en-US" altLang="zh-CN" sz="2800" dirty="0">
                <a:solidFill>
                  <a:srgbClr val="002060"/>
                </a:solidFill>
              </a:rPr>
              <a:t>】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输出文件为</a:t>
            </a:r>
            <a:r>
              <a:rPr lang="en-US" altLang="zh-CN" sz="2800" dirty="0" err="1">
                <a:solidFill>
                  <a:srgbClr val="002060"/>
                </a:solidFill>
              </a:rPr>
              <a:t>mid.out</a:t>
            </a:r>
            <a:r>
              <a:rPr lang="zh-CN" altLang="en-US" sz="2800" dirty="0">
                <a:solidFill>
                  <a:srgbClr val="002060"/>
                </a:solidFill>
              </a:rPr>
              <a:t>，共一行，即中间数。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输入样例</a:t>
            </a:r>
            <a:r>
              <a:rPr lang="en-US" altLang="zh-CN" sz="2800" dirty="0">
                <a:solidFill>
                  <a:srgbClr val="002060"/>
                </a:solidFill>
              </a:rPr>
              <a:t>】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1 2 3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输出样例</a:t>
            </a:r>
            <a:r>
              <a:rPr lang="en-US" altLang="zh-CN" sz="2800" dirty="0">
                <a:solidFill>
                  <a:srgbClr val="002060"/>
                </a:solidFill>
              </a:rPr>
              <a:t>】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时间限制</a:t>
            </a:r>
            <a:r>
              <a:rPr lang="en-US" altLang="zh-CN" sz="2800" dirty="0">
                <a:solidFill>
                  <a:srgbClr val="002060"/>
                </a:solidFill>
              </a:rPr>
              <a:t>】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1</a:t>
            </a:r>
            <a:r>
              <a:rPr lang="zh-CN" altLang="en-US" sz="2800" dirty="0">
                <a:solidFill>
                  <a:srgbClr val="002060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3466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75058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对拍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6135" y="948879"/>
            <a:ext cx="7686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</a:rPr>
              <a:t>在比赛中，有时写好了一道题却不知道正确与否，对此我们可以写两个不同算法的程序来“对拍”检验。例如针对某道题写好的两个程序分别为</a:t>
            </a:r>
            <a:r>
              <a:rPr lang="en-US" altLang="zh-CN" sz="2800" dirty="0">
                <a:solidFill>
                  <a:srgbClr val="002060"/>
                </a:solidFill>
              </a:rPr>
              <a:t>program1.cpp</a:t>
            </a:r>
            <a:r>
              <a:rPr lang="zh-CN" altLang="en-US" sz="2800" dirty="0">
                <a:solidFill>
                  <a:srgbClr val="002060"/>
                </a:solidFill>
              </a:rPr>
              <a:t>和</a:t>
            </a:r>
            <a:r>
              <a:rPr lang="en-US" altLang="zh-CN" sz="2800" dirty="0">
                <a:solidFill>
                  <a:srgbClr val="002060"/>
                </a:solidFill>
              </a:rPr>
              <a:t>program2.cpp</a:t>
            </a:r>
            <a:r>
              <a:rPr lang="zh-CN" altLang="en-US" sz="2800" dirty="0">
                <a:solidFill>
                  <a:srgbClr val="002060"/>
                </a:solidFill>
              </a:rPr>
              <a:t>，其中一个程序一般是保证绝对正确但运行效率很低的代码（例如使用了穷举</a:t>
            </a:r>
            <a:r>
              <a:rPr lang="zh-CN" altLang="en-US" sz="2800">
                <a:solidFill>
                  <a:srgbClr val="002060"/>
                </a:solidFill>
              </a:rPr>
              <a:t>算法</a:t>
            </a:r>
            <a:r>
              <a:rPr lang="zh-CN" altLang="en-US" sz="2800" smtClean="0">
                <a:solidFill>
                  <a:srgbClr val="002060"/>
                </a:solidFill>
              </a:rPr>
              <a:t>）：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5" y="3829199"/>
            <a:ext cx="4956249" cy="6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33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75058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时间复杂度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6135" y="948879"/>
            <a:ext cx="7686736" cy="1086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</a:rPr>
              <a:t>每个程序所花费的运行次数称为该程序的“时间复杂度”。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如有一个程序片段如下：</a:t>
            </a:r>
          </a:p>
          <a:p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for(i=0;i&lt;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n;i</a:t>
            </a:r>
            <a:r>
              <a:rPr lang="en-US" altLang="zh-CN" sz="2800" dirty="0">
                <a:solidFill>
                  <a:srgbClr val="002060"/>
                </a:solidFill>
              </a:rPr>
              <a:t>++)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     x=x+1;</a:t>
            </a:r>
          </a:p>
          <a:p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则时间复杂度为</a:t>
            </a:r>
            <a:r>
              <a:rPr lang="en-US" altLang="zh-CN" sz="2800" dirty="0">
                <a:solidFill>
                  <a:srgbClr val="002060"/>
                </a:solidFill>
              </a:rPr>
              <a:t>O</a:t>
            </a:r>
            <a:r>
              <a:rPr lang="zh-CN" altLang="en-US" sz="2800" dirty="0">
                <a:solidFill>
                  <a:srgbClr val="002060"/>
                </a:solidFill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</a:rPr>
              <a:t>n</a:t>
            </a:r>
            <a:r>
              <a:rPr lang="zh-CN" altLang="en-US" sz="2800" dirty="0" smtClean="0">
                <a:solidFill>
                  <a:srgbClr val="002060"/>
                </a:solidFill>
              </a:rPr>
              <a:t>）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for(i=0;i&lt;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n;i</a:t>
            </a:r>
            <a:r>
              <a:rPr lang="en-US" altLang="zh-CN" sz="2800" dirty="0">
                <a:solidFill>
                  <a:srgbClr val="002060"/>
                </a:solidFill>
              </a:rPr>
              <a:t>++)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  for(j=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i;j</a:t>
            </a:r>
            <a:r>
              <a:rPr lang="en-US" altLang="zh-CN" sz="2800" dirty="0" smtClean="0">
                <a:solidFill>
                  <a:srgbClr val="002060"/>
                </a:solidFill>
              </a:rPr>
              <a:t>&lt;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n;j</a:t>
            </a:r>
            <a:r>
              <a:rPr lang="en-US" altLang="zh-CN" sz="2800" dirty="0">
                <a:solidFill>
                  <a:srgbClr val="002060"/>
                </a:solidFill>
              </a:rPr>
              <a:t>++)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smtClean="0">
                <a:solidFill>
                  <a:srgbClr val="002060"/>
                </a:solidFill>
              </a:rPr>
              <a:t>   </a:t>
            </a:r>
            <a:r>
              <a:rPr lang="en-US" altLang="zh-CN" sz="2800" dirty="0">
                <a:solidFill>
                  <a:srgbClr val="002060"/>
                </a:solidFill>
              </a:rPr>
              <a:t>for(k=</a:t>
            </a:r>
            <a:r>
              <a:rPr lang="en-US" altLang="zh-CN" sz="2800" dirty="0" err="1">
                <a:solidFill>
                  <a:srgbClr val="002060"/>
                </a:solidFill>
              </a:rPr>
              <a:t>j;j</a:t>
            </a:r>
            <a:r>
              <a:rPr lang="en-US" altLang="zh-CN" sz="2800" dirty="0">
                <a:solidFill>
                  <a:srgbClr val="002060"/>
                </a:solidFill>
              </a:rPr>
              <a:t>&lt;</a:t>
            </a:r>
            <a:r>
              <a:rPr lang="en-US" altLang="zh-CN" sz="2800" dirty="0" err="1">
                <a:solidFill>
                  <a:srgbClr val="002060"/>
                </a:solidFill>
              </a:rPr>
              <a:t>n;k</a:t>
            </a:r>
            <a:r>
              <a:rPr lang="en-US" altLang="zh-CN" sz="2800" dirty="0">
                <a:solidFill>
                  <a:srgbClr val="002060"/>
                </a:solidFill>
              </a:rPr>
              <a:t>++) 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        x=x+1</a:t>
            </a:r>
            <a:r>
              <a:rPr lang="en-US" altLang="zh-CN" sz="2800" dirty="0">
                <a:solidFill>
                  <a:srgbClr val="002060"/>
                </a:solidFill>
              </a:rPr>
              <a:t>;   </a:t>
            </a:r>
          </a:p>
          <a:p>
            <a:r>
              <a:rPr lang="zh-CN" altLang="en-US" sz="2800" dirty="0" smtClean="0">
                <a:solidFill>
                  <a:srgbClr val="002060"/>
                </a:solidFill>
              </a:rPr>
              <a:t>则</a:t>
            </a:r>
            <a:r>
              <a:rPr lang="zh-CN" altLang="en-US" sz="2800" dirty="0">
                <a:solidFill>
                  <a:srgbClr val="002060"/>
                </a:solidFill>
              </a:rPr>
              <a:t>时间复杂度为</a:t>
            </a:r>
            <a:r>
              <a:rPr lang="en-US" altLang="zh-CN" sz="2800" dirty="0">
                <a:solidFill>
                  <a:srgbClr val="002060"/>
                </a:solidFill>
              </a:rPr>
              <a:t>O</a:t>
            </a:r>
            <a:r>
              <a:rPr lang="zh-CN" altLang="en-US" sz="2800" dirty="0">
                <a:solidFill>
                  <a:srgbClr val="002060"/>
                </a:solidFill>
              </a:rPr>
              <a:t>（</a:t>
            </a:r>
            <a:r>
              <a:rPr lang="en-US" altLang="zh-CN" sz="2800" dirty="0" smtClean="0">
                <a:solidFill>
                  <a:srgbClr val="002060"/>
                </a:solidFill>
              </a:rPr>
              <a:t>n^3</a:t>
            </a:r>
            <a:r>
              <a:rPr lang="zh-CN" altLang="en-US" sz="2800" dirty="0" smtClean="0">
                <a:solidFill>
                  <a:srgbClr val="002060"/>
                </a:solidFill>
              </a:rPr>
              <a:t>）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for(i=0;i&lt;</a:t>
            </a:r>
            <a:r>
              <a:rPr lang="en-US" altLang="zh-CN" sz="2800" dirty="0" err="1">
                <a:solidFill>
                  <a:srgbClr val="002060"/>
                </a:solidFill>
              </a:rPr>
              <a:t>n;i</a:t>
            </a:r>
            <a:r>
              <a:rPr lang="en-US" altLang="zh-CN" sz="2800" dirty="0">
                <a:solidFill>
                  <a:srgbClr val="002060"/>
                </a:solidFill>
              </a:rPr>
              <a:t>++)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  j=i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  while(j</a:t>
            </a:r>
            <a:r>
              <a:rPr lang="en-US" altLang="zh-CN" sz="2800" dirty="0">
                <a:solidFill>
                  <a:srgbClr val="002060"/>
                </a:solidFill>
              </a:rPr>
              <a:t>&gt;=2)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    j=j/2</a:t>
            </a:r>
            <a:r>
              <a:rPr lang="en-US" altLang="zh-CN" sz="2800" dirty="0">
                <a:solidFill>
                  <a:srgbClr val="002060"/>
                </a:solidFill>
              </a:rPr>
              <a:t>;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} 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其时间复杂度为</a:t>
            </a:r>
            <a:r>
              <a:rPr lang="en-US" altLang="zh-CN" sz="2800" dirty="0">
                <a:solidFill>
                  <a:srgbClr val="002060"/>
                </a:solidFill>
              </a:rPr>
              <a:t>O</a:t>
            </a:r>
            <a:r>
              <a:rPr lang="zh-CN" altLang="en-US" sz="2800" dirty="0">
                <a:solidFill>
                  <a:srgbClr val="002060"/>
                </a:solidFill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</a:rPr>
              <a:t>log</a:t>
            </a:r>
            <a:r>
              <a:rPr lang="en-US" altLang="zh-CN" sz="1800" dirty="0">
                <a:solidFill>
                  <a:srgbClr val="002060"/>
                </a:solidFill>
              </a:rPr>
              <a:t>2</a:t>
            </a:r>
            <a:r>
              <a:rPr lang="en-US" altLang="zh-CN" sz="2800" dirty="0">
                <a:solidFill>
                  <a:srgbClr val="002060"/>
                </a:solidFill>
              </a:rPr>
              <a:t>n</a:t>
            </a:r>
            <a:r>
              <a:rPr lang="zh-CN" altLang="en-US" sz="2800" dirty="0">
                <a:solidFill>
                  <a:srgbClr val="002060"/>
                </a:solidFill>
              </a:rPr>
              <a:t>）</a:t>
            </a:r>
          </a:p>
          <a:p>
            <a:endParaRPr lang="en-US" altLang="zh-CN" sz="2800" dirty="0" smtClean="0">
              <a:solidFill>
                <a:srgbClr val="002060"/>
              </a:solidFill>
            </a:endParaRPr>
          </a:p>
          <a:p>
            <a:endParaRPr lang="en-US" altLang="zh-CN" sz="2800" dirty="0">
              <a:solidFill>
                <a:srgbClr val="002060"/>
              </a:solidFill>
            </a:endParaRPr>
          </a:p>
          <a:p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-275257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文件读写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398" y="588839"/>
            <a:ext cx="7704856" cy="105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#include &lt;</a:t>
            </a:r>
            <a:r>
              <a:rPr lang="en-US" altLang="zh-CN" dirty="0" err="1">
                <a:solidFill>
                  <a:srgbClr val="002060"/>
                </a:solidFill>
              </a:rPr>
              <a:t>iostream</a:t>
            </a:r>
            <a:r>
              <a:rPr lang="en-US" altLang="zh-CN" dirty="0">
                <a:solidFill>
                  <a:srgbClr val="002060"/>
                </a:solidFill>
              </a:rPr>
              <a:t>&gt;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using namespace </a:t>
            </a:r>
            <a:r>
              <a:rPr lang="en-US" altLang="zh-CN" dirty="0" err="1">
                <a:solidFill>
                  <a:srgbClr val="002060"/>
                </a:solidFill>
              </a:rPr>
              <a:t>std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 err="1">
                <a:solidFill>
                  <a:srgbClr val="002060"/>
                </a:solidFill>
              </a:rPr>
              <a:t>int</a:t>
            </a:r>
            <a:r>
              <a:rPr lang="en-US" altLang="zh-CN" dirty="0">
                <a:solidFill>
                  <a:srgbClr val="002060"/>
                </a:solidFill>
              </a:rPr>
              <a:t> main()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{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</a:t>
            </a:r>
            <a:r>
              <a:rPr lang="en-US" altLang="zh-CN" dirty="0" err="1">
                <a:solidFill>
                  <a:srgbClr val="002060"/>
                </a:solidFill>
              </a:rPr>
              <a:t>freopen</a:t>
            </a:r>
            <a:r>
              <a:rPr lang="en-US" altLang="zh-CN" dirty="0">
                <a:solidFill>
                  <a:srgbClr val="002060"/>
                </a:solidFill>
              </a:rPr>
              <a:t>("mid.in","r",</a:t>
            </a:r>
            <a:r>
              <a:rPr lang="en-US" altLang="zh-CN" dirty="0" err="1">
                <a:solidFill>
                  <a:srgbClr val="002060"/>
                </a:solidFill>
              </a:rPr>
              <a:t>stdin</a:t>
            </a:r>
            <a:r>
              <a:rPr lang="en-US" altLang="zh-CN" dirty="0">
                <a:solidFill>
                  <a:srgbClr val="002060"/>
                </a:solidFill>
              </a:rPr>
              <a:t>);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</a:t>
            </a:r>
            <a:r>
              <a:rPr lang="en-US" altLang="zh-CN" dirty="0" err="1">
                <a:solidFill>
                  <a:srgbClr val="002060"/>
                </a:solidFill>
              </a:rPr>
              <a:t>freopen</a:t>
            </a:r>
            <a:r>
              <a:rPr lang="en-US" altLang="zh-CN" dirty="0">
                <a:solidFill>
                  <a:srgbClr val="002060"/>
                </a:solidFill>
              </a:rPr>
              <a:t>("mid.out","w",</a:t>
            </a:r>
            <a:r>
              <a:rPr lang="en-US" altLang="zh-CN" dirty="0" err="1">
                <a:solidFill>
                  <a:srgbClr val="002060"/>
                </a:solidFill>
              </a:rPr>
              <a:t>stdout</a:t>
            </a:r>
            <a:r>
              <a:rPr lang="en-US" altLang="zh-CN" dirty="0">
                <a:solidFill>
                  <a:srgbClr val="002060"/>
                </a:solidFill>
              </a:rPr>
              <a:t>);  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</a:t>
            </a:r>
            <a:r>
              <a:rPr lang="en-US" altLang="zh-CN" dirty="0" err="1">
                <a:solidFill>
                  <a:srgbClr val="002060"/>
                </a:solidFill>
              </a:rPr>
              <a:t>int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err="1">
                <a:solidFill>
                  <a:srgbClr val="002060"/>
                </a:solidFill>
              </a:rPr>
              <a:t>a,b,c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</a:t>
            </a:r>
            <a:r>
              <a:rPr lang="en-US" altLang="zh-CN" dirty="0" err="1">
                <a:solidFill>
                  <a:srgbClr val="002060"/>
                </a:solidFill>
              </a:rPr>
              <a:t>cin</a:t>
            </a:r>
            <a:r>
              <a:rPr lang="en-US" altLang="zh-CN" dirty="0">
                <a:solidFill>
                  <a:srgbClr val="002060"/>
                </a:solidFill>
              </a:rPr>
              <a:t>&gt;&gt;a&gt;&gt;b&gt;&gt;c;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if(a&gt;b)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{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if(a&gt;c)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{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  if(b&gt;c)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    </a:t>
            </a:r>
            <a:r>
              <a:rPr lang="en-US" altLang="zh-CN" dirty="0" err="1">
                <a:solidFill>
                  <a:srgbClr val="002060"/>
                </a:solidFill>
              </a:rPr>
              <a:t>cout</a:t>
            </a:r>
            <a:r>
              <a:rPr lang="en-US" altLang="zh-CN" dirty="0">
                <a:solidFill>
                  <a:srgbClr val="002060"/>
                </a:solidFill>
              </a:rPr>
              <a:t>&lt;&lt;b&lt;&lt;</a:t>
            </a:r>
            <a:r>
              <a:rPr lang="en-US" altLang="zh-CN" dirty="0" err="1">
                <a:solidFill>
                  <a:srgbClr val="002060"/>
                </a:solidFill>
              </a:rPr>
              <a:t>endl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  else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    </a:t>
            </a:r>
            <a:r>
              <a:rPr lang="en-US" altLang="zh-CN" dirty="0" err="1">
                <a:solidFill>
                  <a:srgbClr val="002060"/>
                </a:solidFill>
              </a:rPr>
              <a:t>cout</a:t>
            </a:r>
            <a:r>
              <a:rPr lang="en-US" altLang="zh-CN" dirty="0">
                <a:solidFill>
                  <a:srgbClr val="002060"/>
                </a:solidFill>
              </a:rPr>
              <a:t>&lt;&lt;c&lt;&lt;</a:t>
            </a:r>
            <a:r>
              <a:rPr lang="en-US" altLang="zh-CN" dirty="0" err="1">
                <a:solidFill>
                  <a:srgbClr val="002060"/>
                </a:solidFill>
              </a:rPr>
              <a:t>endl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}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else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  </a:t>
            </a:r>
            <a:r>
              <a:rPr lang="en-US" altLang="zh-CN" dirty="0" err="1">
                <a:solidFill>
                  <a:srgbClr val="002060"/>
                </a:solidFill>
              </a:rPr>
              <a:t>cout</a:t>
            </a:r>
            <a:r>
              <a:rPr lang="en-US" altLang="zh-CN" dirty="0">
                <a:solidFill>
                  <a:srgbClr val="002060"/>
                </a:solidFill>
              </a:rPr>
              <a:t>&lt;&lt;a&lt;&lt;</a:t>
            </a:r>
            <a:r>
              <a:rPr lang="en-US" altLang="zh-CN" dirty="0" err="1">
                <a:solidFill>
                  <a:srgbClr val="002060"/>
                </a:solidFill>
              </a:rPr>
              <a:t>endl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}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else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{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if(b&gt;c)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{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  if(a&gt;c)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    </a:t>
            </a:r>
            <a:r>
              <a:rPr lang="en-US" altLang="zh-CN" dirty="0" err="1">
                <a:solidFill>
                  <a:srgbClr val="002060"/>
                </a:solidFill>
              </a:rPr>
              <a:t>cout</a:t>
            </a:r>
            <a:r>
              <a:rPr lang="en-US" altLang="zh-CN" dirty="0">
                <a:solidFill>
                  <a:srgbClr val="002060"/>
                </a:solidFill>
              </a:rPr>
              <a:t>&lt;&lt;a&lt;&lt;</a:t>
            </a:r>
            <a:r>
              <a:rPr lang="en-US" altLang="zh-CN" dirty="0" err="1">
                <a:solidFill>
                  <a:srgbClr val="002060"/>
                </a:solidFill>
              </a:rPr>
              <a:t>endl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  else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    </a:t>
            </a:r>
            <a:r>
              <a:rPr lang="en-US" altLang="zh-CN" dirty="0" err="1">
                <a:solidFill>
                  <a:srgbClr val="002060"/>
                </a:solidFill>
              </a:rPr>
              <a:t>cout</a:t>
            </a:r>
            <a:r>
              <a:rPr lang="en-US" altLang="zh-CN" dirty="0">
                <a:solidFill>
                  <a:srgbClr val="002060"/>
                </a:solidFill>
              </a:rPr>
              <a:t>&lt;&lt;c&lt;&lt;</a:t>
            </a:r>
            <a:r>
              <a:rPr lang="en-US" altLang="zh-CN" dirty="0" err="1">
                <a:solidFill>
                  <a:srgbClr val="002060"/>
                </a:solidFill>
              </a:rPr>
              <a:t>endl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}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else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    </a:t>
            </a:r>
            <a:r>
              <a:rPr lang="en-US" altLang="zh-CN" dirty="0" err="1">
                <a:solidFill>
                  <a:srgbClr val="002060"/>
                </a:solidFill>
              </a:rPr>
              <a:t>cout</a:t>
            </a:r>
            <a:r>
              <a:rPr lang="en-US" altLang="zh-CN" dirty="0">
                <a:solidFill>
                  <a:srgbClr val="002060"/>
                </a:solidFill>
              </a:rPr>
              <a:t>&lt;&lt;b&lt;&lt;</a:t>
            </a:r>
            <a:r>
              <a:rPr lang="en-US" altLang="zh-CN" dirty="0" err="1">
                <a:solidFill>
                  <a:srgbClr val="002060"/>
                </a:solidFill>
              </a:rPr>
              <a:t>endl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}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  return 0;</a:t>
            </a:r>
            <a:endParaRPr lang="zh-CN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} 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-275257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文件读写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398" y="393125"/>
            <a:ext cx="7704856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#include &lt;</a:t>
            </a:r>
            <a:r>
              <a:rPr lang="en-US" altLang="zh-CN" sz="2800" dirty="0" err="1">
                <a:solidFill>
                  <a:srgbClr val="002060"/>
                </a:solidFill>
              </a:rPr>
              <a:t>iostream</a:t>
            </a:r>
            <a:r>
              <a:rPr lang="en-US" altLang="zh-CN" sz="2800" dirty="0">
                <a:solidFill>
                  <a:srgbClr val="002060"/>
                </a:solidFill>
              </a:rPr>
              <a:t>&gt;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using namespace </a:t>
            </a:r>
            <a:r>
              <a:rPr lang="en-US" altLang="zh-CN" sz="2800" dirty="0" err="1">
                <a:solidFill>
                  <a:srgbClr val="002060"/>
                </a:solidFill>
              </a:rPr>
              <a:t>std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 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int</a:t>
            </a:r>
            <a:r>
              <a:rPr lang="en-US" altLang="zh-CN" sz="2800" dirty="0" smtClean="0">
                <a:solidFill>
                  <a:srgbClr val="002060"/>
                </a:solidFill>
              </a:rPr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main()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smtClean="0">
                <a:solidFill>
                  <a:srgbClr val="002060"/>
                </a:solidFill>
              </a:rPr>
              <a:t>FILE </a:t>
            </a:r>
            <a:r>
              <a:rPr lang="zh-CN" altLang="en-US" sz="2800" dirty="0" smtClean="0">
                <a:solidFill>
                  <a:srgbClr val="002060"/>
                </a:solidFill>
              </a:rPr>
              <a:t>*</a:t>
            </a:r>
            <a:r>
              <a:rPr lang="en-US" altLang="zh-CN" sz="2800" dirty="0" smtClean="0">
                <a:solidFill>
                  <a:srgbClr val="002060"/>
                </a:solidFill>
              </a:rPr>
              <a:t>in=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fopen</a:t>
            </a:r>
            <a:r>
              <a:rPr lang="en-US" altLang="zh-CN" sz="2800" dirty="0" smtClean="0">
                <a:solidFill>
                  <a:srgbClr val="002060"/>
                </a:solidFill>
              </a:rPr>
              <a:t>("</a:t>
            </a:r>
            <a:r>
              <a:rPr lang="en-US" altLang="zh-CN" sz="2800" dirty="0" err="1">
                <a:solidFill>
                  <a:srgbClr val="002060"/>
                </a:solidFill>
              </a:rPr>
              <a:t>mid.in","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r</a:t>
            </a:r>
            <a:r>
              <a:rPr lang="en-US" altLang="zh-CN" sz="2800" dirty="0" smtClean="0">
                <a:solidFill>
                  <a:srgbClr val="002060"/>
                </a:solidFill>
              </a:rPr>
              <a:t>");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smtClean="0">
                <a:solidFill>
                  <a:srgbClr val="002060"/>
                </a:solidFill>
              </a:rPr>
              <a:t>FILE *out=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fopen</a:t>
            </a:r>
            <a:r>
              <a:rPr lang="en-US" altLang="zh-CN" sz="2800" dirty="0" smtClean="0">
                <a:solidFill>
                  <a:srgbClr val="002060"/>
                </a:solidFill>
              </a:rPr>
              <a:t>("</a:t>
            </a:r>
            <a:r>
              <a:rPr lang="en-US" altLang="zh-CN" sz="2800" dirty="0" err="1">
                <a:solidFill>
                  <a:srgbClr val="002060"/>
                </a:solidFill>
              </a:rPr>
              <a:t>mid.out","w</a:t>
            </a:r>
            <a:r>
              <a:rPr lang="en-US" altLang="zh-CN" sz="2800" dirty="0" smtClean="0">
                <a:solidFill>
                  <a:srgbClr val="002060"/>
                </a:solidFill>
              </a:rPr>
              <a:t>");  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a,b,c,d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cin</a:t>
            </a:r>
            <a:r>
              <a:rPr lang="en-US" altLang="zh-CN" sz="2800" dirty="0">
                <a:solidFill>
                  <a:srgbClr val="002060"/>
                </a:solidFill>
              </a:rPr>
              <a:t>&gt;&gt;a&gt;&gt;b&gt;&gt;c;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if(b&gt;a)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{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  d=</a:t>
            </a:r>
            <a:r>
              <a:rPr lang="en-US" altLang="zh-CN" sz="2800" dirty="0" err="1">
                <a:solidFill>
                  <a:srgbClr val="002060"/>
                </a:solidFill>
              </a:rPr>
              <a:t>a;a</a:t>
            </a:r>
            <a:r>
              <a:rPr lang="en-US" altLang="zh-CN" sz="2800" dirty="0">
                <a:solidFill>
                  <a:srgbClr val="002060"/>
                </a:solidFill>
              </a:rPr>
              <a:t>=</a:t>
            </a:r>
            <a:r>
              <a:rPr lang="en-US" altLang="zh-CN" sz="2800" dirty="0" err="1">
                <a:solidFill>
                  <a:srgbClr val="002060"/>
                </a:solidFill>
              </a:rPr>
              <a:t>b;b</a:t>
            </a:r>
            <a:r>
              <a:rPr lang="en-US" altLang="zh-CN" sz="2800" dirty="0">
                <a:solidFill>
                  <a:srgbClr val="002060"/>
                </a:solidFill>
              </a:rPr>
              <a:t>=d;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}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if(c&gt;a)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{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  d=</a:t>
            </a:r>
            <a:r>
              <a:rPr lang="en-US" altLang="zh-CN" sz="2800" dirty="0" err="1">
                <a:solidFill>
                  <a:srgbClr val="002060"/>
                </a:solidFill>
              </a:rPr>
              <a:t>c;c</a:t>
            </a:r>
            <a:r>
              <a:rPr lang="en-US" altLang="zh-CN" sz="2800" dirty="0">
                <a:solidFill>
                  <a:srgbClr val="002060"/>
                </a:solidFill>
              </a:rPr>
              <a:t>=</a:t>
            </a:r>
            <a:r>
              <a:rPr lang="en-US" altLang="zh-CN" sz="2800" dirty="0" err="1">
                <a:solidFill>
                  <a:srgbClr val="002060"/>
                </a:solidFill>
              </a:rPr>
              <a:t>a;a</a:t>
            </a:r>
            <a:r>
              <a:rPr lang="en-US" altLang="zh-CN" sz="2800" dirty="0">
                <a:solidFill>
                  <a:srgbClr val="002060"/>
                </a:solidFill>
              </a:rPr>
              <a:t>=d;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}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if(b&gt;c)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&lt;&lt;b&lt;&lt;</a:t>
            </a:r>
            <a:r>
              <a:rPr lang="en-US" altLang="zh-CN" sz="2800" dirty="0" err="1">
                <a:solidFill>
                  <a:srgbClr val="002060"/>
                </a:solidFill>
              </a:rPr>
              <a:t>endl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else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&lt;&lt;c&lt;&lt;</a:t>
            </a:r>
            <a:r>
              <a:rPr lang="en-US" altLang="zh-CN" sz="2800" dirty="0" err="1">
                <a:solidFill>
                  <a:srgbClr val="002060"/>
                </a:solidFill>
              </a:rPr>
              <a:t>endl</a:t>
            </a:r>
            <a:r>
              <a:rPr lang="en-US" altLang="zh-CN" sz="2800" dirty="0">
                <a:solidFill>
                  <a:srgbClr val="002060"/>
                </a:solidFill>
              </a:rPr>
              <a:t>;  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fclose</a:t>
            </a:r>
            <a:r>
              <a:rPr lang="en-US" altLang="zh-CN" sz="2800" dirty="0" smtClean="0">
                <a:solidFill>
                  <a:srgbClr val="002060"/>
                </a:solidFill>
              </a:rPr>
              <a:t>(in);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  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fclose</a:t>
            </a:r>
            <a:r>
              <a:rPr lang="en-US" altLang="zh-CN" sz="2800" dirty="0" smtClean="0">
                <a:solidFill>
                  <a:srgbClr val="002060"/>
                </a:solidFill>
              </a:rPr>
              <a:t>(out);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return 0;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} 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-275257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文件读写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398" y="393125"/>
            <a:ext cx="7704856" cy="1000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#include &lt;</a:t>
            </a:r>
            <a:r>
              <a:rPr lang="en-US" altLang="zh-CN" sz="2800" dirty="0" err="1">
                <a:solidFill>
                  <a:srgbClr val="002060"/>
                </a:solidFill>
              </a:rPr>
              <a:t>iostream</a:t>
            </a:r>
            <a:r>
              <a:rPr lang="en-US" altLang="zh-CN" sz="2800" dirty="0">
                <a:solidFill>
                  <a:srgbClr val="002060"/>
                </a:solidFill>
              </a:rPr>
              <a:t>&gt;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using namespace </a:t>
            </a:r>
            <a:r>
              <a:rPr lang="en-US" altLang="zh-CN" sz="2800" dirty="0" err="1">
                <a:solidFill>
                  <a:srgbClr val="002060"/>
                </a:solidFill>
              </a:rPr>
              <a:t>std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 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main()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ifstream</a:t>
            </a:r>
            <a:r>
              <a:rPr lang="en-US" altLang="zh-CN" sz="2800" dirty="0" smtClean="0">
                <a:solidFill>
                  <a:srgbClr val="002060"/>
                </a:solidFill>
              </a:rPr>
              <a:t> fin(“mid.in”);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ofstream</a:t>
            </a:r>
            <a:r>
              <a:rPr lang="en-US" altLang="zh-CN" sz="2800" dirty="0" smtClean="0">
                <a:solidFill>
                  <a:srgbClr val="00206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fout</a:t>
            </a:r>
            <a:r>
              <a:rPr lang="en-US" altLang="zh-CN" sz="2800" dirty="0" smtClean="0">
                <a:solidFill>
                  <a:srgbClr val="002060"/>
                </a:solidFill>
              </a:rPr>
              <a:t>(“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mid.out</a:t>
            </a:r>
            <a:r>
              <a:rPr lang="en-US" altLang="zh-CN" sz="2800" dirty="0" smtClean="0">
                <a:solidFill>
                  <a:srgbClr val="002060"/>
                </a:solidFill>
              </a:rPr>
              <a:t>”);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a,b,c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cin</a:t>
            </a:r>
            <a:r>
              <a:rPr lang="en-US" altLang="zh-CN" sz="2800" dirty="0">
                <a:solidFill>
                  <a:srgbClr val="002060"/>
                </a:solidFill>
              </a:rPr>
              <a:t>&gt;&gt;a&gt;&gt;b&gt;&gt;c;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if(a&gt;b &amp;&amp; b&gt;c)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&lt;&lt;b&lt;&lt;</a:t>
            </a:r>
            <a:r>
              <a:rPr lang="en-US" altLang="zh-CN" sz="2800" dirty="0" err="1">
                <a:solidFill>
                  <a:srgbClr val="002060"/>
                </a:solidFill>
              </a:rPr>
              <a:t>endl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if(c&gt;b &amp;&amp; b&gt;a)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&lt;&lt;b&lt;&lt;</a:t>
            </a:r>
            <a:r>
              <a:rPr lang="en-US" altLang="zh-CN" sz="2800" dirty="0" err="1">
                <a:solidFill>
                  <a:srgbClr val="002060"/>
                </a:solidFill>
              </a:rPr>
              <a:t>endl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if(b&gt;a &amp;&amp; a&gt;c)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&lt;&lt;a&lt;&lt;</a:t>
            </a:r>
            <a:r>
              <a:rPr lang="en-US" altLang="zh-CN" sz="2800" dirty="0" err="1">
                <a:solidFill>
                  <a:srgbClr val="002060"/>
                </a:solidFill>
              </a:rPr>
              <a:t>endl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if(c&gt;a &amp;&amp; a&gt;b)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&lt;&lt;a&lt;&lt;</a:t>
            </a:r>
            <a:r>
              <a:rPr lang="en-US" altLang="zh-CN" sz="2800" dirty="0" err="1">
                <a:solidFill>
                  <a:srgbClr val="002060"/>
                </a:solidFill>
              </a:rPr>
              <a:t>endl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if(a&gt;c &amp;&amp; c&gt;b)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&lt;&lt;c&lt;&lt;</a:t>
            </a:r>
            <a:r>
              <a:rPr lang="en-US" altLang="zh-CN" sz="2800" dirty="0" err="1">
                <a:solidFill>
                  <a:srgbClr val="002060"/>
                </a:solidFill>
              </a:rPr>
              <a:t>endl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if(b&gt;c &amp;&amp; c&gt;a)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&lt;&lt;c&lt;&lt;</a:t>
            </a:r>
            <a:r>
              <a:rPr lang="en-US" altLang="zh-CN" sz="2800" dirty="0" err="1">
                <a:solidFill>
                  <a:srgbClr val="002060"/>
                </a:solidFill>
              </a:rPr>
              <a:t>endl</a:t>
            </a:r>
            <a:r>
              <a:rPr lang="en-US" altLang="zh-CN" sz="2800" dirty="0">
                <a:solidFill>
                  <a:srgbClr val="002060"/>
                </a:solidFill>
              </a:rPr>
              <a:t>;          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return 0;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} 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-275257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文件读写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5293" y="804863"/>
            <a:ext cx="7704856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//</a:t>
            </a:r>
            <a:r>
              <a:rPr lang="zh-CN" altLang="zh-CN" sz="2800" dirty="0">
                <a:solidFill>
                  <a:srgbClr val="002060"/>
                </a:solidFill>
              </a:rPr>
              <a:t>读取文件到末尾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#include &lt;</a:t>
            </a:r>
            <a:r>
              <a:rPr lang="en-US" altLang="zh-CN" sz="2800" dirty="0" err="1">
                <a:solidFill>
                  <a:srgbClr val="002060"/>
                </a:solidFill>
              </a:rPr>
              <a:t>iostream</a:t>
            </a:r>
            <a:r>
              <a:rPr lang="en-US" altLang="zh-CN" sz="2800" dirty="0">
                <a:solidFill>
                  <a:srgbClr val="002060"/>
                </a:solidFill>
              </a:rPr>
              <a:t>&gt;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using namespace </a:t>
            </a:r>
            <a:r>
              <a:rPr lang="en-US" altLang="zh-CN" sz="2800" dirty="0" err="1">
                <a:solidFill>
                  <a:srgbClr val="002060"/>
                </a:solidFill>
              </a:rPr>
              <a:t>std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 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a[500000],</a:t>
            </a:r>
            <a:r>
              <a:rPr lang="en-US" altLang="zh-CN" sz="2800" dirty="0" err="1">
                <a:solidFill>
                  <a:srgbClr val="002060"/>
                </a:solidFill>
              </a:rPr>
              <a:t>i,n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main()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freopen</a:t>
            </a:r>
            <a:r>
              <a:rPr lang="en-US" altLang="zh-CN" sz="2800" dirty="0">
                <a:solidFill>
                  <a:srgbClr val="002060"/>
                </a:solidFill>
              </a:rPr>
              <a:t>("in.txt","r",</a:t>
            </a:r>
            <a:r>
              <a:rPr lang="en-US" altLang="zh-CN" sz="2800" dirty="0" err="1">
                <a:solidFill>
                  <a:srgbClr val="002060"/>
                </a:solidFill>
              </a:rPr>
              <a:t>stdin</a:t>
            </a:r>
            <a:r>
              <a:rPr lang="en-US" altLang="zh-CN" sz="2800" dirty="0">
                <a:solidFill>
                  <a:srgbClr val="002060"/>
                </a:solidFill>
              </a:rPr>
              <a:t>); //</a:t>
            </a:r>
            <a:r>
              <a:rPr lang="zh-CN" altLang="zh-CN" sz="2800" dirty="0">
                <a:solidFill>
                  <a:srgbClr val="002060"/>
                </a:solidFill>
              </a:rPr>
              <a:t>从</a:t>
            </a:r>
            <a:r>
              <a:rPr lang="en-US" altLang="zh-CN" sz="2800" dirty="0">
                <a:solidFill>
                  <a:srgbClr val="002060"/>
                </a:solidFill>
              </a:rPr>
              <a:t>in.txt</a:t>
            </a:r>
            <a:r>
              <a:rPr lang="zh-CN" altLang="zh-CN" sz="2800" dirty="0">
                <a:solidFill>
                  <a:srgbClr val="002060"/>
                </a:solidFill>
              </a:rPr>
              <a:t>中读取数据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freopen</a:t>
            </a:r>
            <a:r>
              <a:rPr lang="en-US" altLang="zh-CN" sz="2800" dirty="0">
                <a:solidFill>
                  <a:srgbClr val="002060"/>
                </a:solidFill>
              </a:rPr>
              <a:t>("out.txt","w",</a:t>
            </a:r>
            <a:r>
              <a:rPr lang="en-US" altLang="zh-CN" sz="2800" dirty="0" err="1">
                <a:solidFill>
                  <a:srgbClr val="002060"/>
                </a:solidFill>
              </a:rPr>
              <a:t>stdout</a:t>
            </a:r>
            <a:r>
              <a:rPr lang="en-US" altLang="zh-CN" sz="2800" dirty="0">
                <a:solidFill>
                  <a:srgbClr val="002060"/>
                </a:solidFill>
              </a:rPr>
              <a:t>);//</a:t>
            </a:r>
            <a:r>
              <a:rPr lang="zh-CN" altLang="zh-CN" sz="2800" dirty="0">
                <a:solidFill>
                  <a:srgbClr val="002060"/>
                </a:solidFill>
              </a:rPr>
              <a:t>输出到</a:t>
            </a:r>
            <a:r>
              <a:rPr lang="en-US" altLang="zh-CN" sz="2800" dirty="0">
                <a:solidFill>
                  <a:srgbClr val="002060"/>
                </a:solidFill>
              </a:rPr>
              <a:t>out.txt</a:t>
            </a:r>
            <a:r>
              <a:rPr lang="zh-CN" altLang="zh-CN" sz="2800" dirty="0">
                <a:solidFill>
                  <a:srgbClr val="002060"/>
                </a:solidFill>
              </a:rPr>
              <a:t>文件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for(i=0;cin&gt;&gt;a[i];i++);//</a:t>
            </a:r>
            <a:r>
              <a:rPr lang="zh-CN" altLang="zh-CN" sz="2800" dirty="0">
                <a:solidFill>
                  <a:srgbClr val="002060"/>
                </a:solidFill>
              </a:rPr>
              <a:t>如果读到文件末，没数据读取就退出，注意句末有分号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n=i;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for(i=0;i&lt;</a:t>
            </a:r>
            <a:r>
              <a:rPr lang="en-US" altLang="zh-CN" sz="2800" dirty="0" err="1">
                <a:solidFill>
                  <a:srgbClr val="002060"/>
                </a:solidFill>
              </a:rPr>
              <a:t>n;i</a:t>
            </a:r>
            <a:r>
              <a:rPr lang="en-US" altLang="zh-CN" sz="2800" dirty="0">
                <a:solidFill>
                  <a:srgbClr val="002060"/>
                </a:solidFill>
              </a:rPr>
              <a:t>++)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 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&lt;&lt;a[i]&lt;&lt;' '; 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  return 0;    </a:t>
            </a:r>
            <a:endParaRPr lang="zh-CN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>
                <a:solidFill>
                  <a:srgbClr val="002060"/>
                </a:solidFill>
              </a:rPr>
              <a:t>}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-275257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文件读写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" y="1308919"/>
            <a:ext cx="810425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7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-275257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读入包含空格符的字符串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293" y="1425932"/>
            <a:ext cx="77048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//gets</a:t>
            </a:r>
            <a:r>
              <a:rPr lang="zh-CN" altLang="en-US" sz="2800" dirty="0">
                <a:solidFill>
                  <a:srgbClr val="002060"/>
                </a:solidFill>
              </a:rPr>
              <a:t>读字符串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#include &lt;</a:t>
            </a:r>
            <a:r>
              <a:rPr lang="en-US" altLang="zh-CN" sz="2800" dirty="0" err="1">
                <a:solidFill>
                  <a:srgbClr val="002060"/>
                </a:solidFill>
              </a:rPr>
              <a:t>iostream</a:t>
            </a:r>
            <a:r>
              <a:rPr lang="en-US" altLang="zh-CN" sz="2800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using namespace </a:t>
            </a:r>
            <a:r>
              <a:rPr lang="en-US" altLang="zh-CN" sz="2800" dirty="0" err="1">
                <a:solidFill>
                  <a:srgbClr val="002060"/>
                </a:solidFill>
              </a:rPr>
              <a:t>std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{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char a[100];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gets(a);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puts(a);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system("pause");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33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-275257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读入包含空格符的字符串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293" y="948879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800" dirty="0">
              <a:solidFill>
                <a:srgbClr val="002060"/>
              </a:solidFill>
            </a:endParaRPr>
          </a:p>
          <a:p>
            <a:endParaRPr lang="zh-CN" altLang="zh-CN" sz="2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293" y="1425932"/>
            <a:ext cx="77048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//</a:t>
            </a:r>
            <a:r>
              <a:rPr lang="en-US" altLang="zh-CN" sz="2800" dirty="0" err="1">
                <a:solidFill>
                  <a:srgbClr val="002060"/>
                </a:solidFill>
              </a:rPr>
              <a:t>getline</a:t>
            </a:r>
            <a:r>
              <a:rPr lang="zh-CN" altLang="en-US" sz="2800" dirty="0">
                <a:solidFill>
                  <a:srgbClr val="002060"/>
                </a:solidFill>
              </a:rPr>
              <a:t>读字符串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#include &lt;</a:t>
            </a:r>
            <a:r>
              <a:rPr lang="en-US" altLang="zh-CN" sz="2800" dirty="0" err="1">
                <a:solidFill>
                  <a:srgbClr val="002060"/>
                </a:solidFill>
              </a:rPr>
              <a:t>iostream</a:t>
            </a:r>
            <a:r>
              <a:rPr lang="en-US" altLang="zh-CN" sz="2800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using namespace </a:t>
            </a:r>
            <a:r>
              <a:rPr lang="en-US" altLang="zh-CN" sz="2800" dirty="0" err="1">
                <a:solidFill>
                  <a:srgbClr val="002060"/>
                </a:solidFill>
              </a:rPr>
              <a:t>std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{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string </a:t>
            </a:r>
            <a:r>
              <a:rPr lang="en-US" altLang="zh-CN" sz="2800" dirty="0" err="1">
                <a:solidFill>
                  <a:srgbClr val="002060"/>
                </a:solidFill>
              </a:rPr>
              <a:t>str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getline</a:t>
            </a:r>
            <a:r>
              <a:rPr lang="en-US" altLang="zh-CN" sz="2800" dirty="0">
                <a:solidFill>
                  <a:srgbClr val="002060"/>
                </a:solidFill>
              </a:rPr>
              <a:t>(</a:t>
            </a:r>
            <a:r>
              <a:rPr lang="en-US" altLang="zh-CN" sz="2800" dirty="0" err="1">
                <a:solidFill>
                  <a:srgbClr val="002060"/>
                </a:solidFill>
              </a:rPr>
              <a:t>cin,str</a:t>
            </a:r>
            <a:r>
              <a:rPr lang="en-US" altLang="zh-CN" sz="2800" dirty="0">
                <a:solidFill>
                  <a:srgbClr val="002060"/>
                </a:solidFill>
              </a:rPr>
              <a:t>);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</a:t>
            </a:r>
            <a:r>
              <a:rPr lang="en-US" altLang="zh-CN" sz="2800" dirty="0" err="1">
                <a:solidFill>
                  <a:srgbClr val="002060"/>
                </a:solidFill>
              </a:rPr>
              <a:t>str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system("pause");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77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TM02455519[[fn=冬季]]</Template>
  <TotalTime>4617</TotalTime>
  <Words>1319</Words>
  <Application>Microsoft Office PowerPoint</Application>
  <PresentationFormat>B4 (ISO)纸张(250x353 毫米)</PresentationFormat>
  <Paragraphs>330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Winter</vt:lpstr>
      <vt:lpstr>PowerPoint 演示文稿</vt:lpstr>
      <vt:lpstr>文件读写</vt:lpstr>
      <vt:lpstr>文件读写</vt:lpstr>
      <vt:lpstr>文件读写</vt:lpstr>
      <vt:lpstr>文件读写</vt:lpstr>
      <vt:lpstr>文件读写</vt:lpstr>
      <vt:lpstr>文件读写</vt:lpstr>
      <vt:lpstr>读入包含空格符的字符串</vt:lpstr>
      <vt:lpstr>读入包含空格符的字符串</vt:lpstr>
      <vt:lpstr>读入包含空格符的字符串</vt:lpstr>
      <vt:lpstr>读入包含空格符的字符串</vt:lpstr>
      <vt:lpstr>制作测试数据</vt:lpstr>
      <vt:lpstr>获取测试时间</vt:lpstr>
      <vt:lpstr>获取测试时间</vt:lpstr>
      <vt:lpstr>随机数</vt:lpstr>
      <vt:lpstr>随机数</vt:lpstr>
      <vt:lpstr>随机数</vt:lpstr>
      <vt:lpstr>随机数</vt:lpstr>
      <vt:lpstr>随机数</vt:lpstr>
      <vt:lpstr>对拍</vt:lpstr>
      <vt:lpstr>时间复杂度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99</cp:revision>
  <dcterms:created xsi:type="dcterms:W3CDTF">2016-09-06T00:03:00Z</dcterms:created>
  <dcterms:modified xsi:type="dcterms:W3CDTF">2018-08-27T23:42:09Z</dcterms:modified>
</cp:coreProperties>
</file>