
<file path=[Content_Types].xml><?xml version="1.0" encoding="utf-8"?>
<Types xmlns="http://schemas.openxmlformats.org/package/2006/content-types">
  <Default Extension="png" ContentType="image/png"/>
  <Default Extension="bmp" ContentType="image/bmp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1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62" r:id="rId21"/>
    <p:sldId id="263" r:id="rId22"/>
    <p:sldId id="288" r:id="rId23"/>
    <p:sldId id="264" r:id="rId24"/>
    <p:sldId id="270" r:id="rId25"/>
    <p:sldId id="269" r:id="rId26"/>
    <p:sldId id="289" r:id="rId27"/>
    <p:sldId id="290" r:id="rId28"/>
    <p:sldId id="268" r:id="rId29"/>
    <p:sldId id="267" r:id="rId30"/>
    <p:sldId id="266" r:id="rId31"/>
    <p:sldId id="265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</p:sldIdLst>
  <p:sldSz cx="8120063" cy="10826750" type="B4ISO"/>
  <p:notesSz cx="6858000" cy="9144000"/>
  <p:defaultTextStyle>
    <a:defPPr>
      <a:defRPr lang="zh-CN"/>
    </a:defPPr>
    <a:lvl1pPr marL="0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669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337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07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675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343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12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681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349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438" y="-240"/>
      </p:cViewPr>
      <p:guideLst>
        <p:guide orient="horz" pos="3410"/>
        <p:guide pos="2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0E331-092D-4A1F-8299-91878B563D9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53C38-AC79-4652-853C-337BDBE7E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8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6669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3337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50007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6675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83343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00012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6681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33349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405" y="5221334"/>
            <a:ext cx="6320205" cy="2320734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405" y="7542067"/>
            <a:ext cx="6320205" cy="1359927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406" y="2853288"/>
            <a:ext cx="6325444" cy="6396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13829" y="1066766"/>
            <a:ext cx="1308021" cy="81860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406" y="1066767"/>
            <a:ext cx="4855305" cy="8186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5223269"/>
            <a:ext cx="6320203" cy="231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6" y="7542069"/>
            <a:ext cx="6320203" cy="135831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1066769"/>
            <a:ext cx="6325444" cy="14594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406" y="2857058"/>
            <a:ext cx="3082566" cy="6395804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1091" y="2857058"/>
            <a:ext cx="3080759" cy="6395805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251" y="2862075"/>
            <a:ext cx="2781720" cy="90974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406" y="3771822"/>
            <a:ext cx="3082566" cy="5481040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414" y="2862075"/>
            <a:ext cx="2782240" cy="90974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41090" y="3771822"/>
            <a:ext cx="3082565" cy="5481040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5" y="704240"/>
            <a:ext cx="2362713" cy="1872123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238" y="704240"/>
            <a:ext cx="3800613" cy="85486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5" y="2576365"/>
            <a:ext cx="2362713" cy="667649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2189754"/>
            <a:ext cx="3091544" cy="17574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6" y="3947252"/>
            <a:ext cx="3091544" cy="39944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4865686" y="2268379"/>
            <a:ext cx="964971" cy="171550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17799" y="2228801"/>
            <a:ext cx="737381" cy="1310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67601" y="2990782"/>
            <a:ext cx="534912" cy="95095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16754" y="2859527"/>
            <a:ext cx="434764" cy="7729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0360" y="3289113"/>
            <a:ext cx="227867" cy="40509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45425" y="1567772"/>
            <a:ext cx="227867" cy="40509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93027" y="2990782"/>
            <a:ext cx="175330" cy="31169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60264" y="1674363"/>
            <a:ext cx="175330" cy="31169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330700" y="2526242"/>
            <a:ext cx="3045024" cy="5413375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5823787" y="104699"/>
            <a:ext cx="2287108" cy="10730555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06" y="1066769"/>
            <a:ext cx="6327249" cy="1459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7" y="2853288"/>
            <a:ext cx="6327248" cy="6396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6496" y="9396145"/>
            <a:ext cx="1894681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8704" y="9396145"/>
            <a:ext cx="4667792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32" y="9396145"/>
            <a:ext cx="540172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435226" y="8725743"/>
            <a:ext cx="32496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第七章 升级考试</a:t>
            </a:r>
            <a:endParaRPr lang="zh-CN" altLang="en-US" sz="3200" b="1" cap="none" spc="50" dirty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9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func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x)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if(x==0||x==1)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return 3;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p=x-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func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(x-2);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return p;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func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(9)&lt;&lt;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8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82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a,int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b);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k=4,m=1,p;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p=fun(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k,m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&lt;&lt;p&lt;&lt;",";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p=fun(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k,m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&lt;&lt;p&lt;&lt;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a,int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b)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static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m=0,i=2;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i+=m+1;m=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i+a+b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m;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9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29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a);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a=2,i;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for(i=0;i&lt;3;i++)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&lt;&lt;fun(a)&lt;&lt;" 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b=0;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static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c=3;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b++;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c++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a+b+c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10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75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x,y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a=15,b=10;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x=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a-b;y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a+b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x,y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a=7,b=5;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x=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a+b;y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=a-b;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&lt;&lt;x&lt;&lt;","&lt;&lt;y&lt;&lt;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11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53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fact()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static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i=5;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if(i==0) return 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else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i--;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return (i+1)*fact();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&lt;&lt;fact()&lt;&lt;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12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77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func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a,int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b)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a+b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x=2,y=5,z=8,r;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func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func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x,y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),z);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&lt;&lt;r&lt;&lt;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13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793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x,int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y)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x+y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a=2,b=5,c=8;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&lt;&lt;fun(fun(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a+c,b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),a-c)&lt;&lt;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14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30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n=10;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fun()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n=20;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&lt;&lt;n&lt;&lt;" ";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fun();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&lt;&lt;n&lt;&lt;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15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626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for(i=1;i&lt;=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s+=i;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n=10,s=0;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&lt;&lt;"s="&lt;&lt;s&lt;&lt;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16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13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&amp;s)//&amp;s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表示取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的地址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for(i=1;i&lt;=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s+=i;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n=10,s=0;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&lt;&lt;"s="&lt;&lt;s&lt;&lt;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17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91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第一天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0" y="1956991"/>
            <a:ext cx="8120063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b[],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m,int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m;i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=i+2)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s=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s+b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s; 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x,a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[]={1,2,3,4,5,6,7,8,9};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x=f(a,3,7);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&lt;&lt;x&lt;&lt;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1127011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1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第二天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6467" y="1884983"/>
            <a:ext cx="8121521" cy="3240360"/>
          </a:xfrm>
        </p:spPr>
        <p:txBody>
          <a:bodyPr>
            <a:noAutofit/>
          </a:bodyPr>
          <a:lstStyle/>
          <a:p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【上机实践】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RSA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加密算法</a:t>
            </a:r>
          </a:p>
          <a:p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鉴于电报加密系统的脆弱性，魔法学院发明了名为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RSA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的公钥加密算法，它能够抵抗目前为止已知的所有密码攻击，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RSA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算法基于一个十分简单的数论事实：将两个大素数相乘十分容易，但想要对其乘积进行因式分解却极其困难，因此可以将乘积公开作为加密密钥。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endParaRPr lang="zh-CN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请编程输入一个大于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的整数，打印出它的素数分解式。如输入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75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，则打印：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75=3*5*5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71018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6630" y="804863"/>
            <a:ext cx="8121521" cy="6696744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上机实践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</a:rPr>
              <a:t>回文数猜想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左右对称的自然数称回文数。如</a:t>
            </a:r>
            <a:r>
              <a:rPr lang="en-US" altLang="zh-CN" sz="2800" dirty="0">
                <a:solidFill>
                  <a:srgbClr val="002060"/>
                </a:solidFill>
              </a:rPr>
              <a:t>121</a:t>
            </a:r>
            <a:r>
              <a:rPr lang="zh-CN" altLang="en-US" sz="2800" dirty="0">
                <a:solidFill>
                  <a:srgbClr val="002060"/>
                </a:solidFill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</a:rPr>
              <a:t>4224</a:t>
            </a:r>
            <a:r>
              <a:rPr lang="zh-CN" altLang="en-US" sz="2800" dirty="0">
                <a:solidFill>
                  <a:srgbClr val="002060"/>
                </a:solidFill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</a:rPr>
              <a:t>13731</a:t>
            </a:r>
            <a:r>
              <a:rPr lang="zh-CN" altLang="en-US" sz="2800" dirty="0">
                <a:solidFill>
                  <a:srgbClr val="002060"/>
                </a:solidFill>
              </a:rPr>
              <a:t>等，有魔法师猜测：从任意一个两位或两位以上的自然数开始，将该数与它的逆序数（如</a:t>
            </a:r>
            <a:r>
              <a:rPr lang="en-US" altLang="zh-CN" sz="2800" dirty="0">
                <a:solidFill>
                  <a:srgbClr val="002060"/>
                </a:solidFill>
              </a:rPr>
              <a:t>1992</a:t>
            </a:r>
            <a:r>
              <a:rPr lang="zh-CN" altLang="en-US" sz="2800" dirty="0">
                <a:solidFill>
                  <a:srgbClr val="002060"/>
                </a:solidFill>
              </a:rPr>
              <a:t>的逆序数是</a:t>
            </a:r>
            <a:r>
              <a:rPr lang="en-US" altLang="zh-CN" sz="2800" dirty="0">
                <a:solidFill>
                  <a:srgbClr val="002060"/>
                </a:solidFill>
              </a:rPr>
              <a:t>2991</a:t>
            </a:r>
            <a:r>
              <a:rPr lang="zh-CN" altLang="en-US" sz="2800" dirty="0">
                <a:solidFill>
                  <a:srgbClr val="002060"/>
                </a:solidFill>
              </a:rPr>
              <a:t>）相加，得到一个新数，再用这个新数与它的逆序数相加，不断重复上述操作，经过若干步的逆序相加之后，总可以得到一个回文数。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例如：从</a:t>
            </a:r>
            <a:r>
              <a:rPr lang="en-US" altLang="zh-CN" sz="2800" dirty="0">
                <a:solidFill>
                  <a:srgbClr val="002060"/>
                </a:solidFill>
              </a:rPr>
              <a:t>1992</a:t>
            </a:r>
            <a:r>
              <a:rPr lang="zh-CN" altLang="en-US" sz="2800" dirty="0">
                <a:solidFill>
                  <a:srgbClr val="002060"/>
                </a:solidFill>
              </a:rPr>
              <a:t>开始，</a:t>
            </a:r>
            <a:r>
              <a:rPr lang="en-US" altLang="zh-CN" sz="2800" dirty="0">
                <a:solidFill>
                  <a:srgbClr val="002060"/>
                </a:solidFill>
              </a:rPr>
              <a:t>1992</a:t>
            </a:r>
            <a:r>
              <a:rPr lang="zh-CN" altLang="en-US" sz="2800" dirty="0">
                <a:solidFill>
                  <a:srgbClr val="002060"/>
                </a:solidFill>
              </a:rPr>
              <a:t>＋</a:t>
            </a:r>
            <a:r>
              <a:rPr lang="en-US" altLang="zh-CN" sz="2800" dirty="0">
                <a:solidFill>
                  <a:srgbClr val="002060"/>
                </a:solidFill>
              </a:rPr>
              <a:t>2991</a:t>
            </a:r>
            <a:r>
              <a:rPr lang="zh-CN" altLang="en-US" sz="2800" dirty="0">
                <a:solidFill>
                  <a:srgbClr val="002060"/>
                </a:solidFill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</a:rPr>
              <a:t>4983</a:t>
            </a:r>
            <a:r>
              <a:rPr lang="zh-CN" altLang="en-US" sz="2800" dirty="0">
                <a:solidFill>
                  <a:srgbClr val="002060"/>
                </a:solidFill>
              </a:rPr>
              <a:t>； </a:t>
            </a:r>
            <a:r>
              <a:rPr lang="en-US" altLang="zh-CN" sz="2800" dirty="0">
                <a:solidFill>
                  <a:srgbClr val="002060"/>
                </a:solidFill>
              </a:rPr>
              <a:t>4983</a:t>
            </a:r>
            <a:r>
              <a:rPr lang="zh-CN" altLang="en-US" sz="2800" dirty="0">
                <a:solidFill>
                  <a:srgbClr val="002060"/>
                </a:solidFill>
              </a:rPr>
              <a:t>＋</a:t>
            </a:r>
            <a:r>
              <a:rPr lang="en-US" altLang="zh-CN" sz="2800" dirty="0">
                <a:solidFill>
                  <a:srgbClr val="002060"/>
                </a:solidFill>
              </a:rPr>
              <a:t>3894</a:t>
            </a:r>
            <a:r>
              <a:rPr lang="zh-CN" altLang="en-US" sz="2800" dirty="0">
                <a:solidFill>
                  <a:srgbClr val="002060"/>
                </a:solidFill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</a:rPr>
              <a:t>8877</a:t>
            </a:r>
            <a:r>
              <a:rPr lang="zh-CN" altLang="en-US" sz="2800" dirty="0">
                <a:solidFill>
                  <a:srgbClr val="002060"/>
                </a:solidFill>
              </a:rPr>
              <a:t>；</a:t>
            </a:r>
            <a:r>
              <a:rPr lang="en-US" altLang="zh-CN" sz="2800" dirty="0">
                <a:solidFill>
                  <a:srgbClr val="002060"/>
                </a:solidFill>
              </a:rPr>
              <a:t>8877</a:t>
            </a:r>
            <a:r>
              <a:rPr lang="zh-CN" altLang="en-US" sz="2800" dirty="0">
                <a:solidFill>
                  <a:srgbClr val="002060"/>
                </a:solidFill>
              </a:rPr>
              <a:t>＋</a:t>
            </a:r>
            <a:r>
              <a:rPr lang="en-US" altLang="zh-CN" sz="2800" dirty="0">
                <a:solidFill>
                  <a:srgbClr val="002060"/>
                </a:solidFill>
              </a:rPr>
              <a:t>7788</a:t>
            </a:r>
            <a:r>
              <a:rPr lang="zh-CN" altLang="en-US" sz="2800" dirty="0">
                <a:solidFill>
                  <a:srgbClr val="002060"/>
                </a:solidFill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</a:rPr>
              <a:t>16665</a:t>
            </a:r>
            <a:r>
              <a:rPr lang="zh-CN" altLang="en-US" sz="2800" dirty="0">
                <a:solidFill>
                  <a:srgbClr val="002060"/>
                </a:solidFill>
              </a:rPr>
              <a:t>；</a:t>
            </a:r>
            <a:r>
              <a:rPr lang="en-US" altLang="zh-CN" sz="2800" dirty="0">
                <a:solidFill>
                  <a:srgbClr val="002060"/>
                </a:solidFill>
              </a:rPr>
              <a:t>16665</a:t>
            </a:r>
            <a:r>
              <a:rPr lang="zh-CN" altLang="en-US" sz="2800" dirty="0">
                <a:solidFill>
                  <a:srgbClr val="002060"/>
                </a:solidFill>
              </a:rPr>
              <a:t>＋</a:t>
            </a:r>
            <a:r>
              <a:rPr lang="en-US" altLang="zh-CN" sz="2800" dirty="0">
                <a:solidFill>
                  <a:srgbClr val="002060"/>
                </a:solidFill>
              </a:rPr>
              <a:t>56661</a:t>
            </a:r>
            <a:r>
              <a:rPr lang="zh-CN" altLang="en-US" sz="2800" dirty="0">
                <a:solidFill>
                  <a:srgbClr val="002060"/>
                </a:solidFill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</a:rPr>
              <a:t>73326</a:t>
            </a:r>
            <a:r>
              <a:rPr lang="zh-CN" altLang="en-US" sz="2800" dirty="0">
                <a:solidFill>
                  <a:srgbClr val="002060"/>
                </a:solidFill>
              </a:rPr>
              <a:t>；</a:t>
            </a:r>
            <a:r>
              <a:rPr lang="en-US" altLang="zh-CN" sz="2800" dirty="0">
                <a:solidFill>
                  <a:srgbClr val="002060"/>
                </a:solidFill>
              </a:rPr>
              <a:t>73326</a:t>
            </a:r>
            <a:r>
              <a:rPr lang="zh-CN" altLang="en-US" sz="2800" dirty="0">
                <a:solidFill>
                  <a:srgbClr val="002060"/>
                </a:solidFill>
              </a:rPr>
              <a:t>＋</a:t>
            </a:r>
            <a:r>
              <a:rPr lang="en-US" altLang="zh-CN" sz="2800" dirty="0">
                <a:solidFill>
                  <a:srgbClr val="002060"/>
                </a:solidFill>
              </a:rPr>
              <a:t>62337</a:t>
            </a:r>
            <a:r>
              <a:rPr lang="zh-CN" altLang="en-US" sz="2800" dirty="0">
                <a:solidFill>
                  <a:srgbClr val="002060"/>
                </a:solidFill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</a:rPr>
              <a:t>135663</a:t>
            </a:r>
            <a:r>
              <a:rPr lang="zh-CN" altLang="en-US" sz="2800" dirty="0">
                <a:solidFill>
                  <a:srgbClr val="002060"/>
                </a:solidFill>
              </a:rPr>
              <a:t>；</a:t>
            </a:r>
            <a:r>
              <a:rPr lang="en-US" altLang="zh-CN" sz="2800" dirty="0">
                <a:solidFill>
                  <a:srgbClr val="002060"/>
                </a:solidFill>
              </a:rPr>
              <a:t>135663</a:t>
            </a:r>
            <a:r>
              <a:rPr lang="zh-CN" altLang="en-US" sz="2800" dirty="0">
                <a:solidFill>
                  <a:srgbClr val="002060"/>
                </a:solidFill>
              </a:rPr>
              <a:t>＋</a:t>
            </a:r>
            <a:r>
              <a:rPr lang="en-US" altLang="zh-CN" sz="2800" dirty="0">
                <a:solidFill>
                  <a:srgbClr val="002060"/>
                </a:solidFill>
              </a:rPr>
              <a:t>366531</a:t>
            </a:r>
            <a:r>
              <a:rPr lang="zh-CN" altLang="en-US" sz="2800" dirty="0">
                <a:solidFill>
                  <a:srgbClr val="002060"/>
                </a:solidFill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</a:rPr>
              <a:t>502194</a:t>
            </a:r>
            <a:r>
              <a:rPr lang="zh-CN" altLang="en-US" sz="2800" dirty="0">
                <a:solidFill>
                  <a:srgbClr val="002060"/>
                </a:solidFill>
              </a:rPr>
              <a:t>；</a:t>
            </a:r>
            <a:r>
              <a:rPr lang="en-US" altLang="zh-CN" sz="2800" dirty="0">
                <a:solidFill>
                  <a:srgbClr val="002060"/>
                </a:solidFill>
              </a:rPr>
              <a:t>502194</a:t>
            </a:r>
            <a:r>
              <a:rPr lang="zh-CN" altLang="en-US" sz="2800" dirty="0">
                <a:solidFill>
                  <a:srgbClr val="002060"/>
                </a:solidFill>
              </a:rPr>
              <a:t>＋</a:t>
            </a:r>
            <a:r>
              <a:rPr lang="en-US" altLang="zh-CN" sz="2800" dirty="0">
                <a:solidFill>
                  <a:srgbClr val="002060"/>
                </a:solidFill>
              </a:rPr>
              <a:t>491205</a:t>
            </a:r>
            <a:r>
              <a:rPr lang="zh-CN" altLang="en-US" sz="2800" dirty="0">
                <a:solidFill>
                  <a:srgbClr val="002060"/>
                </a:solidFill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</a:rPr>
              <a:t>993399</a:t>
            </a:r>
            <a:r>
              <a:rPr lang="zh-CN" altLang="en-US" sz="2800" dirty="0">
                <a:solidFill>
                  <a:srgbClr val="002060"/>
                </a:solidFill>
              </a:rPr>
              <a:t>。经过七步就得到了回文数。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设计一个程序，由计算机在局部范围内验证回文数的猜测，并将寻找回文数的每一个步骤都显示出来。 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0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9980" y="372815"/>
            <a:ext cx="8121521" cy="3384376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上机实践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</a:rPr>
              <a:t>六位数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有一个六位数，其个位数字</a:t>
            </a:r>
            <a:r>
              <a:rPr lang="en-US" altLang="zh-CN" sz="2800" dirty="0">
                <a:solidFill>
                  <a:srgbClr val="002060"/>
                </a:solidFill>
              </a:rPr>
              <a:t>7</a:t>
            </a:r>
            <a:r>
              <a:rPr lang="zh-CN" altLang="en-US" sz="2800" dirty="0">
                <a:solidFill>
                  <a:srgbClr val="002060"/>
                </a:solidFill>
              </a:rPr>
              <a:t>，现将个位数字移至首位（十万位），而其余各位数字顺序不变，均后退一位，得到一个新的六位数，假如新数为旧数的</a:t>
            </a:r>
            <a:r>
              <a:rPr lang="en-US" altLang="zh-CN" sz="2800" dirty="0">
                <a:solidFill>
                  <a:srgbClr val="002060"/>
                </a:solidFill>
              </a:rPr>
              <a:t>4</a:t>
            </a:r>
            <a:r>
              <a:rPr lang="zh-CN" altLang="en-US" sz="2800" dirty="0">
                <a:solidFill>
                  <a:srgbClr val="002060"/>
                </a:solidFill>
              </a:rPr>
              <a:t>倍，求原来的六位数。 </a:t>
            </a:r>
          </a:p>
        </p:txBody>
      </p:sp>
      <p:sp>
        <p:nvSpPr>
          <p:cNvPr id="2" name="矩形 1"/>
          <p:cNvSpPr/>
          <p:nvPr/>
        </p:nvSpPr>
        <p:spPr>
          <a:xfrm>
            <a:off x="0" y="4443879"/>
            <a:ext cx="812006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这道题还可以用数学方法解决。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设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为新数，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为旧数，可知：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①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4y;  ②x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7×100000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＋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(y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－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7)/10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则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4y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700000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＋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(y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－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7)/10  =&gt;  y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179487</a:t>
            </a:r>
          </a:p>
        </p:txBody>
      </p:sp>
    </p:spTree>
    <p:extLst>
      <p:ext uri="{BB962C8B-B14F-4D97-AF65-F5344CB8AC3E}">
        <p14:creationId xmlns:p14="http://schemas.microsoft.com/office/powerpoint/2010/main" val="201217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228799"/>
            <a:ext cx="8121521" cy="324036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上机实践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</a:rPr>
              <a:t>魔法阵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由于三角形的稳定性，魔法师在布置魔法阵时，总是喜欢布置成三角形的形状。现任意给定平面上三个点</a:t>
            </a:r>
            <a:r>
              <a:rPr lang="en-US" altLang="zh-CN" sz="2800" dirty="0">
                <a:solidFill>
                  <a:srgbClr val="002060"/>
                </a:solidFill>
              </a:rPr>
              <a:t>A</a:t>
            </a:r>
            <a:r>
              <a:rPr lang="zh-CN" altLang="en-US" sz="2800" dirty="0">
                <a:solidFill>
                  <a:srgbClr val="002060"/>
                </a:solidFill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</a:rPr>
              <a:t>X1</a:t>
            </a:r>
            <a:r>
              <a:rPr lang="zh-CN" altLang="en-US" sz="2800" dirty="0">
                <a:solidFill>
                  <a:srgbClr val="002060"/>
                </a:solidFill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</a:rPr>
              <a:t>Y1</a:t>
            </a:r>
            <a:r>
              <a:rPr lang="zh-CN" altLang="en-US" sz="2800" dirty="0">
                <a:solidFill>
                  <a:srgbClr val="002060"/>
                </a:solidFill>
              </a:rPr>
              <a:t>），</a:t>
            </a:r>
            <a:r>
              <a:rPr lang="en-US" altLang="zh-CN" sz="2800" dirty="0">
                <a:solidFill>
                  <a:srgbClr val="002060"/>
                </a:solidFill>
              </a:rPr>
              <a:t>B</a:t>
            </a:r>
            <a:r>
              <a:rPr lang="zh-CN" altLang="en-US" sz="2800" dirty="0">
                <a:solidFill>
                  <a:srgbClr val="002060"/>
                </a:solidFill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</a:rPr>
              <a:t>X2</a:t>
            </a:r>
            <a:r>
              <a:rPr lang="zh-CN" altLang="en-US" sz="2800" dirty="0">
                <a:solidFill>
                  <a:srgbClr val="002060"/>
                </a:solidFill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</a:rPr>
              <a:t>Y2</a:t>
            </a:r>
            <a:r>
              <a:rPr lang="zh-CN" altLang="en-US" sz="2800" dirty="0">
                <a:solidFill>
                  <a:srgbClr val="002060"/>
                </a:solidFill>
              </a:rPr>
              <a:t>），</a:t>
            </a:r>
            <a:r>
              <a:rPr lang="en-US" altLang="zh-CN" sz="2800" dirty="0">
                <a:solidFill>
                  <a:srgbClr val="002060"/>
                </a:solidFill>
              </a:rPr>
              <a:t>C</a:t>
            </a:r>
            <a:r>
              <a:rPr lang="zh-CN" altLang="en-US" sz="2800" dirty="0">
                <a:solidFill>
                  <a:srgbClr val="002060"/>
                </a:solidFill>
              </a:rPr>
              <a:t>（</a:t>
            </a:r>
            <a:r>
              <a:rPr lang="en-US" altLang="zh-CN" sz="2800" dirty="0">
                <a:solidFill>
                  <a:srgbClr val="002060"/>
                </a:solidFill>
              </a:rPr>
              <a:t>X3</a:t>
            </a:r>
            <a:r>
              <a:rPr lang="zh-CN" altLang="en-US" sz="2800" dirty="0">
                <a:solidFill>
                  <a:srgbClr val="002060"/>
                </a:solidFill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</a:rPr>
              <a:t>Y3</a:t>
            </a:r>
            <a:r>
              <a:rPr lang="zh-CN" altLang="en-US" sz="2800" dirty="0">
                <a:solidFill>
                  <a:srgbClr val="002060"/>
                </a:solidFill>
              </a:rPr>
              <a:t>），试判断这三个点能否构成三角形。若能则求出它的面积。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5118097"/>
            <a:ext cx="7876455" cy="1196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4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58" y="876871"/>
            <a:ext cx="8121521" cy="324036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上机实践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</a:rPr>
              <a:t>魔法方阵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有一种魔法方阵是这样的：将</a:t>
            </a:r>
            <a:r>
              <a:rPr lang="en-US" altLang="zh-CN" sz="2800" dirty="0">
                <a:solidFill>
                  <a:srgbClr val="002060"/>
                </a:solidFill>
              </a:rPr>
              <a:t>1</a:t>
            </a:r>
            <a:r>
              <a:rPr lang="zh-CN" altLang="en-US" sz="2800" dirty="0">
                <a:solidFill>
                  <a:srgbClr val="002060"/>
                </a:solidFill>
              </a:rPr>
              <a:t>至</a:t>
            </a:r>
            <a:r>
              <a:rPr lang="en-US" altLang="zh-CN" sz="2800" dirty="0">
                <a:solidFill>
                  <a:srgbClr val="002060"/>
                </a:solidFill>
              </a:rPr>
              <a:t>9</a:t>
            </a:r>
            <a:r>
              <a:rPr lang="zh-CN" altLang="en-US" sz="2800" dirty="0">
                <a:solidFill>
                  <a:srgbClr val="002060"/>
                </a:solidFill>
              </a:rPr>
              <a:t>这几个数字排成</a:t>
            </a:r>
            <a:r>
              <a:rPr lang="en-US" altLang="zh-CN" sz="2800" dirty="0">
                <a:solidFill>
                  <a:srgbClr val="002060"/>
                </a:solidFill>
              </a:rPr>
              <a:t>3×3</a:t>
            </a:r>
            <a:r>
              <a:rPr lang="zh-CN" altLang="en-US" sz="2800" dirty="0">
                <a:solidFill>
                  <a:srgbClr val="002060"/>
                </a:solidFill>
              </a:rPr>
              <a:t>方阵，并使每一横行的三个数字组成一个三位数。如果要使第二行的三位数是第一行的两倍，第三行的三位数是第一行的三倍，应怎样排法？试编程找出所有排法。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557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58" y="876871"/>
            <a:ext cx="8121521" cy="324036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上机实践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</a:rPr>
              <a:t>孪生漂亮数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水系魔法师喜欢一切漂亮的事物，孪生漂亮数就是其中之一，所谓孪生漂亮数就是一个自然数，若它的素因数至少是两重的（相同的素因数至少个数为二个），如：</a:t>
            </a:r>
            <a:r>
              <a:rPr lang="en-US" altLang="zh-CN" sz="2800" dirty="0">
                <a:solidFill>
                  <a:srgbClr val="002060"/>
                </a:solidFill>
              </a:rPr>
              <a:t>36</a:t>
            </a:r>
            <a:r>
              <a:rPr lang="zh-CN" altLang="en-US" sz="2800" dirty="0">
                <a:solidFill>
                  <a:srgbClr val="002060"/>
                </a:solidFill>
              </a:rPr>
              <a:t>＝</a:t>
            </a:r>
            <a:r>
              <a:rPr lang="en-US" altLang="zh-CN" sz="2800" dirty="0">
                <a:solidFill>
                  <a:srgbClr val="002060"/>
                </a:solidFill>
              </a:rPr>
              <a:t>2×2×3×3</a:t>
            </a:r>
            <a:r>
              <a:rPr lang="zh-CN" altLang="en-US" sz="2800" dirty="0">
                <a:solidFill>
                  <a:srgbClr val="002060"/>
                </a:solidFill>
              </a:rPr>
              <a:t>，则称该数为“漂亮数”。若相邻的两个自然数都是“漂亮数”，就称它们为“孪生漂亮数”，例如</a:t>
            </a:r>
            <a:r>
              <a:rPr lang="en-US" altLang="zh-CN" sz="2800" dirty="0">
                <a:solidFill>
                  <a:srgbClr val="002060"/>
                </a:solidFill>
              </a:rPr>
              <a:t>8</a:t>
            </a:r>
            <a:r>
              <a:rPr lang="zh-CN" altLang="en-US" sz="2800" dirty="0">
                <a:solidFill>
                  <a:srgbClr val="002060"/>
                </a:solidFill>
              </a:rPr>
              <a:t>和</a:t>
            </a:r>
            <a:r>
              <a:rPr lang="en-US" altLang="zh-CN" sz="2800" dirty="0">
                <a:solidFill>
                  <a:srgbClr val="002060"/>
                </a:solidFill>
              </a:rPr>
              <a:t>9</a:t>
            </a:r>
            <a:r>
              <a:rPr lang="zh-CN" altLang="en-US" sz="2800" dirty="0">
                <a:solidFill>
                  <a:srgbClr val="002060"/>
                </a:solidFill>
              </a:rPr>
              <a:t>就是一对“孪生漂亮数”， 编程再找出一对“孪生漂亮数”。 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58" y="876871"/>
            <a:ext cx="8121521" cy="324036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上机实践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</a:rPr>
              <a:t>求素数的循环小数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李旭琳发现每一个大于</a:t>
            </a:r>
            <a:r>
              <a:rPr lang="en-US" altLang="zh-CN" sz="2800" dirty="0">
                <a:solidFill>
                  <a:srgbClr val="002060"/>
                </a:solidFill>
              </a:rPr>
              <a:t>5</a:t>
            </a:r>
            <a:r>
              <a:rPr lang="zh-CN" altLang="en-US" sz="2800" dirty="0">
                <a:solidFill>
                  <a:srgbClr val="002060"/>
                </a:solidFill>
              </a:rPr>
              <a:t>的素数的倒数都可以化为一个循环小数，例如：</a:t>
            </a:r>
            <a:r>
              <a:rPr lang="en-US" altLang="zh-CN" sz="2800" dirty="0">
                <a:solidFill>
                  <a:srgbClr val="002060"/>
                </a:solidFill>
              </a:rPr>
              <a:t>1/7</a:t>
            </a:r>
            <a:r>
              <a:rPr lang="zh-CN" altLang="en-US" sz="2800" dirty="0">
                <a:solidFill>
                  <a:srgbClr val="002060"/>
                </a:solidFill>
              </a:rPr>
              <a:t>可以化为</a:t>
            </a:r>
          </a:p>
          <a:p>
            <a:r>
              <a:rPr lang="en-US" altLang="zh-CN" sz="2800" dirty="0">
                <a:solidFill>
                  <a:srgbClr val="002060"/>
                </a:solidFill>
              </a:rPr>
              <a:t>0.(142857)</a:t>
            </a:r>
            <a:r>
              <a:rPr lang="zh-CN" altLang="en-US" sz="2800" dirty="0">
                <a:solidFill>
                  <a:srgbClr val="002060"/>
                </a:solidFill>
              </a:rPr>
              <a:t>，</a:t>
            </a:r>
            <a:r>
              <a:rPr lang="en-US" altLang="zh-CN" sz="2800" dirty="0">
                <a:solidFill>
                  <a:srgbClr val="002060"/>
                </a:solidFill>
              </a:rPr>
              <a:t>1/13</a:t>
            </a:r>
            <a:r>
              <a:rPr lang="zh-CN" altLang="en-US" sz="2800" dirty="0">
                <a:solidFill>
                  <a:srgbClr val="002060"/>
                </a:solidFill>
              </a:rPr>
              <a:t>可化为</a:t>
            </a:r>
            <a:r>
              <a:rPr lang="en-US" altLang="zh-CN" sz="2800" dirty="0">
                <a:solidFill>
                  <a:srgbClr val="002060"/>
                </a:solidFill>
              </a:rPr>
              <a:t>0.(076923)</a:t>
            </a:r>
            <a:r>
              <a:rPr lang="zh-CN" altLang="en-US" sz="2800" dirty="0">
                <a:solidFill>
                  <a:srgbClr val="002060"/>
                </a:solidFill>
              </a:rPr>
              <a:t>。编程显示</a:t>
            </a:r>
            <a:r>
              <a:rPr lang="en-US" altLang="zh-CN" sz="2800" dirty="0">
                <a:solidFill>
                  <a:srgbClr val="002060"/>
                </a:solidFill>
              </a:rPr>
              <a:t>500</a:t>
            </a:r>
            <a:r>
              <a:rPr lang="zh-CN" altLang="en-US" sz="2800" dirty="0">
                <a:solidFill>
                  <a:srgbClr val="002060"/>
                </a:solidFill>
              </a:rPr>
              <a:t>以内所有素数的循环小数。</a:t>
            </a:r>
          </a:p>
        </p:txBody>
      </p:sp>
    </p:spTree>
    <p:extLst>
      <p:ext uri="{BB962C8B-B14F-4D97-AF65-F5344CB8AC3E}">
        <p14:creationId xmlns:p14="http://schemas.microsoft.com/office/powerpoint/2010/main" val="23424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1458" y="876871"/>
            <a:ext cx="8121521" cy="3240360"/>
          </a:xfrm>
        </p:spPr>
        <p:txBody>
          <a:bodyPr>
            <a:no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【</a:t>
            </a:r>
            <a:r>
              <a:rPr lang="zh-CN" altLang="en-US" sz="2800" dirty="0">
                <a:solidFill>
                  <a:srgbClr val="002060"/>
                </a:solidFill>
              </a:rPr>
              <a:t>上机实践</a:t>
            </a:r>
            <a:r>
              <a:rPr lang="en-US" altLang="zh-CN" sz="2800" dirty="0">
                <a:solidFill>
                  <a:srgbClr val="002060"/>
                </a:solidFill>
              </a:rPr>
              <a:t>】</a:t>
            </a:r>
            <a:r>
              <a:rPr lang="zh-CN" altLang="en-US" sz="2800" dirty="0">
                <a:solidFill>
                  <a:srgbClr val="002060"/>
                </a:solidFill>
              </a:rPr>
              <a:t>等式成立</a:t>
            </a:r>
          </a:p>
          <a:p>
            <a:r>
              <a:rPr lang="zh-CN" altLang="en-US" sz="2800" dirty="0">
                <a:solidFill>
                  <a:srgbClr val="002060"/>
                </a:solidFill>
              </a:rPr>
              <a:t>空间传送门如图</a:t>
            </a:r>
            <a:r>
              <a:rPr lang="en-US" altLang="zh-CN" sz="2800" dirty="0">
                <a:solidFill>
                  <a:srgbClr val="002060"/>
                </a:solidFill>
              </a:rPr>
              <a:t>7.1</a:t>
            </a:r>
            <a:r>
              <a:rPr lang="zh-CN" altLang="en-US" sz="2800" dirty="0">
                <a:solidFill>
                  <a:srgbClr val="002060"/>
                </a:solidFill>
              </a:rPr>
              <a:t>所示，它是由加减乘除四个等式拼搭而成，只有编程将</a:t>
            </a:r>
            <a:r>
              <a:rPr lang="en-US" altLang="zh-CN" sz="2800" dirty="0">
                <a:solidFill>
                  <a:srgbClr val="002060"/>
                </a:solidFill>
              </a:rPr>
              <a:t>1~8</a:t>
            </a:r>
            <a:r>
              <a:rPr lang="zh-CN" altLang="en-US" sz="2800" dirty="0">
                <a:solidFill>
                  <a:srgbClr val="002060"/>
                </a:solidFill>
              </a:rPr>
              <a:t>这八个数字填到算式的空格中去，使四个等式都成立</a:t>
            </a:r>
            <a:r>
              <a:rPr lang="en-US" altLang="zh-CN" sz="2800" dirty="0">
                <a:solidFill>
                  <a:srgbClr val="002060"/>
                </a:solidFill>
              </a:rPr>
              <a:t>(</a:t>
            </a:r>
            <a:r>
              <a:rPr lang="zh-CN" altLang="en-US" sz="2800" dirty="0">
                <a:solidFill>
                  <a:srgbClr val="002060"/>
                </a:solidFill>
              </a:rPr>
              <a:t>数字不能重复使用</a:t>
            </a:r>
            <a:r>
              <a:rPr lang="en-US" altLang="zh-CN" sz="2800" dirty="0">
                <a:solidFill>
                  <a:srgbClr val="002060"/>
                </a:solidFill>
              </a:rPr>
              <a:t>)</a:t>
            </a:r>
            <a:r>
              <a:rPr lang="zh-CN" altLang="en-US" sz="2800" dirty="0">
                <a:solidFill>
                  <a:srgbClr val="002060"/>
                </a:solidFill>
              </a:rPr>
              <a:t>，空间传送门才可以运行。请编程尝试。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72617" y="4799013"/>
            <a:ext cx="9671862" cy="2198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707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3" y="444823"/>
            <a:ext cx="7488832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例题描述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解方程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    给出一个正整数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n(1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＜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n≤231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－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1)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，求当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都为正整数，方程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(n) 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(x)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－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(y)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的解中，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的最小值是多少？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输入格式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一行，一个正整数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。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输出格式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一行，一个满足条件的最小的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的解。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输入样例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4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输出样例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7357591"/>
            <a:ext cx="78764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将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(n)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(x)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－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(y)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数学变换得：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＋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＋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2×sqrt(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n×y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，题目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是已知的，故要求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x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最小则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应该最小，因此只需要从小到大枚举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，当枚举的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y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满足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n×y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是整数（即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n×y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）的完全平方数即可，该算法关键在于如何判断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n×y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是完全平方数。</a:t>
            </a:r>
          </a:p>
        </p:txBody>
      </p:sp>
    </p:spTree>
    <p:extLst>
      <p:ext uri="{BB962C8B-B14F-4D97-AF65-F5344CB8AC3E}">
        <p14:creationId xmlns:p14="http://schemas.microsoft.com/office/powerpoint/2010/main" val="386681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3610" y="444823"/>
            <a:ext cx="8120063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问题算法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long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n,x,y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lld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",&amp;n);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while(++y)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if(n*y==(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(n*y))*(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(n*y)))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x=n+y+2*(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(n*y);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break;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lld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\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n",x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48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1452935"/>
            <a:ext cx="812006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sub(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s[])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static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t=0;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s[t]++;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t++;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a[]={1,2,3,4},i;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for(i=0;i&lt;4;i++)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sub(a);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for(i=0;i&lt;4;i++)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&lt;&lt;a[i]&lt;&lt;" ";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8194795" cy="2893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11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7984" y="-37763"/>
            <a:ext cx="8120063" cy="1086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i,j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long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n,x,y,all,num,tmp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prime[70005]; </a:t>
            </a:r>
          </a:p>
          <a:p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void 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get_prime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()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prime[1]=2,prime[2]=3;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all=2;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for(i=5; i&lt;=1&lt;&lt;16; ++i)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{   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for(j=1; j&lt;=all; ++j)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if(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i%prime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[j]==0)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  break;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if(j==all+1)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    ++</a:t>
            </a:r>
            <a:r>
              <a:rPr lang="en-US" altLang="zh-CN" dirty="0" err="1">
                <a:solidFill>
                  <a:schemeClr val="accent5">
                    <a:lumMod val="50000"/>
                  </a:schemeClr>
                </a:solidFill>
              </a:rPr>
              <a:t>all,prime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[all]=i;</a:t>
            </a:r>
          </a:p>
          <a:p>
            <a:r>
              <a:rPr lang="en-US" altLang="zh-CN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lld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",&amp;n);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get_prime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();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for(x=1,y=1,i=1,tmp=n; i&lt;=all &amp;&amp;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tmp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!=1; ++i)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=0;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while(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tmp%prime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[i]==0)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++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num,tmp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=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tmp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/prime[i];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if(num&amp;1)y=y*prime[i];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=(num+1)/2;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for(j=1; j&lt;=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num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; ++j)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  x=x*prime[i];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if(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tmp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!=1)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  x*=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tmp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x=x*2+y+n;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lld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\</a:t>
            </a:r>
            <a:r>
              <a:rPr lang="en-US" altLang="zh-CN" dirty="0" err="1" smtClean="0">
                <a:solidFill>
                  <a:schemeClr val="accent5">
                    <a:lumMod val="50000"/>
                  </a:schemeClr>
                </a:solidFill>
              </a:rPr>
              <a:t>n",x</a:t>
            </a:r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dirty="0" smtClean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3" y="47291"/>
            <a:ext cx="8111599" cy="3421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66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5023"/>
            <a:ext cx="8120063" cy="10864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问题算法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long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=1,x;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p=2;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lld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",&amp;n);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while(true)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if(n%(p*p)==0)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n=n/(p*p);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t=t*p;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else ++p;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if((p*p)&gt;n)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break;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x=(t+1)*(t+1)*n;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lld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\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n",x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0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5023"/>
            <a:ext cx="81200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是从小到大枚举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，直到当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p×p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＞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时，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为最小，如果从大到小枚举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，那么第一个满足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n%(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p×p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0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对应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q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肯定是最小，这样就可以停止枚举，在多数情况下该算法比从小到大枚举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的算法效率高。</a:t>
            </a:r>
            <a:endParaRPr lang="en-US" altLang="zh-CN" sz="2800" dirty="0" smtClean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2139" y="2821087"/>
            <a:ext cx="7876455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long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long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n,q,x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p;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lld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",&amp;n);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for(p=(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(n); p&gt;=1; --p)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if(n%(p*p)==0)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q=n/(p*p);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break;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x=(p+1)*(p+1)*q;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lld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\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n",x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530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5023"/>
            <a:ext cx="8120063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例题描述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shlqsh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数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我们把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t2(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包括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t2(1≤t1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t2≤10,000,000)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之间的所有数的约数个数和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称为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shlqsh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数。试求出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shlqsh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数。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输入文件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仅一行，共有两个整数，表示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。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输出文件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仅有一个整数，表示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之间的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shlqsh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数。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输入样例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2 6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输出样例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13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样例说明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的约数有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个）；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的约数有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个）；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的约数有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个）；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的约数有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5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个）；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 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的约数有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个）。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所以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2 6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shlqsh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数为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13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数据规模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对于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50 %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的数据，保证有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t2≤1,000,000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对于全部的数据，保证有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t2≤10,000,000</a:t>
            </a:r>
          </a:p>
        </p:txBody>
      </p:sp>
    </p:spTree>
    <p:extLst>
      <p:ext uri="{BB962C8B-B14F-4D97-AF65-F5344CB8AC3E}">
        <p14:creationId xmlns:p14="http://schemas.microsoft.com/office/powerpoint/2010/main" val="1194721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2173014"/>
            <a:ext cx="812006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shlqsh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n,m,ans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 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d",&amp;n,&amp;m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m;i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j=1;j&lt;=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i;j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if(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i%j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==0)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("%d\n",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129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8213531" cy="1452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矩形 1"/>
          <p:cNvSpPr/>
          <p:nvPr/>
        </p:nvSpPr>
        <p:spPr>
          <a:xfrm>
            <a:off x="326344" y="1452934"/>
            <a:ext cx="7560840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shlqsh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#define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maxn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4000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n,m,ans,sum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p[4001],last;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bool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use[4001];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pre()//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筛选法求质数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i=2; i&lt;=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maxn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if(use[i])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continue;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p[++last]=i;//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依次存到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数组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k=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i+i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while(k&lt;=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maxn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use[k]=1,k+=i;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51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5023"/>
            <a:ext cx="812006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Divide(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x)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sum=0,rt=1;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i=1; i&lt;=last &amp;&amp; x!=1; i++,sum=0)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while(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x%p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[i]==0)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x/=p[i],sum++;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*=sum+1;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if(x&gt;1)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*=2;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d%d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",&amp;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n,&amp;m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pre();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i=n; i&lt;=m; 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+=Divide(i);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("%d\n",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40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5023"/>
            <a:ext cx="812006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Divide(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x)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sum=0,rt=1;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i=1; i&lt;=last &amp;&amp; x!=1; i++,sum=0)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while(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x%p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[i]==0)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x/=p[i],sum++;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*=sum+1;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if(x&gt;1)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*=2;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d%d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",&amp;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n,&amp;m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pre();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i=n; i&lt;=m; 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+=Divide(i);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("%d\n",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5710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reverse(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a[],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for(i=0;i&lt;n/2;i++)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t=a[i];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a[i]=a[n-1-i];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a[n-1-i]=t;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b[10]={1,2,3,4,5,6,7,8,9,10};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reverse(b,8);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for(i=6;i&lt;10;i++)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s+=b[i];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&lt;&lt;s&lt;&lt;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3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5023"/>
            <a:ext cx="81200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的瓶颈在于对每个数都要分解质因数，分解质因数的代价是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(n)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以内的质数个数，因此该算法已无法优化，但算法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中预处理质数表的算法对求出约数个数提供了帮助，于是我想到借鉴筛选法求质数表的思想求约数个数：用数组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记录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1~t2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的每个数的约数个数，利用筛选法求质数表的方法求解数组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，最后统计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f[t1]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f[t2]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的和就是答案。其时间复杂度与筛选法求质数表的代价大体相同。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615" y="3792349"/>
            <a:ext cx="734481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shlqsh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f[100000001],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ans,n,m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d%d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",&amp;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n,&amp;m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i=1,j; j=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&lt;=m; ++i)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while(j&lt;=m)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f[j]++,j+=i;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i=n; i&lt;=m; 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+=f[i];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("%d\n",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1940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5023"/>
            <a:ext cx="81200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的瓶颈在于对每个数都要分解质因数，分解质因数的代价是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sqrt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(n)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以内的质数个数，因此该算法已无法优化，但算法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中预处理质数表的算法对求出约数个数提供了帮助，于是我想到借鉴筛选法求质数表的思想求约数个数：用数组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记录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1~t2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的每个数的约数个数，利用筛选法求质数表的方法求解数组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，最后统计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f[t1]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f[t2]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的和就是答案。其时间复杂度与筛选法求质数表的代价大体相同。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315615" y="3792349"/>
            <a:ext cx="734481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shlqsh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f[100000001],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ans,n,m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d%d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",&amp;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n,&amp;m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i=1,j; j=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&lt;=m; ++i)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while(j&lt;=m)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f[j]++,j+=i;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i=n; i&lt;=m; 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+=f[i];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("%d\n",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ans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70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35023"/>
            <a:ext cx="812006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当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时，算法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值如下：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f[1]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，约数为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；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f[2]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，约数分别为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；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f[3]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，约数分别为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；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f[4]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，约数分别为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；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f[5]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，约数分别为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；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f[6]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，约数分别为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3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。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在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的所有约数中约数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出现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次（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／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），约数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出现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次（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／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），约数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6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与约数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相同。因此我们只需要分别求出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t2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－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的约数个数，两者相减即是答案，即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sum(t1…t2)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＝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sum(1…t2)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－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sum(1…t1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－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1)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。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时间复杂度为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O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（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n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）。</a:t>
            </a:r>
          </a:p>
        </p:txBody>
      </p:sp>
      <p:sp>
        <p:nvSpPr>
          <p:cNvPr id="3" name="矩形 2"/>
          <p:cNvSpPr/>
          <p:nvPr/>
        </p:nvSpPr>
        <p:spPr>
          <a:xfrm>
            <a:off x="365773" y="5728889"/>
            <a:ext cx="741682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ans1,ans2,n,m;</a:t>
            </a:r>
          </a:p>
          <a:p>
            <a:r>
              <a:rPr lang="en-US" altLang="zh-CN" sz="2800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d%d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",&amp;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n,&amp;m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i=1; i&lt;=n-1; 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ans1+=(n-1)/i;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i=1; i&lt;=m; 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ans2+=m/i;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("%d\n",ans2-ans1);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063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s[])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static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j=0;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do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s[j]+=s[j+1];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while(++j&lt;2);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k,a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[10]={1,2,3,4,5};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for(k=1;k&lt;3;k++)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fun(a);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for(k=0;k&lt;5;k++)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&lt;&lt;a[k]&lt;&lt;" ";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4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486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1000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sort(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a[],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i,j,t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for(i=0;i&lt;n-1;i++)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for(j=i+1;j&lt;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n;j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if(a[i]&lt;a[j])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  t=a[i];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  a[i]=a[j];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  a[j]=t;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}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28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[10]={1,2,3,4,5,6,7,8,9,10},i;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sort(aa,5);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for(i=0;i&lt;10;i++)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[i]&lt;&lt;" 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5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65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1043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b[][4])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i,j,s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for(j=0;j&lt;4;j++)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i=j;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if(i&gt;2)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i=3-j;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s+=b[i][j];           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s;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a[4][4]={{1,2,3,4},{0,2,4,5},{3,6,9,12},{3,2,1,0}};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&lt;&lt;f(a)&lt;&lt;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6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52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k)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x,y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y=k;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for(x=1;x&lt;=(k-1);x++)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y*=k-x;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y;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for(n=1;n&lt;=5;n++)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&lt;&lt;fun(n)&lt;&lt;" 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7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8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6429"/>
            <a:ext cx="8120063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 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 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fun(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k)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x,y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y=k;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for(x=1;x&lt;=(k-1);x++)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y*=k-x;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y;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for(n=1;n&lt;=5;n++)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&lt;&lt;fun(n)&lt;&lt;" 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return 0;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看程序写结果   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7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29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TM02455519[[fn=冬季]]</Template>
  <TotalTime>3444</TotalTime>
  <Words>3815</Words>
  <Application>Microsoft Office PowerPoint</Application>
  <PresentationFormat>B4 (ISO)纸张(250x353 毫米)</PresentationFormat>
  <Paragraphs>657</Paragraphs>
  <Slides>42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Winter</vt:lpstr>
      <vt:lpstr>PowerPoint 演示文稿</vt:lpstr>
      <vt:lpstr>第一天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第二天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94</cp:revision>
  <dcterms:created xsi:type="dcterms:W3CDTF">2016-09-06T00:03:00Z</dcterms:created>
  <dcterms:modified xsi:type="dcterms:W3CDTF">2018-09-03T04:52:45Z</dcterms:modified>
</cp:coreProperties>
</file>