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8120063" cy="10826750" type="B4ISO"/>
  <p:notesSz cx="6858000" cy="9144000"/>
  <p:defaultTextStyle>
    <a:defPPr>
      <a:defRPr lang="zh-CN"/>
    </a:defPPr>
    <a:lvl1pPr marL="0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438" y="-240"/>
      </p:cViewPr>
      <p:guideLst>
        <p:guide orient="horz" pos="3410"/>
        <p:guide pos="2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0E331-092D-4A1F-8299-91878B563D9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3C38-AC79-4652-853C-337BDBE7E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8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405" y="5221334"/>
            <a:ext cx="6320205" cy="232073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405" y="7542067"/>
            <a:ext cx="6320205" cy="1359927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2853288"/>
            <a:ext cx="6325444" cy="6396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13829" y="1066766"/>
            <a:ext cx="1308021" cy="81860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1066767"/>
            <a:ext cx="4855305" cy="8186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5223269"/>
            <a:ext cx="6320203" cy="231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7542069"/>
            <a:ext cx="6320203" cy="135831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5444" cy="14594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406" y="2857058"/>
            <a:ext cx="3082566" cy="6395804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1091" y="2857058"/>
            <a:ext cx="3080759" cy="6395805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251" y="2862075"/>
            <a:ext cx="278172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406" y="3771822"/>
            <a:ext cx="3082566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414" y="2862075"/>
            <a:ext cx="278224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41090" y="3771822"/>
            <a:ext cx="3082565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5" y="704240"/>
            <a:ext cx="2362713" cy="1872123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238" y="704240"/>
            <a:ext cx="3800613" cy="85486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5" y="2576365"/>
            <a:ext cx="2362713" cy="667649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2189754"/>
            <a:ext cx="3091544" cy="17574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6" y="3947252"/>
            <a:ext cx="3091544" cy="39944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4865686" y="2268379"/>
            <a:ext cx="964971" cy="171550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17799" y="2228801"/>
            <a:ext cx="737381" cy="1310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67601" y="2990782"/>
            <a:ext cx="534912" cy="95095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16754" y="2859527"/>
            <a:ext cx="434764" cy="7729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0360" y="3289113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45425" y="1567772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93027" y="2990782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60264" y="1674363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330700" y="2526242"/>
            <a:ext cx="3045024" cy="5413375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5823787" y="104699"/>
            <a:ext cx="2287108" cy="10730555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7249" cy="1459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7" y="2853288"/>
            <a:ext cx="6327248" cy="639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6496" y="9396145"/>
            <a:ext cx="1894681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8704" y="9396145"/>
            <a:ext cx="466779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32" y="9396145"/>
            <a:ext cx="54017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43615" y="8725743"/>
            <a:ext cx="28328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第九章 结构体</a:t>
            </a:r>
            <a:endParaRPr lang="en-US" altLang="zh-CN" sz="32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9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一个输入结构体变量值并打印的程序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6331"/>
            <a:ext cx="7919572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name[20];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sex;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age;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score;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student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cin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&gt;&gt;a.name&gt;&gt;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a.sex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a.age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a.score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cin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&gt;&gt;b.name&gt;&gt;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b.sex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b.age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b.score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&lt;&lt;a.name&lt;&lt;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a.sex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a.age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a.score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&lt;&lt;b.name&lt;&lt;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b.sex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b.age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b.score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" y="34479"/>
            <a:ext cx="81200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叶妍霜、楚继光和李旭琳参加“最具亲和力魔法师大赛”并幸运地进入前三强。请编程统计三人的得票数，即每次输入一个得票的候选人的名字，要求最后输出各人得票结果。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" y="1850361"/>
            <a:ext cx="8120061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2060"/>
                </a:solidFill>
              </a:rPr>
              <a:t>struct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person</a:t>
            </a: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{  </a:t>
            </a:r>
            <a:r>
              <a:rPr lang="en-US" altLang="zh-CN" sz="2400" dirty="0">
                <a:solidFill>
                  <a:srgbClr val="002060"/>
                </a:solidFill>
              </a:rPr>
              <a:t>char name[20];//</a:t>
            </a:r>
            <a:r>
              <a:rPr lang="zh-CN" altLang="en-US" sz="2400" dirty="0">
                <a:solidFill>
                  <a:srgbClr val="002060"/>
                </a:solidFill>
              </a:rPr>
              <a:t>姓名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count;//</a:t>
            </a:r>
            <a:r>
              <a:rPr lang="zh-CN" altLang="en-US" sz="2400" dirty="0">
                <a:solidFill>
                  <a:srgbClr val="002060"/>
                </a:solidFill>
              </a:rPr>
              <a:t>得票数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}leader[3]={"Mike",0,"John",0,"Smith",0};//</a:t>
            </a:r>
            <a:r>
              <a:rPr lang="zh-CN" altLang="en-US" sz="2400" dirty="0">
                <a:solidFill>
                  <a:srgbClr val="002060"/>
                </a:solidFill>
              </a:rPr>
              <a:t>初始化候选人</a:t>
            </a:r>
          </a:p>
          <a:p>
            <a:endParaRPr lang="zh-CN" altLang="en-US" sz="2400" dirty="0">
              <a:solidFill>
                <a:srgbClr val="002060"/>
              </a:solidFill>
            </a:endParaRP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400" dirty="0" smtClean="0">
                <a:solidFill>
                  <a:srgbClr val="002060"/>
                </a:solidFill>
              </a:rPr>
              <a:t>{  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i,j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char name[20];  //</a:t>
            </a:r>
            <a:r>
              <a:rPr lang="zh-CN" altLang="en-US" sz="2400" dirty="0">
                <a:solidFill>
                  <a:srgbClr val="002060"/>
                </a:solidFill>
              </a:rPr>
              <a:t>此处的变量</a:t>
            </a:r>
            <a:r>
              <a:rPr lang="en-US" altLang="zh-CN" sz="2400" dirty="0">
                <a:solidFill>
                  <a:srgbClr val="002060"/>
                </a:solidFill>
              </a:rPr>
              <a:t>name</a:t>
            </a:r>
            <a:r>
              <a:rPr lang="zh-CN" altLang="en-US" sz="2400" dirty="0">
                <a:solidFill>
                  <a:srgbClr val="002060"/>
                </a:solidFill>
              </a:rPr>
              <a:t>与结构体变量</a:t>
            </a:r>
            <a:r>
              <a:rPr lang="en-US" altLang="zh-CN" sz="2400" dirty="0">
                <a:solidFill>
                  <a:srgbClr val="002060"/>
                </a:solidFill>
              </a:rPr>
              <a:t>name</a:t>
            </a:r>
            <a:r>
              <a:rPr lang="zh-CN" altLang="en-US" sz="2400" dirty="0">
                <a:solidFill>
                  <a:srgbClr val="002060"/>
                </a:solidFill>
              </a:rPr>
              <a:t>并不冲突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for(i=1;i&lt;=10;i++)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{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</a:t>
            </a:r>
            <a:r>
              <a:rPr lang="en-US" altLang="zh-CN" sz="2400" dirty="0" err="1">
                <a:solidFill>
                  <a:srgbClr val="002060"/>
                </a:solidFill>
              </a:rPr>
              <a:t>cin</a:t>
            </a:r>
            <a:r>
              <a:rPr lang="en-US" altLang="zh-CN" sz="2400" dirty="0">
                <a:solidFill>
                  <a:srgbClr val="002060"/>
                </a:solidFill>
              </a:rPr>
              <a:t>&gt;&gt;name;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for(j=0;j&lt;3;j++)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   if(</a:t>
            </a:r>
            <a:r>
              <a:rPr lang="en-US" altLang="zh-CN" sz="2400" dirty="0" err="1">
                <a:solidFill>
                  <a:srgbClr val="002060"/>
                </a:solidFill>
              </a:rPr>
              <a:t>strcmp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name,leader</a:t>
            </a:r>
            <a:r>
              <a:rPr lang="en-US" altLang="zh-CN" sz="2400" dirty="0">
                <a:solidFill>
                  <a:srgbClr val="002060"/>
                </a:solidFill>
              </a:rPr>
              <a:t>[j].name)==0)//</a:t>
            </a:r>
            <a:r>
              <a:rPr lang="zh-CN" altLang="en-US" sz="2400" dirty="0">
                <a:solidFill>
                  <a:srgbClr val="002060"/>
                </a:solidFill>
              </a:rPr>
              <a:t>输入姓名与候选人姓名比较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          </a:t>
            </a:r>
            <a:r>
              <a:rPr lang="en-US" altLang="zh-CN" sz="2400" dirty="0">
                <a:solidFill>
                  <a:srgbClr val="002060"/>
                </a:solidFill>
              </a:rPr>
              <a:t>leader[j].count++;        //</a:t>
            </a:r>
            <a:r>
              <a:rPr lang="zh-CN" altLang="en-US" sz="2400" dirty="0">
                <a:solidFill>
                  <a:srgbClr val="002060"/>
                </a:solidFill>
              </a:rPr>
              <a:t>得票数加</a:t>
            </a:r>
            <a:r>
              <a:rPr lang="en-US" altLang="zh-CN" sz="2400" dirty="0">
                <a:solidFill>
                  <a:srgbClr val="002060"/>
                </a:solidFill>
              </a:rPr>
              <a:t>1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}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cout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endl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smtClean="0">
                <a:solidFill>
                  <a:srgbClr val="002060"/>
                </a:solidFill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for(i=0;i&lt;3;i++)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  </a:t>
            </a:r>
            <a:r>
              <a:rPr lang="en-US" altLang="zh-CN" sz="2400" dirty="0" err="1">
                <a:solidFill>
                  <a:srgbClr val="002060"/>
                </a:solidFill>
              </a:rPr>
              <a:t>cout</a:t>
            </a:r>
            <a:r>
              <a:rPr lang="en-US" altLang="zh-CN" sz="2400" dirty="0">
                <a:solidFill>
                  <a:srgbClr val="002060"/>
                </a:solidFill>
              </a:rPr>
              <a:t>&lt;&lt;leader[i].name&lt;&lt;" "&lt;&lt;leader[i].count&lt;&lt;" "; //</a:t>
            </a:r>
            <a:r>
              <a:rPr lang="zh-CN" altLang="en-US" sz="2400" dirty="0">
                <a:solidFill>
                  <a:srgbClr val="002060"/>
                </a:solidFill>
              </a:rPr>
              <a:t>打印统计结果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return 0;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1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7042"/>
            <a:ext cx="812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指向结构体类型数据的指针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615" y="750560"/>
            <a:ext cx="7272808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002060"/>
                </a:solidFill>
              </a:rPr>
              <a:t>int</a:t>
            </a:r>
            <a:r>
              <a:rPr lang="en-US" altLang="zh-CN" sz="2400" dirty="0" smtClean="0">
                <a:solidFill>
                  <a:srgbClr val="002060"/>
                </a:solidFill>
              </a:rPr>
              <a:t> </a:t>
            </a:r>
            <a:r>
              <a:rPr lang="en-US" altLang="zh-CN" sz="2400" dirty="0">
                <a:solidFill>
                  <a:srgbClr val="002060"/>
                </a:solidFill>
              </a:rPr>
              <a:t>main()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struct</a:t>
            </a:r>
            <a:r>
              <a:rPr lang="en-US" altLang="zh-CN" sz="24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{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num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char name[20];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char sex;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  float score;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};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struct</a:t>
            </a:r>
            <a:r>
              <a:rPr lang="en-US" altLang="zh-CN" sz="2400" dirty="0">
                <a:solidFill>
                  <a:srgbClr val="002060"/>
                </a:solidFill>
              </a:rPr>
              <a:t> student 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struct</a:t>
            </a:r>
            <a:r>
              <a:rPr lang="en-US" altLang="zh-CN" sz="2400" dirty="0">
                <a:solidFill>
                  <a:srgbClr val="002060"/>
                </a:solidFill>
              </a:rPr>
              <a:t> student *p;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p=&amp;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stu.num</a:t>
            </a:r>
            <a:r>
              <a:rPr lang="en-US" altLang="zh-CN" sz="2400" dirty="0">
                <a:solidFill>
                  <a:srgbClr val="002060"/>
                </a:solidFill>
              </a:rPr>
              <a:t>=10001;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strcpy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stu.name,"Mike</a:t>
            </a:r>
            <a:r>
              <a:rPr lang="en-US" altLang="zh-CN" sz="2400" dirty="0">
                <a:solidFill>
                  <a:srgbClr val="002060"/>
                </a:solidFill>
              </a:rPr>
              <a:t>");//</a:t>
            </a:r>
            <a:r>
              <a:rPr lang="zh-CN" altLang="en-US" sz="2400" dirty="0">
                <a:solidFill>
                  <a:srgbClr val="002060"/>
                </a:solidFill>
              </a:rPr>
              <a:t>注意此处赋值的方式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stu.sex</a:t>
            </a:r>
            <a:r>
              <a:rPr lang="en-US" altLang="zh-CN" sz="2400" dirty="0">
                <a:solidFill>
                  <a:srgbClr val="002060"/>
                </a:solidFill>
              </a:rPr>
              <a:t>='M';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stu.score</a:t>
            </a:r>
            <a:r>
              <a:rPr lang="en-US" altLang="zh-CN" sz="2400" dirty="0">
                <a:solidFill>
                  <a:srgbClr val="002060"/>
                </a:solidFill>
              </a:rPr>
              <a:t>=90.5;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cout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stu.num</a:t>
            </a:r>
            <a:r>
              <a:rPr lang="en-US" altLang="zh-CN" sz="2400" dirty="0">
                <a:solidFill>
                  <a:srgbClr val="002060"/>
                </a:solidFill>
              </a:rPr>
              <a:t>&lt;&lt;stu.name&lt;&lt;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stu.sex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stu.score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endl</a:t>
            </a:r>
            <a:r>
              <a:rPr lang="en-US" altLang="zh-CN" sz="2400" dirty="0">
                <a:solidFill>
                  <a:srgbClr val="002060"/>
                </a:solidFill>
              </a:rPr>
              <a:t>;     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cout</a:t>
            </a:r>
            <a:r>
              <a:rPr lang="en-US" altLang="zh-CN" sz="2400" dirty="0">
                <a:solidFill>
                  <a:srgbClr val="002060"/>
                </a:solidFill>
              </a:rPr>
              <a:t>&lt;&lt;(*p).</a:t>
            </a:r>
            <a:r>
              <a:rPr lang="en-US" altLang="zh-CN" sz="2400" dirty="0" err="1">
                <a:solidFill>
                  <a:srgbClr val="002060"/>
                </a:solidFill>
              </a:rPr>
              <a:t>num</a:t>
            </a:r>
            <a:r>
              <a:rPr lang="en-US" altLang="zh-CN" sz="2400" dirty="0">
                <a:solidFill>
                  <a:srgbClr val="002060"/>
                </a:solidFill>
              </a:rPr>
              <a:t>&lt;&lt;(*p).name&lt;&lt;(*p).sex&lt;&lt;(*p).score&lt;&lt;</a:t>
            </a:r>
            <a:r>
              <a:rPr lang="en-US" altLang="zh-CN" sz="2400" dirty="0" err="1">
                <a:solidFill>
                  <a:srgbClr val="002060"/>
                </a:solidFill>
              </a:rPr>
              <a:t>endl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return 0;  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9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938"/>
            <a:ext cx="81200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Ｃ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语言中，为了使用方便和使之直观，可以把（*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改用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p-&gt;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来代替，即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所指向的结构体变量中的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成员。同样，（*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.name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等价于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p-&gt;name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69" y="1610119"/>
            <a:ext cx="8120062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num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name[20];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sex;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float score;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};</a:t>
            </a: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</a:rPr>
              <a:t> student </a:t>
            </a:r>
            <a:r>
              <a:rPr lang="en-US" altLang="zh-CN" sz="2800" dirty="0" err="1">
                <a:solidFill>
                  <a:srgbClr val="002060"/>
                </a:solidFill>
              </a:rPr>
              <a:t>stu</a:t>
            </a:r>
            <a:r>
              <a:rPr lang="en-US" altLang="zh-CN" sz="2800" dirty="0">
                <a:solidFill>
                  <a:srgbClr val="002060"/>
                </a:solidFill>
              </a:rPr>
              <a:t>[2]={{10001,"</a:t>
            </a:r>
            <a:r>
              <a:rPr lang="zh-CN" altLang="en-US" sz="2800" dirty="0">
                <a:solidFill>
                  <a:srgbClr val="002060"/>
                </a:solidFill>
              </a:rPr>
              <a:t>叶妍霜</a:t>
            </a:r>
            <a:r>
              <a:rPr lang="en-US" altLang="zh-CN" sz="2800" dirty="0">
                <a:solidFill>
                  <a:srgbClr val="002060"/>
                </a:solidFill>
              </a:rPr>
              <a:t>",'M',95.0},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{10002,"</a:t>
            </a:r>
            <a:r>
              <a:rPr lang="zh-CN" altLang="en-US" sz="2800" dirty="0">
                <a:solidFill>
                  <a:srgbClr val="002060"/>
                </a:solidFill>
              </a:rPr>
              <a:t>楚继光</a:t>
            </a:r>
            <a:r>
              <a:rPr lang="en-US" altLang="zh-CN" sz="2800" dirty="0">
                <a:solidFill>
                  <a:srgbClr val="002060"/>
                </a:solidFill>
              </a:rPr>
              <a:t>",'F',92}};//</a:t>
            </a:r>
            <a:r>
              <a:rPr lang="zh-CN" altLang="en-US" sz="2800" dirty="0">
                <a:solidFill>
                  <a:srgbClr val="002060"/>
                </a:solidFill>
              </a:rPr>
              <a:t>结束为分号</a:t>
            </a:r>
          </a:p>
          <a:p>
            <a:endParaRPr lang="zh-CN" altLang="en-US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</a:rPr>
              <a:t> student *p;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for(p=</a:t>
            </a:r>
            <a:r>
              <a:rPr lang="en-US" altLang="zh-CN" sz="2800" dirty="0" err="1">
                <a:solidFill>
                  <a:srgbClr val="002060"/>
                </a:solidFill>
              </a:rPr>
              <a:t>stu;p</a:t>
            </a:r>
            <a:r>
              <a:rPr lang="en-US" altLang="zh-CN" sz="2800" dirty="0">
                <a:solidFill>
                  <a:srgbClr val="002060"/>
                </a:solidFill>
              </a:rPr>
              <a:t>&lt;stu+2;p++)//p</a:t>
            </a:r>
            <a:r>
              <a:rPr lang="zh-CN" altLang="en-US" sz="2800" dirty="0">
                <a:solidFill>
                  <a:srgbClr val="002060"/>
                </a:solidFill>
              </a:rPr>
              <a:t>为指向结构体的指针，自身加１即指向下一结构体元素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 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&lt;&lt;p-&gt;</a:t>
            </a:r>
            <a:r>
              <a:rPr lang="en-US" altLang="zh-CN" sz="2800" dirty="0" err="1">
                <a:solidFill>
                  <a:srgbClr val="002060"/>
                </a:solidFill>
              </a:rPr>
              <a:t>num</a:t>
            </a:r>
            <a:r>
              <a:rPr lang="en-US" altLang="zh-CN" sz="2800" dirty="0">
                <a:solidFill>
                  <a:srgbClr val="002060"/>
                </a:solidFill>
              </a:rPr>
              <a:t>&lt;&lt;p-&gt;name&lt;&lt;p-&gt;sex&lt;&lt;p-&gt;score&lt;&lt;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   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2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58542"/>
            <a:ext cx="81200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例题描述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统计成绩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叶妍霜指导了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个魔法学徒，每个学徒的数据包括学号、姓名、三门课的成绩，从键盘输入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个学生的数据，要求打印出三门课总平均成绩以及最高分的学生数据（包括学号、姓名、三门课成绩、平均分数）。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5655" y="3520549"/>
            <a:ext cx="65527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//</a:t>
            </a:r>
            <a:r>
              <a:rPr lang="zh-CN" altLang="en-US" sz="2800" dirty="0">
                <a:solidFill>
                  <a:srgbClr val="002060"/>
                </a:solidFill>
              </a:rPr>
              <a:t>统计成绩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#include &lt;bits/</a:t>
            </a:r>
            <a:r>
              <a:rPr lang="en-US" altLang="zh-CN" sz="2800" dirty="0" err="1">
                <a:solidFill>
                  <a:srgbClr val="002060"/>
                </a:solidFill>
              </a:rPr>
              <a:t>stdc</a:t>
            </a:r>
            <a:r>
              <a:rPr lang="en-US" altLang="zh-CN" sz="2800" dirty="0">
                <a:solidFill>
                  <a:srgbClr val="002060"/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using namespace </a:t>
            </a:r>
            <a:r>
              <a:rPr lang="en-US" altLang="zh-CN" sz="2800" dirty="0" err="1">
                <a:solidFill>
                  <a:srgbClr val="002060"/>
                </a:solidFill>
              </a:rPr>
              <a:t>std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#define N 10</a:t>
            </a:r>
          </a:p>
          <a:p>
            <a:endParaRPr lang="en-US" altLang="zh-CN" sz="2800" dirty="0">
              <a:solidFill>
                <a:srgbClr val="002060"/>
              </a:solidFill>
            </a:endParaRP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struct</a:t>
            </a:r>
            <a:r>
              <a:rPr lang="en-US" altLang="zh-CN" sz="28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</a:t>
            </a:r>
            <a:r>
              <a:rPr lang="en-US" altLang="zh-CN" sz="2800" dirty="0" err="1">
                <a:solidFill>
                  <a:srgbClr val="002060"/>
                </a:solidFill>
              </a:rPr>
              <a:t>num</a:t>
            </a:r>
            <a:r>
              <a:rPr lang="en-US" altLang="zh-CN" sz="2800" dirty="0">
                <a:solidFill>
                  <a:srgbClr val="002060"/>
                </a:solidFill>
              </a:rPr>
              <a:t>[6];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name[8];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score[4];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float </a:t>
            </a:r>
            <a:r>
              <a:rPr lang="en-US" altLang="zh-CN" sz="2800" dirty="0" err="1">
                <a:solidFill>
                  <a:srgbClr val="002060"/>
                </a:solidFill>
              </a:rPr>
              <a:t>avr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  <a:r>
              <a:rPr lang="en-US" altLang="zh-CN" sz="2800" dirty="0" err="1">
                <a:solidFill>
                  <a:srgbClr val="002060"/>
                </a:solidFill>
              </a:rPr>
              <a:t>stu</a:t>
            </a:r>
            <a:r>
              <a:rPr lang="en-US" altLang="zh-CN" sz="2800" dirty="0">
                <a:solidFill>
                  <a:srgbClr val="002060"/>
                </a:solidFill>
              </a:rPr>
              <a:t>[N];</a:t>
            </a:r>
          </a:p>
        </p:txBody>
      </p:sp>
    </p:spTree>
    <p:extLst>
      <p:ext uri="{BB962C8B-B14F-4D97-AF65-F5344CB8AC3E}">
        <p14:creationId xmlns:p14="http://schemas.microsoft.com/office/powerpoint/2010/main" val="5950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812006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i,j,max,maxi,sum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average;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&lt;&lt;"\n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输入学生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"&lt;&lt;i+1&lt;&lt;"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的学号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\n";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&lt;&lt;"NO.:";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cin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&lt;&lt;"name:";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cin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[i].name;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for(j=0;j&lt;3;j++)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分数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"&lt;&lt;j+1&lt;&lt;":";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cin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&gt;&gt;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[i].score[j];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average=0;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max=0;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maxi=0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8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120063" cy="112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for(i=0;i&lt;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sum=0;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for(j=0;j&lt;3;j++)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sum+=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[i].score[j];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avr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=sum/3.0;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average+=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avr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if(sum&gt;max)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max=sum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maxi=i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average/=N;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&lt;&lt;"NO.  name  score1  score2  score3  average\n";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for(i=0;i&lt;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setw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(5)&lt;&lt;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[i].name;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for(j=0;j&lt;3;j++)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setw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(9)&lt;&lt;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[i].score[j];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setw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(8)&lt;&lt;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avr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平均分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="&lt;&lt;average&lt;&lt;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最高分是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:"&lt;&lt;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[maxi].name;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总分是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:"&lt;&lt;max;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0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81200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例题描述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最优秀学徒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墨老师指定楚继光负责“最优秀学徒”的评选工作，但楚继光是个比较懒散的家伙，他是这样做的：将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个学徒围成一圈，从第１个人开始顺序报名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。凡报到“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3”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者退出圈子，最后留下的就是最优秀学徒。试找出最后留在圈子中的人原来的序号。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9671" y="3982214"/>
            <a:ext cx="66967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2060"/>
                </a:solidFill>
              </a:rPr>
              <a:t>//</a:t>
            </a:r>
            <a:r>
              <a:rPr lang="zh-CN" altLang="en-US" sz="3200" dirty="0">
                <a:solidFill>
                  <a:srgbClr val="002060"/>
                </a:solidFill>
              </a:rPr>
              <a:t>最优秀学徒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#include &lt;bits/</a:t>
            </a:r>
            <a:r>
              <a:rPr lang="en-US" altLang="zh-CN" sz="3200" dirty="0" err="1">
                <a:solidFill>
                  <a:srgbClr val="002060"/>
                </a:solidFill>
              </a:rPr>
              <a:t>stdc</a:t>
            </a:r>
            <a:r>
              <a:rPr lang="en-US" altLang="zh-CN" sz="3200" dirty="0">
                <a:solidFill>
                  <a:srgbClr val="002060"/>
                </a:solidFill>
              </a:rPr>
              <a:t>++.h&gt;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#define N 13</a:t>
            </a:r>
          </a:p>
          <a:p>
            <a:endParaRPr lang="en-US" altLang="zh-CN" sz="3200" dirty="0">
              <a:solidFill>
                <a:srgbClr val="002060"/>
              </a:solidFill>
            </a:endParaRPr>
          </a:p>
          <a:p>
            <a:r>
              <a:rPr lang="en-US" altLang="zh-CN" sz="3200" dirty="0" err="1">
                <a:solidFill>
                  <a:srgbClr val="002060"/>
                </a:solidFill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</a:rPr>
              <a:t> person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{ 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number;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nextp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}link[N+1];</a:t>
            </a:r>
          </a:p>
        </p:txBody>
      </p:sp>
    </p:spTree>
    <p:extLst>
      <p:ext uri="{BB962C8B-B14F-4D97-AF65-F5344CB8AC3E}">
        <p14:creationId xmlns:p14="http://schemas.microsoft.com/office/powerpoint/2010/main" val="38652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9254" y="0"/>
            <a:ext cx="8120063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i,count,h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for(i=1;i&lt;=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if(i==N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)  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link[i].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nextp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else    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link[i].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nextp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=i+1;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link[i].number=i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("\n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");   count=0;h=N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("sequence that persons leave the circle:\n");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while(count&lt;N-1)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i=0;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while(i!=3)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h=link[h].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nextp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if(link[h].number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)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i++;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("%4d",link[h].number);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link[h].number=0;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count++;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("\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nThe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last one is");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for(i=1;i&lt;=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if(link[i].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number)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("%3d",link[i].number);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课后练习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810365"/>
            <a:ext cx="8120063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*name;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long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stu_no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math;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english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 s1={"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张三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",11000,90.5,78.5},s2={"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张三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",11002,91.0,88.5};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m1,m2;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m1=(s1.math+s1.english)/2;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m2=(s2.math+s2.english)/2;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&lt;&lt;s1.name&lt;&lt;'\t'&lt;&lt;m1&lt;&lt;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&lt;&lt;s2.name&lt;&lt;'\t'&lt;&lt;m2&lt;&lt;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指针概念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C++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语言里提供了一种类型叫结构体，通过结构体，可以根据需要建立各种类型的数据类型。例如每个魔法学徒的基本信息包括学号、姓名、性别、年龄、成绩、家庭地址等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。可以这样建立：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3727" y="3982214"/>
            <a:ext cx="5904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2060"/>
                </a:solidFill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num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name[20];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sex;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age;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float score;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address[50];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};//</a:t>
            </a:r>
            <a:r>
              <a:rPr lang="zh-CN" altLang="en-US" sz="3200" dirty="0">
                <a:solidFill>
                  <a:srgbClr val="002060"/>
                </a:solidFill>
              </a:rPr>
              <a:t>注意此处不可忽略分号</a:t>
            </a:r>
          </a:p>
        </p:txBody>
      </p:sp>
    </p:spTree>
    <p:extLst>
      <p:ext uri="{BB962C8B-B14F-4D97-AF65-F5344CB8AC3E}">
        <p14:creationId xmlns:p14="http://schemas.microsoft.com/office/powerpoint/2010/main" val="22151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[10];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score[3];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 s[3]={{"11",90,89,78},{"22",98,56,76},{"44",76,84,82}}, *p=s;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sum=0;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for(i=0;i&lt;3;i++)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sum=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sum+p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-&gt;score[i];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&lt;&lt;sum&lt;&lt;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5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name[10];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age;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 *p)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&lt;&lt;(*p).name&lt;&lt;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 s[3]= {{1,"z",90},{2,"w",76},{4,"c",82}};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fun(s+2);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0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point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x;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y;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a, b, c;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EX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a;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b; point c;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= 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= 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e.c.x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e.c.y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&lt;&lt;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e.c.x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&lt;&lt; ',' &lt;&lt;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e.c.y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&lt;&lt;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6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555" y="372815"/>
            <a:ext cx="8120063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上机实践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生日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李旭琳想统计每个学徒的生日，并按照从大到小的顺序排序。但她没有时间，所以请你帮她排序。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输入格式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行为学徒总人数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，随后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行分别是每人的姓名、出生年、月、日。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输出格式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行，即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个生日从大到小同学的姓名。（如果有两个同学生日相同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输入靠后的同学先输出）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输入样例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Yangchu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1992 4 23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Qiujingya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1993 10 13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Luowen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1991 8 1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输出样例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Luowen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Yangchu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Qiujingya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11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fun(char *a, char *b)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a = b;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(*a)++;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c1, c2, *p1, *p2; c1 = 'A';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c2 = 'a';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p1 = &amp;c1;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p2 = &amp;c2;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fun(p1, p2);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&lt;&lt; c1 &lt;&lt; c2 &lt;&lt;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6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740" y="32126"/>
            <a:ext cx="81200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该结构体只是一个模型，其中并无具体数据，系统对之也不分配实际单元。为了能使用结构体类型的数据，应当定义结构体类型的变量，并在其中存放具体的数据。如：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student student1,student2;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其中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student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为结构体类型名，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student1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student2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为结构体变量名。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定义了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student1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student2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为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student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类型的变量，即它们具有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student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类型的结构。系统会为之分配内存空间。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22" y="5078663"/>
            <a:ext cx="7559343" cy="105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8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10" y="52373"/>
            <a:ext cx="8120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可以在声明类型的同时定义变量，例如：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1" y="637624"/>
            <a:ext cx="81150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2060"/>
                </a:solidFill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num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name[20];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sex;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age;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float score;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address[50];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}student1,student2;//</a:t>
            </a:r>
            <a:r>
              <a:rPr lang="zh-CN" altLang="en-US" sz="3200" dirty="0">
                <a:solidFill>
                  <a:srgbClr val="002060"/>
                </a:solidFill>
              </a:rPr>
              <a:t>注意此处不可忽略分号</a:t>
            </a:r>
          </a:p>
        </p:txBody>
      </p:sp>
    </p:spTree>
    <p:extLst>
      <p:ext uri="{BB962C8B-B14F-4D97-AF65-F5344CB8AC3E}">
        <p14:creationId xmlns:p14="http://schemas.microsoft.com/office/powerpoint/2010/main" val="5812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" y="0"/>
            <a:ext cx="812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也可以用数组的方式定义变量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3607" y="1380927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2060"/>
                </a:solidFill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num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name[20];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sex;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age;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float score;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address[50];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}</a:t>
            </a:r>
            <a:r>
              <a:rPr lang="en-US" altLang="zh-CN" sz="3200" dirty="0" err="1">
                <a:solidFill>
                  <a:srgbClr val="002060"/>
                </a:solidFill>
              </a:rPr>
              <a:t>stu</a:t>
            </a:r>
            <a:r>
              <a:rPr lang="en-US" altLang="zh-CN" sz="3200" dirty="0">
                <a:solidFill>
                  <a:srgbClr val="002060"/>
                </a:solidFill>
              </a:rPr>
              <a:t>[10];//</a:t>
            </a:r>
            <a:r>
              <a:rPr lang="zh-CN" altLang="en-US" sz="3200" dirty="0">
                <a:solidFill>
                  <a:srgbClr val="002060"/>
                </a:solidFill>
              </a:rPr>
              <a:t>注意此处不可忽略分号</a:t>
            </a:r>
          </a:p>
        </p:txBody>
      </p:sp>
    </p:spTree>
    <p:extLst>
      <p:ext uri="{BB962C8B-B14F-4D97-AF65-F5344CB8AC3E}">
        <p14:creationId xmlns:p14="http://schemas.microsoft.com/office/powerpoint/2010/main" val="26241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</a:rPr>
              <a:t>可以定义结构体变量时对其初始化</a:t>
            </a:r>
            <a:endParaRPr lang="zh-CN" altLang="zh-CN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372" y="1596951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2060"/>
                </a:solidFill>
              </a:rPr>
              <a:t>struct</a:t>
            </a:r>
            <a:r>
              <a:rPr lang="en-US" altLang="zh-CN" sz="32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err="1">
                <a:solidFill>
                  <a:srgbClr val="002060"/>
                </a:solidFill>
              </a:rPr>
              <a:t>num</a:t>
            </a:r>
            <a:r>
              <a:rPr lang="en-US" altLang="zh-CN" sz="32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name[20];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sex;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</a:t>
            </a:r>
            <a:r>
              <a:rPr lang="en-US" altLang="zh-CN" sz="3200" dirty="0" err="1">
                <a:solidFill>
                  <a:srgbClr val="002060"/>
                </a:solidFill>
              </a:rPr>
              <a:t>int</a:t>
            </a:r>
            <a:r>
              <a:rPr lang="en-US" altLang="zh-CN" sz="3200" dirty="0">
                <a:solidFill>
                  <a:srgbClr val="002060"/>
                </a:solidFill>
              </a:rPr>
              <a:t> age;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float score;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  char address[50];</a:t>
            </a:r>
          </a:p>
          <a:p>
            <a:r>
              <a:rPr lang="en-US" altLang="zh-CN" sz="3200" dirty="0">
                <a:solidFill>
                  <a:srgbClr val="002060"/>
                </a:solidFill>
              </a:rPr>
              <a:t>}a={10001,”</a:t>
            </a:r>
            <a:r>
              <a:rPr lang="zh-CN" altLang="en-US" sz="3200" dirty="0">
                <a:solidFill>
                  <a:srgbClr val="002060"/>
                </a:solidFill>
              </a:rPr>
              <a:t>叶妍霜”，‘</a:t>
            </a:r>
            <a:r>
              <a:rPr lang="en-US" altLang="zh-CN" sz="3200" dirty="0">
                <a:solidFill>
                  <a:srgbClr val="002060"/>
                </a:solidFill>
              </a:rPr>
              <a:t>M’</a:t>
            </a:r>
            <a:r>
              <a:rPr lang="zh-CN" altLang="en-US" sz="3200" dirty="0">
                <a:solidFill>
                  <a:srgbClr val="002060"/>
                </a:solidFill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</a:rPr>
              <a:t>16</a:t>
            </a:r>
            <a:r>
              <a:rPr lang="zh-CN" altLang="en-US" sz="3200" dirty="0">
                <a:solidFill>
                  <a:srgbClr val="002060"/>
                </a:solidFill>
              </a:rPr>
              <a:t>，</a:t>
            </a:r>
            <a:r>
              <a:rPr lang="en-US" altLang="zh-CN" sz="3200" dirty="0">
                <a:solidFill>
                  <a:srgbClr val="002060"/>
                </a:solidFill>
              </a:rPr>
              <a:t>95,“</a:t>
            </a:r>
            <a:r>
              <a:rPr lang="zh-CN" altLang="en-US" sz="3200" dirty="0">
                <a:solidFill>
                  <a:srgbClr val="002060"/>
                </a:solidFill>
              </a:rPr>
              <a:t>北京路 </a:t>
            </a:r>
            <a:r>
              <a:rPr lang="en-US" altLang="zh-CN" sz="3200" dirty="0">
                <a:solidFill>
                  <a:srgbClr val="002060"/>
                </a:solidFill>
              </a:rPr>
              <a:t>134</a:t>
            </a:r>
            <a:r>
              <a:rPr lang="zh-CN" altLang="en-US" sz="3200" dirty="0">
                <a:solidFill>
                  <a:srgbClr val="002060"/>
                </a:solidFill>
              </a:rPr>
              <a:t>号”</a:t>
            </a:r>
            <a:r>
              <a:rPr lang="en-US" altLang="zh-CN" sz="3200" dirty="0">
                <a:solidFill>
                  <a:srgbClr val="00206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86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</a:rPr>
              <a:t>结构体变量的引用</a:t>
            </a:r>
            <a:endParaRPr lang="zh-CN" altLang="zh-CN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92" y="707886"/>
            <a:ext cx="8091171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002060"/>
                </a:solidFill>
              </a:rPr>
              <a:t>struct</a:t>
            </a:r>
            <a:r>
              <a:rPr lang="en-US" altLang="zh-CN" sz="2800" dirty="0" smtClean="0">
                <a:solidFill>
                  <a:srgbClr val="00206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student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</a:rPr>
              <a:t>num</a:t>
            </a:r>
            <a:r>
              <a:rPr lang="en-US" altLang="zh-CN" sz="28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name[20];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sex;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age;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float score;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char </a:t>
            </a:r>
            <a:r>
              <a:rPr lang="en-US" altLang="zh-CN" sz="2800" dirty="0" err="1">
                <a:solidFill>
                  <a:srgbClr val="002060"/>
                </a:solidFill>
              </a:rPr>
              <a:t>addr</a:t>
            </a:r>
            <a:r>
              <a:rPr lang="en-US" altLang="zh-CN" sz="2800" dirty="0">
                <a:solidFill>
                  <a:srgbClr val="002060"/>
                </a:solidFill>
              </a:rPr>
              <a:t>[50];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}a={10001,"</a:t>
            </a:r>
            <a:r>
              <a:rPr lang="zh-CN" altLang="en-US" sz="2800" dirty="0">
                <a:solidFill>
                  <a:srgbClr val="002060"/>
                </a:solidFill>
              </a:rPr>
              <a:t>叶妍霜</a:t>
            </a:r>
            <a:r>
              <a:rPr lang="en-US" altLang="zh-CN" sz="2800" dirty="0">
                <a:solidFill>
                  <a:srgbClr val="002060"/>
                </a:solidFill>
              </a:rPr>
              <a:t>",'M',16,95.0,"</a:t>
            </a:r>
            <a:r>
              <a:rPr lang="zh-CN" altLang="en-US" sz="2800" dirty="0">
                <a:solidFill>
                  <a:srgbClr val="002060"/>
                </a:solidFill>
              </a:rPr>
              <a:t>北京路</a:t>
            </a:r>
            <a:r>
              <a:rPr lang="en-US" altLang="zh-CN" sz="2800" dirty="0">
                <a:solidFill>
                  <a:srgbClr val="002060"/>
                </a:solidFill>
              </a:rPr>
              <a:t>134</a:t>
            </a:r>
            <a:r>
              <a:rPr lang="zh-CN" altLang="en-US" sz="2800" dirty="0">
                <a:solidFill>
                  <a:srgbClr val="002060"/>
                </a:solidFill>
              </a:rPr>
              <a:t>号</a:t>
            </a:r>
            <a:r>
              <a:rPr lang="en-US" altLang="zh-CN" sz="2800" dirty="0">
                <a:solidFill>
                  <a:srgbClr val="002060"/>
                </a:solidFill>
              </a:rPr>
              <a:t>"},//</a:t>
            </a:r>
            <a:r>
              <a:rPr lang="zh-CN" altLang="en-US" sz="2800" dirty="0">
                <a:solidFill>
                  <a:srgbClr val="002060"/>
                </a:solidFill>
              </a:rPr>
              <a:t>注意此处为逗号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</a:t>
            </a:r>
            <a:r>
              <a:rPr lang="en-US" altLang="zh-CN" sz="2800" dirty="0">
                <a:solidFill>
                  <a:srgbClr val="002060"/>
                </a:solidFill>
              </a:rPr>
              <a:t>b={10002,"</a:t>
            </a:r>
            <a:r>
              <a:rPr lang="zh-CN" altLang="en-US" sz="2800" dirty="0">
                <a:solidFill>
                  <a:srgbClr val="002060"/>
                </a:solidFill>
              </a:rPr>
              <a:t>楚继光</a:t>
            </a:r>
            <a:r>
              <a:rPr lang="en-US" altLang="zh-CN" sz="2800" dirty="0">
                <a:solidFill>
                  <a:srgbClr val="002060"/>
                </a:solidFill>
              </a:rPr>
              <a:t>",'F',16,92,"</a:t>
            </a:r>
            <a:r>
              <a:rPr lang="zh-CN" altLang="en-US" sz="2800" dirty="0">
                <a:solidFill>
                  <a:srgbClr val="002060"/>
                </a:solidFill>
              </a:rPr>
              <a:t>团结路</a:t>
            </a:r>
            <a:r>
              <a:rPr lang="en-US" altLang="zh-CN" sz="2800" dirty="0">
                <a:solidFill>
                  <a:srgbClr val="002060"/>
                </a:solidFill>
              </a:rPr>
              <a:t>66</a:t>
            </a:r>
            <a:r>
              <a:rPr lang="zh-CN" altLang="en-US" sz="2800" dirty="0">
                <a:solidFill>
                  <a:srgbClr val="002060"/>
                </a:solidFill>
              </a:rPr>
              <a:t>号</a:t>
            </a:r>
            <a:r>
              <a:rPr lang="en-US" altLang="zh-CN" sz="2800" dirty="0">
                <a:solidFill>
                  <a:srgbClr val="002060"/>
                </a:solidFill>
              </a:rPr>
              <a:t>"};//</a:t>
            </a:r>
            <a:r>
              <a:rPr lang="zh-CN" altLang="en-US" sz="2800" dirty="0">
                <a:solidFill>
                  <a:srgbClr val="002060"/>
                </a:solidFill>
              </a:rPr>
              <a:t>结束为分号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2800" dirty="0" err="1">
                <a:solidFill>
                  <a:srgbClr val="002060"/>
                </a:solidFill>
              </a:rPr>
              <a:t>int</a:t>
            </a:r>
            <a:r>
              <a:rPr lang="en-US" altLang="zh-CN" sz="28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800" dirty="0" smtClean="0">
                <a:solidFill>
                  <a:srgbClr val="002060"/>
                </a:solidFill>
              </a:rPr>
              <a:t>{  </a:t>
            </a:r>
            <a:r>
              <a:rPr lang="en-US" altLang="zh-CN" sz="2800" dirty="0" err="1" smtClean="0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a.num</a:t>
            </a:r>
            <a:r>
              <a:rPr lang="en-US" altLang="zh-CN" sz="2800" dirty="0">
                <a:solidFill>
                  <a:srgbClr val="002060"/>
                </a:solidFill>
              </a:rPr>
              <a:t>&lt;&lt;a.name&lt;&lt;</a:t>
            </a:r>
            <a:r>
              <a:rPr lang="en-US" altLang="zh-CN" sz="2800" dirty="0" err="1">
                <a:solidFill>
                  <a:srgbClr val="002060"/>
                </a:solidFill>
              </a:rPr>
              <a:t>a.sex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a.age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a.score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a.addr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   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</a:t>
            </a:r>
            <a:r>
              <a:rPr lang="en-US" altLang="zh-CN" sz="2800" dirty="0" err="1">
                <a:solidFill>
                  <a:srgbClr val="002060"/>
                </a:solidFill>
              </a:rPr>
              <a:t>cout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b.num</a:t>
            </a:r>
            <a:r>
              <a:rPr lang="en-US" altLang="zh-CN" sz="2800" dirty="0">
                <a:solidFill>
                  <a:srgbClr val="002060"/>
                </a:solidFill>
              </a:rPr>
              <a:t>&lt;&lt;b.name&lt;&lt;</a:t>
            </a:r>
            <a:r>
              <a:rPr lang="en-US" altLang="zh-CN" sz="2800" dirty="0" err="1">
                <a:solidFill>
                  <a:srgbClr val="002060"/>
                </a:solidFill>
              </a:rPr>
              <a:t>b.sex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b.age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b.score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b.addr</a:t>
            </a:r>
            <a:r>
              <a:rPr lang="en-US" altLang="zh-CN" sz="2800" dirty="0">
                <a:solidFill>
                  <a:srgbClr val="002060"/>
                </a:solidFill>
              </a:rPr>
              <a:t>&lt;&lt;</a:t>
            </a:r>
            <a:r>
              <a:rPr lang="en-US" altLang="zh-CN" sz="2800" dirty="0" err="1">
                <a:solidFill>
                  <a:srgbClr val="002060"/>
                </a:solidFill>
              </a:rPr>
              <a:t>endl</a:t>
            </a:r>
            <a:r>
              <a:rPr lang="en-US" altLang="zh-CN" sz="2800" dirty="0">
                <a:solidFill>
                  <a:srgbClr val="002060"/>
                </a:solidFill>
              </a:rPr>
              <a:t>;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  return 0;  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9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一个结构体数组的实例</a:t>
            </a:r>
            <a:endParaRPr lang="en-US" altLang="zh-C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1599" y="904449"/>
            <a:ext cx="7704856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//</a:t>
            </a:r>
            <a:r>
              <a:rPr lang="zh-CN" altLang="en-US" sz="2400" dirty="0">
                <a:solidFill>
                  <a:srgbClr val="002060"/>
                </a:solidFill>
              </a:rPr>
              <a:t>结构体数组实例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#include &lt;bits/</a:t>
            </a:r>
            <a:r>
              <a:rPr lang="en-US" altLang="zh-CN" sz="2400" dirty="0" err="1">
                <a:solidFill>
                  <a:srgbClr val="002060"/>
                </a:solidFill>
              </a:rPr>
              <a:t>stdc</a:t>
            </a:r>
            <a:r>
              <a:rPr lang="en-US" altLang="zh-CN" sz="2400" dirty="0">
                <a:solidFill>
                  <a:srgbClr val="002060"/>
                </a:solidFill>
              </a:rPr>
              <a:t>++.h&gt;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using namespace </a:t>
            </a:r>
            <a:r>
              <a:rPr lang="en-US" altLang="zh-CN" sz="2400" dirty="0" err="1">
                <a:solidFill>
                  <a:srgbClr val="002060"/>
                </a:solidFill>
              </a:rPr>
              <a:t>std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endParaRPr lang="en-US" altLang="zh-CN" sz="2400" dirty="0">
              <a:solidFill>
                <a:srgbClr val="002060"/>
              </a:solidFill>
            </a:endParaRP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struct</a:t>
            </a:r>
            <a:r>
              <a:rPr lang="en-US" altLang="zh-CN" sz="2400" dirty="0">
                <a:solidFill>
                  <a:srgbClr val="002060"/>
                </a:solidFill>
              </a:rPr>
              <a:t> student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2400" dirty="0" err="1">
                <a:solidFill>
                  <a:srgbClr val="002060"/>
                </a:solidFill>
              </a:rPr>
              <a:t>num</a:t>
            </a:r>
            <a:r>
              <a:rPr lang="en-US" altLang="zh-CN" sz="2400" dirty="0">
                <a:solidFill>
                  <a:srgbClr val="002060"/>
                </a:solidFill>
              </a:rPr>
              <a:t>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char name[20];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char sex;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age;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float score;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char </a:t>
            </a:r>
            <a:r>
              <a:rPr lang="en-US" altLang="zh-CN" sz="2400" dirty="0" err="1">
                <a:solidFill>
                  <a:srgbClr val="002060"/>
                </a:solidFill>
              </a:rPr>
              <a:t>addr</a:t>
            </a:r>
            <a:r>
              <a:rPr lang="en-US" altLang="zh-CN" sz="2400" dirty="0">
                <a:solidFill>
                  <a:srgbClr val="002060"/>
                </a:solidFill>
              </a:rPr>
              <a:t>[50];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[2]={{10001,"</a:t>
            </a:r>
            <a:r>
              <a:rPr lang="zh-CN" altLang="en-US" sz="2400" dirty="0">
                <a:solidFill>
                  <a:srgbClr val="002060"/>
                </a:solidFill>
              </a:rPr>
              <a:t>叶妍霜</a:t>
            </a:r>
            <a:r>
              <a:rPr lang="en-US" altLang="zh-CN" sz="2400" dirty="0">
                <a:solidFill>
                  <a:srgbClr val="002060"/>
                </a:solidFill>
              </a:rPr>
              <a:t>",'M',16,95.0,"</a:t>
            </a:r>
            <a:r>
              <a:rPr lang="zh-CN" altLang="en-US" sz="2400" dirty="0">
                <a:solidFill>
                  <a:srgbClr val="002060"/>
                </a:solidFill>
              </a:rPr>
              <a:t>北京路</a:t>
            </a:r>
            <a:r>
              <a:rPr lang="en-US" altLang="zh-CN" sz="2400" dirty="0">
                <a:solidFill>
                  <a:srgbClr val="002060"/>
                </a:solidFill>
              </a:rPr>
              <a:t>134</a:t>
            </a:r>
            <a:r>
              <a:rPr lang="zh-CN" altLang="en-US" sz="2400" dirty="0">
                <a:solidFill>
                  <a:srgbClr val="002060"/>
                </a:solidFill>
              </a:rPr>
              <a:t>号</a:t>
            </a:r>
            <a:r>
              <a:rPr lang="en-US" altLang="zh-CN" sz="2400" dirty="0">
                <a:solidFill>
                  <a:srgbClr val="002060"/>
                </a:solidFill>
              </a:rPr>
              <a:t>"},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{10002,"</a:t>
            </a:r>
            <a:r>
              <a:rPr lang="zh-CN" altLang="en-US" sz="2400" dirty="0">
                <a:solidFill>
                  <a:srgbClr val="002060"/>
                </a:solidFill>
              </a:rPr>
              <a:t>楚继光</a:t>
            </a:r>
            <a:r>
              <a:rPr lang="en-US" altLang="zh-CN" sz="2400" dirty="0">
                <a:solidFill>
                  <a:srgbClr val="002060"/>
                </a:solidFill>
              </a:rPr>
              <a:t>",'F',16,92,"</a:t>
            </a:r>
            <a:r>
              <a:rPr lang="zh-CN" altLang="en-US" sz="2400" dirty="0">
                <a:solidFill>
                  <a:srgbClr val="002060"/>
                </a:solidFill>
              </a:rPr>
              <a:t>团结路</a:t>
            </a:r>
            <a:r>
              <a:rPr lang="en-US" altLang="zh-CN" sz="2400" dirty="0">
                <a:solidFill>
                  <a:srgbClr val="002060"/>
                </a:solidFill>
              </a:rPr>
              <a:t>66</a:t>
            </a:r>
            <a:r>
              <a:rPr lang="zh-CN" altLang="en-US" sz="2400" dirty="0">
                <a:solidFill>
                  <a:srgbClr val="002060"/>
                </a:solidFill>
              </a:rPr>
              <a:t>号</a:t>
            </a:r>
            <a:r>
              <a:rPr lang="en-US" altLang="zh-CN" sz="2400" dirty="0">
                <a:solidFill>
                  <a:srgbClr val="002060"/>
                </a:solidFill>
              </a:rPr>
              <a:t>"}};//</a:t>
            </a:r>
            <a:r>
              <a:rPr lang="zh-CN" altLang="en-US" sz="2400" dirty="0">
                <a:solidFill>
                  <a:srgbClr val="002060"/>
                </a:solidFill>
              </a:rPr>
              <a:t>结束为分号</a:t>
            </a:r>
          </a:p>
          <a:p>
            <a:r>
              <a:rPr lang="zh-CN" altLang="en-US" sz="2400" dirty="0">
                <a:solidFill>
                  <a:srgbClr val="002060"/>
                </a:solidFill>
              </a:rPr>
              <a:t> </a:t>
            </a:r>
          </a:p>
          <a:p>
            <a:r>
              <a:rPr lang="en-US" altLang="zh-CN" sz="2400" dirty="0" err="1">
                <a:solidFill>
                  <a:srgbClr val="002060"/>
                </a:solidFill>
              </a:rPr>
              <a:t>int</a:t>
            </a:r>
            <a:r>
              <a:rPr lang="en-US" altLang="zh-CN" sz="2400" dirty="0">
                <a:solidFill>
                  <a:srgbClr val="002060"/>
                </a:solidFill>
              </a:rPr>
              <a:t> main()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cout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[0].</a:t>
            </a:r>
            <a:r>
              <a:rPr lang="en-US" altLang="zh-CN" sz="2400" dirty="0" err="1">
                <a:solidFill>
                  <a:srgbClr val="002060"/>
                </a:solidFill>
              </a:rPr>
              <a:t>num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[0].name&lt;&lt;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[0].sex&lt;&lt;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[0].age&lt;&lt;</a:t>
            </a:r>
            <a:r>
              <a:rPr lang="en-US" altLang="zh-CN" sz="2400" dirty="0" err="1">
                <a:solidFill>
                  <a:srgbClr val="002060"/>
                </a:solidFill>
              </a:rPr>
              <a:t>endl</a:t>
            </a:r>
            <a:r>
              <a:rPr lang="en-US" altLang="zh-CN" sz="2400" dirty="0">
                <a:solidFill>
                  <a:srgbClr val="002060"/>
                </a:solidFill>
              </a:rPr>
              <a:t>;     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en-US" altLang="zh-CN" sz="2400" dirty="0" err="1">
                <a:solidFill>
                  <a:srgbClr val="002060"/>
                </a:solidFill>
              </a:rPr>
              <a:t>cout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[1].</a:t>
            </a:r>
            <a:r>
              <a:rPr lang="en-US" altLang="zh-CN" sz="2400" dirty="0" err="1">
                <a:solidFill>
                  <a:srgbClr val="002060"/>
                </a:solidFill>
              </a:rPr>
              <a:t>num</a:t>
            </a:r>
            <a:r>
              <a:rPr lang="en-US" altLang="zh-CN" sz="2400" dirty="0">
                <a:solidFill>
                  <a:srgbClr val="002060"/>
                </a:solidFill>
              </a:rPr>
              <a:t>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[1].name&lt;&lt;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[1].sex&lt;&lt;</a:t>
            </a:r>
            <a:r>
              <a:rPr lang="en-US" altLang="zh-CN" sz="2400" dirty="0" err="1">
                <a:solidFill>
                  <a:srgbClr val="002060"/>
                </a:solidFill>
              </a:rPr>
              <a:t>stu</a:t>
            </a:r>
            <a:r>
              <a:rPr lang="en-US" altLang="zh-CN" sz="2400" dirty="0">
                <a:solidFill>
                  <a:srgbClr val="002060"/>
                </a:solidFill>
              </a:rPr>
              <a:t>[1].age&lt;&lt;</a:t>
            </a:r>
            <a:r>
              <a:rPr lang="en-US" altLang="zh-CN" sz="2400" dirty="0" err="1">
                <a:solidFill>
                  <a:srgbClr val="002060"/>
                </a:solidFill>
              </a:rPr>
              <a:t>endl</a:t>
            </a:r>
            <a:r>
              <a:rPr lang="en-US" altLang="zh-CN" sz="2400" dirty="0">
                <a:solidFill>
                  <a:srgbClr val="002060"/>
                </a:solidFill>
              </a:rPr>
              <a:t>; 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  return 0;     </a:t>
            </a:r>
          </a:p>
          <a:p>
            <a:r>
              <a:rPr lang="en-US" altLang="zh-CN" sz="2400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38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</a:rPr>
              <a:t>一个结构体数组的实例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792" y="646331"/>
            <a:ext cx="7919572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student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name[20];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sex;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age;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float score;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addr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[50];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struct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student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[2]={{10001,"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叶妍霜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",'M',16,95.0,"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北京路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134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号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"},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{10002,"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楚继光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",'F',16,92,"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团结路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号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"}};//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结束为分号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[0].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[0].name&lt;&lt;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[0].sex&lt;&lt;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[0].age&lt;&lt;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[1].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[1].name&lt;&lt;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[1].sex&lt;&lt;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stu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[1].age&lt;&lt;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3487</TotalTime>
  <Words>2351</Words>
  <Application>Microsoft Office PowerPoint</Application>
  <PresentationFormat>B4 (ISO)纸张(250x353 毫米)</PresentationFormat>
  <Paragraphs>392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Winter</vt:lpstr>
      <vt:lpstr>PowerPoint 演示文稿</vt:lpstr>
      <vt:lpstr>指针概念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课后练习</vt:lpstr>
      <vt:lpstr>2</vt:lpstr>
      <vt:lpstr>3</vt:lpstr>
      <vt:lpstr>4</vt:lpstr>
      <vt:lpstr>PowerPoint 演示文稿</vt:lpstr>
      <vt:lpstr>11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99</cp:revision>
  <dcterms:created xsi:type="dcterms:W3CDTF">2016-09-06T00:03:00Z</dcterms:created>
  <dcterms:modified xsi:type="dcterms:W3CDTF">2018-09-03T05:37:20Z</dcterms:modified>
</cp:coreProperties>
</file>