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4A157-F2D7-48FA-BC76-212739451F5E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0352E-A375-4D76-9624-69DA21056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22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0352E-A375-4D76-9624-69DA210568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05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50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5E3DDE-B77F-424F-886C-5AF88D35EDE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0352E-A375-4D76-9624-69DA210568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29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0352E-A375-4D76-9624-69DA210568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4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0352E-A375-4D76-9624-69DA210568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3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0352E-A375-4D76-9624-69DA210568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609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0352E-A375-4D76-9624-69DA210568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349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0352E-A375-4D76-9624-69DA210568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3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0352E-A375-4D76-9624-69DA210568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56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0352E-A375-4D76-9624-69DA210568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56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0352E-A375-4D76-9624-69DA210568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89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0352E-A375-4D76-9624-69DA210568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7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1210A-725E-4FA0-A3DE-C444B85A5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D15993-DFEF-4576-ACF5-DF44AD99B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1ECF1-812F-4F51-A43A-6E4E85D0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9E82-3CC3-4A11-AB12-577D90A5180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7D520-BC49-4438-B0D2-76F1E496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236F3-5150-461B-AA63-B7C763DD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68D6-69A4-4DD7-B4D0-E9F2A250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0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1A5D6-9611-44D0-8FE1-2D96DF3D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574AF2-613E-4205-B288-1AA347CF3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FF713-F403-4D2B-B59F-F0DBBB46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9E82-3CC3-4A11-AB12-577D90A5180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58AA8-0255-457A-AFF3-181F5B00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889FA-EDDF-43A7-A322-BD2EEF02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68D6-69A4-4DD7-B4D0-E9F2A250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0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BD3932-AE38-4F38-81B6-3CF2F11C4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53C24D-D055-4B5F-BD24-970F7BC14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898FA-3795-44D1-965D-669393A7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9E82-3CC3-4A11-AB12-577D90A5180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E5D72-8151-4BC6-B79E-88A2A11B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55F30-B837-4709-9A4B-0FCBD645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68D6-69A4-4DD7-B4D0-E9F2A250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20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87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24649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22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04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2950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489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293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867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2DC8D-5071-4565-B15E-9961260F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382E7-DE33-49AC-89FF-C1E3101B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DF4E8-055E-463A-8280-A237F897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9E82-3CC3-4A11-AB12-577D90A5180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166D2-7D1C-4EF2-BE4C-AA59BAE1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B4191-8494-4099-9BD8-921A56E3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68D6-69A4-4DD7-B4D0-E9F2A250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752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34868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68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37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FA3D6-48DC-4CED-B770-8C62E600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F34C5-4B3A-481F-AC9F-C30B4C824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884B5-E26D-42E4-967F-E74BA074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9E82-3CC3-4A11-AB12-577D90A5180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84F74-3D03-4797-998E-1A820AF8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6DE27-81EE-42D3-9EFF-048B5EC6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68D6-69A4-4DD7-B4D0-E9F2A250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0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FB0BB-4630-478B-8F1C-8E3F7EEF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F4332-4E40-4693-80F9-B65D833A8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8DBB1E-E87F-42DD-BF72-A2D1F23A9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A70AC6-4D09-48C0-8467-63597B16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9E82-3CC3-4A11-AB12-577D90A5180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0F6C33-7648-4FD2-A91E-8EDB36C1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73089A-069E-4724-84A8-68058D0A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68D6-69A4-4DD7-B4D0-E9F2A250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42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E311B-C179-4B92-81DE-B63B50D4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474CF-0C6D-43BA-ABAF-B47249612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FAFD33-F357-4E55-8519-CC370095E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F99890-B30C-4AF1-8E4D-AC364338A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5184B1-8826-4448-A206-6311E84B0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FCB7C8-AF26-4965-97E3-11D781A0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9E82-3CC3-4A11-AB12-577D90A5180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A51BA2-9EC5-4CBC-A04A-8485D845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9258EC-73FD-496E-8AE9-25D3CF16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68D6-69A4-4DD7-B4D0-E9F2A250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1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C9A0E-FD80-41F0-857D-20F50D07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06A3E-A73C-4C4D-A825-489362B1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9E82-3CC3-4A11-AB12-577D90A5180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62D170-8449-49CD-ADD6-E1E6AE77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7A15A1-9D55-4CBE-A56C-3351D152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68D6-69A4-4DD7-B4D0-E9F2A250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3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F33B8-A25F-404B-8E9B-09226AD9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9E82-3CC3-4A11-AB12-577D90A5180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F41C40-F139-48E1-A72F-C3185DCC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47E5EE-911C-4474-9D3A-D9AD0BF6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68D6-69A4-4DD7-B4D0-E9F2A250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0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B9AEB-7647-4B1A-AC42-539F1226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73685-0D59-4864-8736-75686BCFA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CAA42-5CD0-4646-A04D-4D13E73EB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AFF752-0AA4-478E-B510-1B92DB06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9E82-3CC3-4A11-AB12-577D90A5180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5040A-B949-43C4-82FD-214286A6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140E3B-E940-4595-8177-D9C1186A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68D6-69A4-4DD7-B4D0-E9F2A250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48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DA3FE-830B-4A91-8910-ECCDBDE8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D6261-5815-497F-9DF3-AE3F18C41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2DF96-C5ED-4829-9D49-17348CA30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439C3D-C1F5-44DC-8FFA-34C093C3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9E82-3CC3-4A11-AB12-577D90A5180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6A424-FBDE-4426-84B6-1278091B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A7EE4F-0A35-4DCC-A370-7B7F9ABD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68D6-69A4-4DD7-B4D0-E9F2A250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3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95D776-6A0C-49D6-8CED-8CFF7457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F70CA-C107-4393-8F0B-CB278257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F7506-4429-4686-B26C-04095B78F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F9E82-3CC3-4A11-AB12-577D90A5180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2397E-0683-434F-A68D-4135B50C0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C8BCD-5EF4-4766-8EDA-204739F07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668D6-69A4-4DD7-B4D0-E9F2A250D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08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6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6049963"/>
            <a:ext cx="6705600" cy="685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81585" y="2254444"/>
            <a:ext cx="6477000" cy="18288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err="1"/>
              <a:t>deque</a:t>
            </a:r>
            <a:r>
              <a:rPr lang="zh-CN" altLang="en-US" dirty="0"/>
              <a:t>双端队列基本用法 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deque</a:t>
            </a:r>
            <a:r>
              <a:rPr lang="zh-CN" altLang="en-US"/>
              <a:t>的</a:t>
            </a:r>
            <a:r>
              <a:rPr lang="en-US" altLang="zh-CN"/>
              <a:t>Clear</a:t>
            </a:r>
            <a:r>
              <a:rPr lang="zh-CN" altLang="en-US"/>
              <a:t>操作</a:t>
            </a:r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>
          <a:xfrm>
            <a:off x="2133600" y="1589088"/>
            <a:ext cx="3886200" cy="4572000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noProof="1"/>
              <a:t>Clear()</a:t>
            </a:r>
            <a:r>
              <a:rPr lang="zh-CN" altLang="en-US" noProof="1"/>
              <a:t>是</a:t>
            </a:r>
            <a:r>
              <a:rPr lang="en-US" altLang="zh-CN" noProof="1"/>
              <a:t>deque</a:t>
            </a:r>
            <a:r>
              <a:rPr lang="zh-CN" altLang="en-US" noProof="1"/>
              <a:t>的成员函数，使用后</a:t>
            </a:r>
            <a:r>
              <a:rPr lang="zh-CN" altLang="en-US" noProof="1">
                <a:solidFill>
                  <a:srgbClr val="FF0000"/>
                </a:solidFill>
              </a:rPr>
              <a:t>将</a:t>
            </a:r>
            <a:r>
              <a:rPr lang="en-US" altLang="zh-CN" noProof="1">
                <a:solidFill>
                  <a:srgbClr val="FF0000"/>
                </a:solidFill>
              </a:rPr>
              <a:t>deque</a:t>
            </a:r>
            <a:r>
              <a:rPr lang="zh-CN" altLang="en-US" noProof="1">
                <a:solidFill>
                  <a:srgbClr val="FF0000"/>
                </a:solidFill>
              </a:rPr>
              <a:t>整个清空。</a:t>
            </a:r>
          </a:p>
          <a:p>
            <a:pPr fontAlgn="auto">
              <a:lnSpc>
                <a:spcPct val="150000"/>
              </a:lnSpc>
            </a:pPr>
            <a:r>
              <a:rPr spc="-10" noProof="1">
                <a:latin typeface="PMingLiU" panose="02020500000000000000" charset="-120"/>
                <a:cs typeface="PMingLiU" panose="02020500000000000000" charset="-120"/>
                <a:sym typeface="+mn-ea"/>
              </a:rPr>
              <a:t>无参数。清除</a:t>
            </a:r>
            <a:r>
              <a:rPr spc="75" noProof="1">
                <a:latin typeface="PMingLiU" panose="02020500000000000000" charset="-120"/>
                <a:cs typeface="PMingLiU" panose="02020500000000000000" charset="-120"/>
                <a:sym typeface="+mn-ea"/>
              </a:rPr>
              <a:t> </a:t>
            </a:r>
            <a:r>
              <a:rPr spc="-70" noProof="1">
                <a:latin typeface="Tahoma" panose="020B0604030504040204"/>
                <a:cs typeface="Tahoma" panose="020B0604030504040204"/>
                <a:sym typeface="+mn-ea"/>
              </a:rPr>
              <a:t>deque</a:t>
            </a:r>
            <a:r>
              <a:rPr spc="15" noProof="1"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pc="-10" noProof="1">
                <a:latin typeface="PMingLiU" panose="02020500000000000000" charset="-120"/>
                <a:cs typeface="PMingLiU" panose="02020500000000000000" charset="-120"/>
                <a:sym typeface="+mn-ea"/>
              </a:rPr>
              <a:t>中所有元素，释放所有空间。时间复杂 度</a:t>
            </a:r>
            <a:r>
              <a:rPr spc="75" noProof="1">
                <a:latin typeface="PMingLiU" panose="02020500000000000000" charset="-120"/>
                <a:cs typeface="PMingLiU" panose="02020500000000000000" charset="-120"/>
                <a:sym typeface="+mn-ea"/>
              </a:rPr>
              <a:t> </a:t>
            </a:r>
            <a:r>
              <a:rPr i="1" spc="-20" noProof="1">
                <a:latin typeface="Palatino Linotype" panose="02040502050505030304"/>
                <a:cs typeface="Palatino Linotype" panose="02040502050505030304"/>
                <a:sym typeface="+mn-ea"/>
              </a:rPr>
              <a:t>O</a:t>
            </a:r>
            <a:r>
              <a:rPr noProof="1">
                <a:latin typeface="Tahoma" panose="020B0604030504040204"/>
                <a:cs typeface="Tahoma" panose="020B0604030504040204"/>
                <a:sym typeface="+mn-ea"/>
              </a:rPr>
              <a:t>(</a:t>
            </a:r>
            <a:r>
              <a:rPr lang="en-US" noProof="1">
                <a:latin typeface="Tahoma" panose="020B0604030504040204"/>
                <a:cs typeface="Tahoma" panose="020B0604030504040204"/>
                <a:sym typeface="+mn-ea"/>
              </a:rPr>
              <a:t>n</a:t>
            </a:r>
            <a:r>
              <a:rPr noProof="1">
                <a:latin typeface="Tahoma" panose="020B0604030504040204"/>
                <a:cs typeface="Tahoma" panose="020B0604030504040204"/>
                <a:sym typeface="+mn-ea"/>
              </a:rPr>
              <a:t>)</a:t>
            </a:r>
            <a:r>
              <a:rPr spc="-10" noProof="1">
                <a:latin typeface="PMingLiU" panose="02020500000000000000" charset="-120"/>
                <a:cs typeface="PMingLiU" panose="02020500000000000000" charset="-120"/>
                <a:sym typeface="+mn-ea"/>
              </a:rPr>
              <a:t>。</a:t>
            </a:r>
            <a:endParaRPr lang="zh-CN" altLang="en-US" noProof="1"/>
          </a:p>
        </p:txBody>
      </p:sp>
      <p:pic>
        <p:nvPicPr>
          <p:cNvPr id="20483" name="图片 3" descr="JW@W}RAKEU%_S}2H81]_P(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1" y="1589088"/>
            <a:ext cx="40862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队头和队尾的操作</a:t>
            </a:r>
          </a:p>
        </p:txBody>
      </p:sp>
      <p:sp>
        <p:nvSpPr>
          <p:cNvPr id="22530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2133600" y="1589088"/>
            <a:ext cx="8153400" cy="4572000"/>
          </a:xfrm>
        </p:spPr>
        <p:txBody>
          <a:bodyPr/>
          <a:lstStyle/>
          <a:p>
            <a:r>
              <a:rPr lang="zh-CN" altLang="en-US"/>
              <a:t>push_front(val)，在队头插入 val。 push_back(val)，在队尾插入 val。 pop_front()，删除队头元素。 </a:t>
            </a:r>
          </a:p>
          <a:p>
            <a:r>
              <a:rPr lang="zh-CN" altLang="en-US"/>
              <a:t>pop_back()，删除队尾元素。</a:t>
            </a:r>
          </a:p>
          <a:p>
            <a:r>
              <a:rPr lang="zh-CN" altLang="en-US"/>
              <a:t> 时间复杂度均为 O(1)。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600326" y="4205288"/>
            <a:ext cx="7586663" cy="1966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060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42545" marR="1590040" indent="1905">
              <a:lnSpc>
                <a:spcPct val="110000"/>
              </a:lnSpc>
            </a:pPr>
            <a:r>
              <a:rPr sz="2000" spc="-3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dequ</a:t>
            </a:r>
            <a:r>
              <a:rPr sz="20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-459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b="1" spc="-4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0" b="1" spc="-8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000" b="1" spc="-475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q</a:t>
            </a:r>
            <a:r>
              <a:rPr sz="20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(2</a:t>
            </a:r>
            <a:r>
              <a:rPr sz="2000" spc="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3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8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7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   </a:t>
            </a:r>
          </a:p>
          <a:p>
            <a:pPr marL="42545" marR="1590040" indent="1905">
              <a:lnSpc>
                <a:spcPct val="110000"/>
              </a:lnSpc>
            </a:pPr>
            <a:r>
              <a:rPr sz="2000" spc="-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q</a:t>
            </a:r>
            <a:r>
              <a:rPr sz="20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0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1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push_bac</a:t>
            </a:r>
            <a:r>
              <a:rPr sz="20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47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2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(200</a:t>
            </a:r>
            <a:r>
              <a:rPr sz="2000" spc="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3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8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7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9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2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20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 noProof="1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  <a:p>
            <a:pPr marL="42545">
              <a:spcBef>
                <a:spcPts val="115"/>
              </a:spcBef>
            </a:pPr>
            <a:r>
              <a:rPr sz="2000" spc="-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q</a:t>
            </a:r>
            <a:r>
              <a:rPr sz="20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49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1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push_fron</a:t>
            </a:r>
            <a:r>
              <a:rPr sz="2000" spc="3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0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(0</a:t>
            </a:r>
            <a:r>
              <a:rPr sz="2000" spc="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3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8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7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7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9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2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20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 noProof="1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  <a:p>
            <a:pPr marL="42545">
              <a:spcBef>
                <a:spcPts val="115"/>
              </a:spcBef>
            </a:pPr>
            <a:r>
              <a:rPr sz="2000" spc="-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q</a:t>
            </a:r>
            <a:r>
              <a:rPr sz="20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49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1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push_fron</a:t>
            </a:r>
            <a:r>
              <a:rPr sz="20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000" spc="-4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2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(300</a:t>
            </a:r>
            <a:r>
              <a:rPr sz="2000" spc="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3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10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2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30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9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7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7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9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2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20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 noProof="1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  <a:p>
            <a:pPr marL="42545">
              <a:spcBef>
                <a:spcPts val="115"/>
              </a:spcBef>
            </a:pPr>
            <a:r>
              <a:rPr sz="2000" spc="-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q</a:t>
            </a:r>
            <a:r>
              <a:rPr sz="20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0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1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pop_bac</a:t>
            </a:r>
            <a:r>
              <a:rPr sz="2000" spc="3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3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3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10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2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30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9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7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7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 noProof="1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  <a:p>
            <a:pPr marL="42545">
              <a:spcBef>
                <a:spcPts val="115"/>
              </a:spcBef>
            </a:pPr>
            <a:r>
              <a:rPr sz="2000" spc="-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q</a:t>
            </a:r>
            <a:r>
              <a:rPr sz="20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0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1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pop_fron</a:t>
            </a:r>
            <a:r>
              <a:rPr sz="2000" spc="3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000" spc="-3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3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8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7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7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 noProof="1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4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zh-CN"/>
              <a:t>deque</a:t>
            </a:r>
            <a:r>
              <a:rPr lang="zh-CN" altLang="en-US"/>
              <a:t>的应用</a:t>
            </a:r>
          </a:p>
        </p:txBody>
      </p:sp>
      <p:sp>
        <p:nvSpPr>
          <p:cNvPr id="23554" name="内容占位符 5"/>
          <p:cNvSpPr>
            <a:spLocks noGrp="1" noChangeArrowheads="1"/>
          </p:cNvSpPr>
          <p:nvPr>
            <p:ph sz="quarter" idx="1"/>
          </p:nvPr>
        </p:nvSpPr>
        <p:spPr>
          <a:xfrm>
            <a:off x="809204" y="1600200"/>
            <a:ext cx="10503461" cy="4495800"/>
          </a:xfrm>
        </p:spPr>
        <p:txBody>
          <a:bodyPr/>
          <a:lstStyle/>
          <a:p>
            <a:r>
              <a:rPr lang="zh-CN" altLang="en-US" dirty="0"/>
              <a:t>由于 deque 的空间是动态的，可以代替循环队列，实现 SPFA 算法</a:t>
            </a:r>
            <a:r>
              <a:rPr lang="en-US" altLang="zh-CN" dirty="0"/>
              <a:t>(</a:t>
            </a:r>
            <a:r>
              <a:rPr lang="zh-CN" altLang="en-US" dirty="0"/>
              <a:t>Shortest Path Faster Algorithm最短路快速</a:t>
            </a:r>
            <a:r>
              <a:rPr lang="zh-CN" altLang="en-US" dirty="0">
                <a:sym typeface="华文仿宋" charset="-122"/>
              </a:rPr>
              <a:t>算法</a:t>
            </a:r>
            <a:r>
              <a:rPr lang="zh-CN" altLang="en-US" dirty="0"/>
              <a:t>)</a:t>
            </a:r>
            <a:r>
              <a:rPr lang="zh-CN" altLang="en-US" dirty="0">
                <a:sym typeface="华文仿宋" charset="-122"/>
              </a:rPr>
              <a:t>队列实现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在开启 O2 优化后速度与手写循环队列相差无几。</a:t>
            </a:r>
          </a:p>
          <a:p>
            <a:r>
              <a:rPr lang="zh-CN" altLang="en-US" dirty="0"/>
              <a:t>接下来着重介绍一下单调队列。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deque</a:t>
            </a:r>
            <a:r>
              <a:rPr lang="zh-CN" altLang="en-US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pPr marL="12700" marR="5080">
              <a:lnSpc>
                <a:spcPct val="113000"/>
              </a:lnSpc>
            </a:pPr>
            <a:r>
              <a:rPr spc="-70" noProof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/>
                <a:sym typeface="+mn-ea"/>
              </a:rPr>
              <a:t>deque</a:t>
            </a:r>
            <a:r>
              <a:rPr spc="-10" noProof="1">
                <a:latin typeface="微软雅黑" panose="020B0503020204020204" pitchFamily="34" charset="-122"/>
                <a:ea typeface="微软雅黑" panose="020B0503020204020204" pitchFamily="34" charset="-122"/>
                <a:cs typeface="PMingLiU" panose="02020500000000000000" charset="-120"/>
                <a:sym typeface="+mn-ea"/>
              </a:rPr>
              <a:t>（</a:t>
            </a:r>
            <a:r>
              <a:rPr b="1" spc="-65" noProof="1"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  <a:sym typeface="+mn-ea"/>
              </a:rPr>
              <a:t>d</a:t>
            </a:r>
            <a:r>
              <a:rPr spc="-45" noProof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/>
                <a:sym typeface="+mn-ea"/>
              </a:rPr>
              <a:t>ouble-</a:t>
            </a:r>
            <a:r>
              <a:rPr b="1" spc="5" noProof="1"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  <a:sym typeface="+mn-ea"/>
              </a:rPr>
              <a:t>e</a:t>
            </a:r>
            <a:r>
              <a:rPr spc="-60" noProof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/>
                <a:sym typeface="+mn-ea"/>
              </a:rPr>
              <a:t>nded</a:t>
            </a:r>
            <a:r>
              <a:rPr spc="15" noProof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/>
                <a:sym typeface="+mn-ea"/>
              </a:rPr>
              <a:t> </a:t>
            </a:r>
            <a:r>
              <a:rPr b="1" spc="-40" noProof="1"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  <a:sym typeface="+mn-ea"/>
              </a:rPr>
              <a:t>que</a:t>
            </a:r>
            <a:r>
              <a:rPr spc="-75" noProof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/>
                <a:sym typeface="+mn-ea"/>
              </a:rPr>
              <a:t>ue</a:t>
            </a:r>
            <a:r>
              <a:rPr spc="-560" noProof="1">
                <a:latin typeface="微软雅黑" panose="020B0503020204020204" pitchFamily="34" charset="-122"/>
                <a:ea typeface="微软雅黑" panose="020B0503020204020204" pitchFamily="34" charset="-122"/>
                <a:cs typeface="PMingLiU" panose="02020500000000000000" charset="-120"/>
                <a:sym typeface="+mn-ea"/>
              </a:rPr>
              <a:t>）</a:t>
            </a:r>
            <a:r>
              <a:rPr spc="-10" noProof="1">
                <a:latin typeface="微软雅黑" panose="020B0503020204020204" pitchFamily="34" charset="-122"/>
                <a:ea typeface="微软雅黑" panose="020B0503020204020204" pitchFamily="34" charset="-122"/>
                <a:cs typeface="PMingLiU" panose="02020500000000000000" charset="-120"/>
                <a:sym typeface="+mn-ea"/>
              </a:rPr>
              <a:t>，顾名思义，是一种双端队列。 也是动态数组的一种形式。</a:t>
            </a:r>
            <a:endParaRPr noProof="1">
              <a:latin typeface="微软雅黑" panose="020B0503020204020204" pitchFamily="34" charset="-122"/>
              <a:ea typeface="微软雅黑" panose="020B0503020204020204" pitchFamily="34" charset="-122"/>
              <a:cs typeface="PMingLiU" panose="02020500000000000000" charset="-120"/>
            </a:endParaRPr>
          </a:p>
          <a:p>
            <a:pPr marL="12700">
              <a:spcBef>
                <a:spcPts val="655"/>
              </a:spcBef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需要包含头文件&lt;bits/stdc++.h&gt;或头文件&lt;queue&gt;</a:t>
            </a:r>
            <a:endParaRPr noProof="1">
              <a:latin typeface="微软雅黑" panose="020B0503020204020204" pitchFamily="34" charset="-122"/>
              <a:ea typeface="微软雅黑" panose="020B0503020204020204" pitchFamily="34" charset="-122"/>
              <a:cs typeface="PMingLiU" panose="02020500000000000000" charset="-120"/>
            </a:endParaRPr>
          </a:p>
          <a:p>
            <a:pPr marL="12700" marR="34290">
              <a:lnSpc>
                <a:spcPct val="113000"/>
              </a:lnSpc>
              <a:spcBef>
                <a:spcPts val="485"/>
              </a:spcBef>
            </a:pPr>
            <a:r>
              <a:rPr spc="-70" noProof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/>
                <a:sym typeface="+mn-ea"/>
              </a:rPr>
              <a:t>deque</a:t>
            </a:r>
            <a:r>
              <a:rPr spc="15" noProof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/>
                <a:sym typeface="+mn-ea"/>
              </a:rPr>
              <a:t> </a:t>
            </a:r>
            <a:r>
              <a:rPr spc="-10" noProof="1">
                <a:latin typeface="微软雅黑" panose="020B0503020204020204" pitchFamily="34" charset="-122"/>
                <a:ea typeface="微软雅黑" panose="020B0503020204020204" pitchFamily="34" charset="-122"/>
                <a:cs typeface="PMingLiU" panose="02020500000000000000" charset="-120"/>
                <a:sym typeface="+mn-ea"/>
              </a:rPr>
              <a:t>的大小是动态的。支持在头部或尾部快速插入</a:t>
            </a:r>
            <a:r>
              <a:rPr spc="125" noProof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/>
                <a:sym typeface="+mn-ea"/>
              </a:rPr>
              <a:t>/</a:t>
            </a:r>
            <a:r>
              <a:rPr spc="-10" noProof="1">
                <a:latin typeface="微软雅黑" panose="020B0503020204020204" pitchFamily="34" charset="-122"/>
                <a:ea typeface="微软雅黑" panose="020B0503020204020204" pitchFamily="34" charset="-122"/>
                <a:cs typeface="PMingLiU" panose="02020500000000000000" charset="-120"/>
                <a:sym typeface="+mn-ea"/>
              </a:rPr>
              <a:t>删除、 快速随机访问、在任意位置的插入</a:t>
            </a:r>
            <a:r>
              <a:rPr spc="125" noProof="1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/>
                <a:sym typeface="+mn-ea"/>
              </a:rPr>
              <a:t>/</a:t>
            </a:r>
            <a:r>
              <a:rPr spc="-10" noProof="1">
                <a:latin typeface="微软雅黑" panose="020B0503020204020204" pitchFamily="34" charset="-122"/>
                <a:ea typeface="微软雅黑" panose="020B0503020204020204" pitchFamily="34" charset="-122"/>
                <a:cs typeface="PMingLiU" panose="02020500000000000000" charset="-120"/>
                <a:sym typeface="+mn-ea"/>
              </a:rPr>
              <a:t>删除等操作。</a:t>
            </a:r>
            <a:endParaRPr noProof="1">
              <a:latin typeface="微软雅黑" panose="020B0503020204020204" pitchFamily="34" charset="-122"/>
              <a:ea typeface="微软雅黑" panose="020B0503020204020204" pitchFamily="34" charset="-122"/>
              <a:cs typeface="PMingLiU" panose="02020500000000000000" charset="-120"/>
            </a:endParaRPr>
          </a:p>
          <a:p>
            <a:pPr fontAlgn="auto"/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zh-CN" altLang="en-US"/>
              <a:t>queue与vector的对比</a:t>
            </a:r>
          </a:p>
        </p:txBody>
      </p:sp>
      <p:sp>
        <p:nvSpPr>
          <p:cNvPr id="13314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都支持 O(1) 复杂度的尾部操作和随机访问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 deque 的随机访问常数更大。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 额外支持 O(1) 复杂度的头部操作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华文仿宋" charset="-122"/>
              </a:rPr>
              <a:t>push、pop。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在中间位置的操作复杂度都为 O(size)。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所以如果只是当普通数组使用，vector 速度更快；但如果要频繁在头、尾部操作，deque 拥有更好的效率。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zh-CN" altLang="en-US"/>
              <a:t>构造函数</a:t>
            </a:r>
          </a:p>
        </p:txBody>
      </p:sp>
      <p:sp>
        <p:nvSpPr>
          <p:cNvPr id="14338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2136775" y="1600200"/>
            <a:ext cx="8153400" cy="1244600"/>
          </a:xfrm>
        </p:spPr>
        <p:txBody>
          <a:bodyPr/>
          <a:lstStyle/>
          <a:p>
            <a:r>
              <a:rPr lang="zh-CN" altLang="en-US" dirty="0"/>
              <a:t>deque 的构造与 vector 非常类似，其类型也不限。完全可以当做 vector 定义、使用。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289175" y="2640013"/>
            <a:ext cx="7848600" cy="35290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060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44450"/>
            <a:r>
              <a:rPr sz="2400" spc="-3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dequ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459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b="1" spc="-4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b="1" spc="-8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b="1" spc="-475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 noProof="1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  <a:p>
            <a:pPr marL="44450" marR="907415" indent="-635">
              <a:lnSpc>
                <a:spcPct val="110000"/>
              </a:lnSpc>
            </a:pPr>
            <a:r>
              <a:rPr sz="2400" spc="-3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14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定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义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一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个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类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型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为</a:t>
            </a:r>
            <a:r>
              <a:rPr sz="2400" spc="-10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2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-44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初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始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为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空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的</a:t>
            </a:r>
            <a:r>
              <a:rPr sz="2400" spc="-100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2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dequ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e </a:t>
            </a:r>
            <a:r>
              <a:rPr sz="2400" spc="-3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dequ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459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b="1" spc="-4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b="1" spc="-8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b="1" spc="-475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(5</a:t>
            </a:r>
            <a:r>
              <a:rPr sz="2400" spc="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 noProof="1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  <a:p>
            <a:pPr marL="303530" marR="77470" indent="-259715">
              <a:lnSpc>
                <a:spcPct val="110000"/>
              </a:lnSpc>
            </a:pPr>
            <a:r>
              <a:rPr sz="2400" spc="-3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14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定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义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一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个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类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型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为</a:t>
            </a:r>
            <a:r>
              <a:rPr sz="2400" spc="-10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2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-44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、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初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始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大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小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为</a:t>
            </a:r>
            <a:r>
              <a:rPr sz="2400" spc="-12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46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的</a:t>
            </a:r>
            <a:r>
              <a:rPr sz="2400" spc="-100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2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dequ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44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，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每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个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元 素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都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是</a:t>
            </a:r>
            <a:r>
              <a:rPr sz="2400" spc="-12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400" noProof="1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  <a:p>
            <a:pPr marL="45085">
              <a:spcBef>
                <a:spcPts val="115"/>
              </a:spcBef>
            </a:pP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2400" spc="-2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400" spc="-2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b)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 noProof="1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  <a:p>
            <a:pPr marL="43815">
              <a:spcBef>
                <a:spcPts val="115"/>
              </a:spcBef>
            </a:pPr>
            <a:r>
              <a:rPr sz="2400" spc="-3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14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交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换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了</a:t>
            </a:r>
            <a:r>
              <a:rPr sz="2400" spc="-12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46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和</a:t>
            </a:r>
            <a:r>
              <a:rPr sz="2400" spc="-12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46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的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值</a:t>
            </a:r>
            <a:endParaRPr sz="2400" noProof="1">
              <a:solidFill>
                <a:prstClr val="black"/>
              </a:solidFill>
              <a:latin typeface="PMingLiU" panose="02020500000000000000" charset="-120"/>
              <a:cs typeface="PMingLiU" panose="02020500000000000000" charset="-120"/>
            </a:endParaRPr>
          </a:p>
          <a:p>
            <a:pPr marL="44450">
              <a:spcBef>
                <a:spcPts val="115"/>
              </a:spcBef>
            </a:pPr>
            <a:r>
              <a:rPr sz="2400" spc="-3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dequ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459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09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vecto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400" spc="-45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b="1" spc="-4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b="1" spc="-8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b="1" spc="-475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6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 noProof="1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  <a:p>
            <a:pPr marL="43815">
              <a:spcBef>
                <a:spcPts val="115"/>
              </a:spcBef>
            </a:pPr>
            <a:r>
              <a:rPr sz="2400" spc="-3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14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其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类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型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不</a:t>
            </a:r>
            <a:r>
              <a:rPr sz="2400" spc="-30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限</a:t>
            </a:r>
            <a:r>
              <a:rPr sz="2400" spc="-130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，</a:t>
            </a:r>
            <a:r>
              <a:rPr sz="2400" spc="-30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甚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至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可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以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是</a:t>
            </a:r>
            <a:r>
              <a:rPr sz="2400" spc="-100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2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vecto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r</a:t>
            </a:r>
            <a:endParaRPr sz="2400" noProof="1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zh-CN" altLang="en-US"/>
              <a:t>= 运算符</a:t>
            </a:r>
          </a:p>
        </p:txBody>
      </p:sp>
      <p:sp>
        <p:nvSpPr>
          <p:cNvPr id="15362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2136775" y="1600200"/>
            <a:ext cx="8153400" cy="865188"/>
          </a:xfrm>
        </p:spPr>
        <p:txBody>
          <a:bodyPr/>
          <a:lstStyle/>
          <a:p>
            <a:r>
              <a:rPr lang="zh-CN" altLang="en-US"/>
              <a:t>普通的赋值运算。时间复杂度 O(size)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2219325" y="2465388"/>
            <a:ext cx="8429794" cy="1600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060">
            <a:solidFill>
              <a:srgbClr val="000000"/>
            </a:solidFill>
          </a:ln>
        </p:spPr>
        <p:txBody>
          <a:bodyPr wrap="square" lIns="0" tIns="0" rIns="0" bIns="0">
            <a:spAutoFit/>
          </a:bodyPr>
          <a:lstStyle/>
          <a:p>
            <a:pPr marL="42545" marR="1056640" indent="1905" algn="just">
              <a:lnSpc>
                <a:spcPct val="110000"/>
              </a:lnSpc>
            </a:pPr>
            <a:r>
              <a:rPr sz="2400" spc="-3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dequ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459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b="1" spc="-4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b="1" spc="-8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b="1" spc="-475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(3</a:t>
            </a:r>
            <a:r>
              <a:rPr sz="2400" spc="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3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14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初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始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时</a:t>
            </a:r>
            <a:r>
              <a:rPr sz="2400" spc="-12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46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包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含</a:t>
            </a:r>
            <a:r>
              <a:rPr sz="2400" spc="-12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46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个</a:t>
            </a:r>
            <a:r>
              <a:rPr sz="2400" spc="-12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 </a:t>
            </a:r>
            <a:endParaRPr lang="en-US" altLang="zh-CN" sz="2400" spc="-80" noProof="1">
              <a:solidFill>
                <a:srgbClr val="006600"/>
              </a:solidFill>
              <a:latin typeface="Courier New" panose="02070309020205020404"/>
              <a:cs typeface="Courier New" panose="02070309020205020404"/>
            </a:endParaRPr>
          </a:p>
          <a:p>
            <a:pPr marL="42545" marR="1056640" indent="1905" algn="just">
              <a:lnSpc>
                <a:spcPct val="110000"/>
              </a:lnSpc>
            </a:pPr>
            <a:r>
              <a:rPr sz="2400" spc="-3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dequ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459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b="1" spc="-4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b="1" spc="-8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b="1" spc="-475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(5</a:t>
            </a:r>
            <a:r>
              <a:rPr sz="2400" spc="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3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14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初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始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时</a:t>
            </a:r>
            <a:r>
              <a:rPr sz="2400" spc="-12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46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包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含</a:t>
            </a:r>
            <a:r>
              <a:rPr sz="2400" spc="-12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46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个</a:t>
            </a:r>
            <a:r>
              <a:rPr sz="2400" spc="-12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 </a:t>
            </a:r>
          </a:p>
          <a:p>
            <a:pPr marL="42545" marR="1056640" indent="1905" algn="just">
              <a:lnSpc>
                <a:spcPct val="110000"/>
              </a:lnSpc>
            </a:pP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3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14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此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时</a:t>
            </a:r>
            <a:r>
              <a:rPr sz="2400" spc="-12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400" spc="-46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包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含</a:t>
            </a:r>
            <a:r>
              <a:rPr sz="2400" spc="-12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46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个</a:t>
            </a:r>
            <a:r>
              <a:rPr sz="2400" spc="-12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400" noProof="1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  <a:p>
            <a:pPr marL="42545" algn="just">
              <a:spcBef>
                <a:spcPts val="115"/>
              </a:spcBef>
            </a:pP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3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dequ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459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b="1" spc="-4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b="1" spc="-8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b="1" spc="-455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&gt;(</a:t>
            </a:r>
            <a:r>
              <a:rPr sz="2400" spc="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3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14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此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时</a:t>
            </a:r>
            <a:r>
              <a:rPr sz="2400" spc="-12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46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为</a:t>
            </a:r>
            <a:r>
              <a:rPr sz="2400" spc="-6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 </a:t>
            </a:r>
            <a:r>
              <a:rPr sz="2400" spc="-5" noProof="1">
                <a:solidFill>
                  <a:srgbClr val="006600"/>
                </a:solidFill>
                <a:latin typeface="PMingLiU" panose="02020500000000000000" charset="-120"/>
                <a:cs typeface="PMingLiU" panose="02020500000000000000" charset="-120"/>
              </a:rPr>
              <a:t>空</a:t>
            </a:r>
            <a:endParaRPr sz="2400" noProof="1">
              <a:solidFill>
                <a:prstClr val="black"/>
              </a:solidFill>
              <a:latin typeface="PMingLiU" panose="02020500000000000000" charset="-120"/>
              <a:cs typeface="PMingLiU" panose="02020500000000000000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zh-CN" altLang="en-US"/>
              <a:t>[] 运算符</a:t>
            </a:r>
          </a:p>
        </p:txBody>
      </p:sp>
      <p:sp>
        <p:nvSpPr>
          <p:cNvPr id="16386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2136775" y="1600200"/>
            <a:ext cx="8153400" cy="1530350"/>
          </a:xfrm>
        </p:spPr>
        <p:txBody>
          <a:bodyPr/>
          <a:lstStyle/>
          <a:p>
            <a:r>
              <a:rPr lang="zh-CN" altLang="en-US"/>
              <a:t>如普通数组或 vector 一样，直接访问该下标的元素。 时间复杂度 O(1)，但常数比 vector 大。 注意其下标是从 0 开始的。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232024" y="2973388"/>
            <a:ext cx="8336173" cy="2367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060">
            <a:solidFill>
              <a:srgbClr val="000000"/>
            </a:solidFill>
          </a:ln>
        </p:spPr>
        <p:txBody>
          <a:bodyPr wrap="square" lIns="0" tIns="0" rIns="0" bIns="0">
            <a:spAutoFit/>
          </a:bodyPr>
          <a:lstStyle/>
          <a:p>
            <a:pPr marL="44450"/>
            <a:r>
              <a:rPr sz="2400" spc="-3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dequ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459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b="1" spc="-4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b="1" spc="-8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b="1" spc="-475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q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(5</a:t>
            </a:r>
            <a:r>
              <a:rPr sz="2400" spc="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 noProof="1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  <a:p>
            <a:pPr marL="348615" marR="1511935" indent="-304165">
              <a:lnSpc>
                <a:spcPct val="110000"/>
              </a:lnSpc>
            </a:pPr>
            <a:r>
              <a:rPr sz="2400" b="1" spc="-25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fo</a:t>
            </a:r>
            <a:r>
              <a:rPr sz="2400" b="1" spc="-8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400" b="1" spc="9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09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25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b="1" spc="-8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b="1" spc="9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3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3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9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3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51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</a:p>
          <a:p>
            <a:pPr marL="348615" marR="1511935" indent="-304165">
              <a:lnSpc>
                <a:spcPct val="110000"/>
              </a:lnSpc>
            </a:pP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 cou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114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6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q[i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400" spc="9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end</a:t>
            </a:r>
            <a:r>
              <a:rPr sz="2400" spc="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-3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  <a:sym typeface="+mn-ea"/>
              </a:rPr>
              <a:t>/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  <a:sym typeface="+mn-ea"/>
              </a:rPr>
              <a:t>/</a:t>
            </a:r>
            <a:r>
              <a:rPr sz="2400" spc="8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  <a:sym typeface="+mn-ea"/>
              </a:rPr>
              <a:t>0</a:t>
            </a:r>
            <a:r>
              <a:rPr sz="2400" spc="7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  <a:sym typeface="+mn-ea"/>
              </a:rPr>
              <a:t>0</a:t>
            </a:r>
            <a:r>
              <a:rPr sz="2400" spc="7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  <a:sym typeface="+mn-ea"/>
              </a:rPr>
              <a:t>0</a:t>
            </a:r>
            <a:r>
              <a:rPr sz="2400" spc="7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  <a:sym typeface="+mn-ea"/>
              </a:rPr>
              <a:t>0</a:t>
            </a:r>
            <a:r>
              <a:rPr sz="2400" spc="7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  <a:sym typeface="+mn-ea"/>
              </a:rPr>
              <a:t>0</a:t>
            </a:r>
            <a:endParaRPr sz="2400" noProof="1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  <a:p>
            <a:pPr marL="42545">
              <a:spcBef>
                <a:spcPts val="115"/>
              </a:spcBef>
            </a:pPr>
            <a:endParaRPr sz="2400" noProof="1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  <a:p>
            <a:pPr marL="346075" marR="1511935" indent="-301625">
              <a:lnSpc>
                <a:spcPct val="110000"/>
              </a:lnSpc>
            </a:pPr>
            <a:r>
              <a:rPr sz="2400" b="1" spc="-25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fo</a:t>
            </a:r>
            <a:r>
              <a:rPr sz="2400" b="1" spc="-8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400" b="1" spc="9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09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25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b="1" spc="-8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b="1" spc="9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3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3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9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3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51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</a:p>
          <a:p>
            <a:pPr marL="346075" marR="1511935" indent="-301625">
              <a:lnSpc>
                <a:spcPct val="110000"/>
              </a:lnSpc>
            </a:pPr>
            <a:r>
              <a:rPr sz="2400" spc="-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 q[i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3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8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400" spc="7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400" spc="7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7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7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4</a:t>
            </a:r>
            <a:endParaRPr sz="2400" noProof="1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zh-CN" altLang="en-US"/>
              <a:t>front 函数和 back 函数</a:t>
            </a:r>
          </a:p>
        </p:txBody>
      </p:sp>
      <p:sp>
        <p:nvSpPr>
          <p:cNvPr id="17410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2136775" y="1600201"/>
            <a:ext cx="8153400" cy="1400175"/>
          </a:xfrm>
        </p:spPr>
        <p:txBody>
          <a:bodyPr/>
          <a:lstStyle/>
          <a:p>
            <a:r>
              <a:rPr lang="zh-CN" altLang="en-US"/>
              <a:t>分别返回队头元素或队尾元素的值。时间复杂度 O(1)</a:t>
            </a:r>
          </a:p>
        </p:txBody>
      </p:sp>
      <p:sp>
        <p:nvSpPr>
          <p:cNvPr id="4" name="object 39"/>
          <p:cNvSpPr txBox="1"/>
          <p:nvPr/>
        </p:nvSpPr>
        <p:spPr>
          <a:xfrm>
            <a:off x="2260600" y="1203326"/>
            <a:ext cx="3403600" cy="168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sz="1100" spc="-10" noProof="1">
                <a:solidFill>
                  <a:prstClr val="black"/>
                </a:solidFill>
                <a:latin typeface="PMingLiU" panose="02020500000000000000" charset="-120"/>
                <a:cs typeface="PMingLiU" panose="02020500000000000000" charset="-120"/>
              </a:rPr>
              <a:t>。</a:t>
            </a:r>
            <a:endParaRPr sz="1100" noProof="1">
              <a:solidFill>
                <a:prstClr val="black"/>
              </a:solidFill>
              <a:latin typeface="PMingLiU" panose="02020500000000000000" charset="-120"/>
              <a:cs typeface="PMingLiU" panose="02020500000000000000" charset="-120"/>
            </a:endParaRPr>
          </a:p>
        </p:txBody>
      </p:sp>
      <p:sp>
        <p:nvSpPr>
          <p:cNvPr id="5" name="object 40"/>
          <p:cNvSpPr txBox="1"/>
          <p:nvPr/>
        </p:nvSpPr>
        <p:spPr>
          <a:xfrm>
            <a:off x="2349501" y="2781300"/>
            <a:ext cx="7470775" cy="190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60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44450"/>
            <a:r>
              <a:rPr sz="2400" spc="-3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dequ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459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0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25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lon</a:t>
            </a:r>
            <a:r>
              <a:rPr sz="2400" b="1" spc="-8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2400" b="1" spc="105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35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lon</a:t>
            </a:r>
            <a:r>
              <a:rPr sz="2400" b="1" spc="-8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g</a:t>
            </a:r>
            <a:r>
              <a:rPr sz="2400" b="1" spc="-465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q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(10</a:t>
            </a:r>
            <a:r>
              <a:rPr sz="2400" spc="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 noProof="1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  <a:p>
            <a:pPr marL="44450">
              <a:spcBef>
                <a:spcPts val="115"/>
              </a:spcBef>
            </a:pPr>
            <a:r>
              <a:rPr sz="2400" b="1" spc="-25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fo</a:t>
            </a:r>
            <a:r>
              <a:rPr sz="2400" b="1" spc="-8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400" b="1" spc="9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09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25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b="1" spc="-8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b="1" spc="9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3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7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10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3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51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)</a:t>
            </a:r>
          </a:p>
          <a:p>
            <a:pPr marL="44450">
              <a:spcBef>
                <a:spcPts val="115"/>
              </a:spcBef>
            </a:pP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q[i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 noProof="1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  <a:p>
            <a:pPr marL="45085">
              <a:spcBef>
                <a:spcPts val="115"/>
              </a:spcBef>
            </a:pP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400" spc="-2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q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0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fron</a:t>
            </a:r>
            <a:r>
              <a:rPr sz="2400" spc="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-3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&lt;'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q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0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bac</a:t>
            </a:r>
            <a:r>
              <a:rPr sz="2400" spc="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400" spc="-3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end</a:t>
            </a:r>
            <a:r>
              <a:rPr sz="2400" spc="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 noProof="1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  <a:p>
            <a:pPr marL="43815">
              <a:spcBef>
                <a:spcPts val="115"/>
              </a:spcBef>
            </a:pPr>
            <a:r>
              <a:rPr sz="2400" spc="-3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8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400" spc="7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9</a:t>
            </a:r>
            <a:endParaRPr sz="2400" noProof="1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zh-CN" altLang="en-US"/>
              <a:t>size() &amp; empty() 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136776" y="1600200"/>
            <a:ext cx="8270875" cy="4495800"/>
          </a:xfrm>
        </p:spPr>
        <p:txBody>
          <a:bodyPr/>
          <a:lstStyle/>
          <a:p>
            <a:pPr fontAlgn="auto"/>
            <a:r>
              <a:rPr lang="zh-CN" altLang="en-US" noProof="1">
                <a:solidFill>
                  <a:srgbClr val="C00000"/>
                </a:solidFill>
              </a:rPr>
              <a:t>empty()</a:t>
            </a:r>
          </a:p>
          <a:p>
            <a:pPr marL="365760" lvl="1" indent="0">
              <a:buNone/>
            </a:pPr>
            <a:r>
              <a:rPr lang="zh-CN" altLang="en-US" noProof="1"/>
              <a:t>判断是否为空，1为空，0为不空，时间复杂度O(1)</a:t>
            </a:r>
          </a:p>
          <a:p>
            <a:pPr fontAlgn="auto"/>
            <a:r>
              <a:rPr lang="zh-CN" altLang="en-US" noProof="1">
                <a:solidFill>
                  <a:srgbClr val="C00000"/>
                </a:solidFill>
              </a:rPr>
              <a:t>size()</a:t>
            </a:r>
          </a:p>
          <a:p>
            <a:pPr marL="0" indent="0">
              <a:buNone/>
            </a:pPr>
            <a:r>
              <a:rPr lang="zh-CN" altLang="en-US" sz="2600" noProof="1"/>
              <a:t>   返回队列deque中元素个数，</a:t>
            </a:r>
            <a:r>
              <a:rPr lang="zh-CN" altLang="en-US" sz="2600" noProof="1">
                <a:sym typeface="+mn-ea"/>
              </a:rPr>
              <a:t>时间复杂度O(1)</a:t>
            </a:r>
            <a:endParaRPr lang="zh-CN" altLang="en-US" sz="2600" noProof="1"/>
          </a:p>
        </p:txBody>
      </p:sp>
      <p:sp>
        <p:nvSpPr>
          <p:cNvPr id="41" name="object 41"/>
          <p:cNvSpPr txBox="1"/>
          <p:nvPr/>
        </p:nvSpPr>
        <p:spPr>
          <a:xfrm>
            <a:off x="2324101" y="3875089"/>
            <a:ext cx="7129463" cy="15636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060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44450"/>
            <a:r>
              <a:rPr sz="2400" spc="-3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dequ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459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b="1" spc="-4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b="1" spc="-8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b="1" spc="-475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q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(10</a:t>
            </a:r>
            <a:r>
              <a:rPr sz="2400" spc="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 noProof="1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  <a:p>
            <a:pPr marL="42545" marR="1360170" indent="2540">
              <a:lnSpc>
                <a:spcPct val="110000"/>
              </a:lnSpc>
            </a:pP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400" spc="-2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114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6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q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0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empt</a:t>
            </a:r>
            <a:r>
              <a:rPr sz="2400" spc="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3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10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end</a:t>
            </a:r>
            <a:r>
              <a:rPr sz="2400" spc="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3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8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0</a:t>
            </a:r>
          </a:p>
          <a:p>
            <a:pPr marL="42545" marR="1360170" indent="2540">
              <a:lnSpc>
                <a:spcPct val="110000"/>
              </a:lnSpc>
            </a:pP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q</a:t>
            </a:r>
            <a:r>
              <a:rPr sz="2400" spc="7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3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dequ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459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b="1" spc="-4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b="1" spc="-80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b="1" spc="-455" noProof="1">
                <a:solidFill>
                  <a:srgbClr val="4C4C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&gt;(</a:t>
            </a:r>
            <a:r>
              <a:rPr sz="2400" spc="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 noProof="1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  <a:p>
            <a:pPr marL="45085">
              <a:spcBef>
                <a:spcPts val="115"/>
              </a:spcBef>
            </a:pP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400" spc="-2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114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6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q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0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empt</a:t>
            </a:r>
            <a:r>
              <a:rPr sz="2400" spc="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3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10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2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end</a:t>
            </a:r>
            <a:r>
              <a:rPr sz="2400" spc="1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400" spc="-80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85" noProof="1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3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400" spc="85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80" noProof="1">
                <a:solidFill>
                  <a:srgbClr val="006600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400" noProof="1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4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zh-CN" sz="4000"/>
              <a:t>deque</a:t>
            </a:r>
            <a:r>
              <a:rPr lang="zh-CN" altLang="en-US" sz="4000"/>
              <a:t>的</a:t>
            </a:r>
            <a:r>
              <a:rPr lang="en-US" altLang="zh-CN" sz="4000"/>
              <a:t>Begin</a:t>
            </a:r>
            <a:r>
              <a:rPr lang="zh-CN" altLang="en-US" sz="4000"/>
              <a:t>、</a:t>
            </a:r>
            <a:r>
              <a:rPr lang="en-US" altLang="zh-CN" sz="4000"/>
              <a:t>End</a:t>
            </a:r>
            <a:r>
              <a:rPr lang="zh-CN" altLang="en-US" sz="4000"/>
              <a:t>与</a:t>
            </a:r>
            <a:r>
              <a:rPr lang="en-US" altLang="zh-CN" sz="4000"/>
              <a:t>iterator</a:t>
            </a:r>
            <a:endParaRPr lang="zh-CN" altLang="en-US" sz="400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>
            <a:normAutofit fontScale="97500" lnSpcReduction="10000"/>
          </a:bodyPr>
          <a:lstStyle/>
          <a:p>
            <a:pPr fontAlgn="auto">
              <a:lnSpc>
                <a:spcPct val="150000"/>
              </a:lnSpc>
            </a:pPr>
            <a:r>
              <a:rPr lang="en-US" noProof="1"/>
              <a:t>deque</a:t>
            </a:r>
            <a:r>
              <a:rPr lang="zh-CN" noProof="1"/>
              <a:t>可用</a:t>
            </a:r>
            <a:r>
              <a:rPr lang="en-US" altLang="zh-CN" noProof="1"/>
              <a:t>[]</a:t>
            </a:r>
            <a:r>
              <a:rPr lang="zh-CN" altLang="zh-CN" noProof="1"/>
              <a:t>遍历</a:t>
            </a:r>
            <a:r>
              <a:rPr noProof="1"/>
              <a:t>，</a:t>
            </a:r>
            <a:r>
              <a:rPr lang="zh-CN" altLang="en-US" noProof="1">
                <a:sym typeface="+mn-ea"/>
              </a:rPr>
              <a:t>只有在进行 insert 或erase 等特定操作时才必须使用</a:t>
            </a:r>
            <a:r>
              <a:rPr lang="zh-CN" altLang="en-US" noProof="1"/>
              <a:t>迭代器</a:t>
            </a:r>
            <a:r>
              <a:rPr lang="en-US" altLang="zh-CN" noProof="1"/>
              <a:t>(iterator)</a:t>
            </a:r>
            <a:r>
              <a:rPr lang="zh-CN" altLang="en-US" noProof="1"/>
              <a:t>。</a:t>
            </a:r>
          </a:p>
          <a:p>
            <a:pPr fontAlgn="auto">
              <a:lnSpc>
                <a:spcPct val="150000"/>
              </a:lnSpc>
            </a:pPr>
            <a:r>
              <a:rPr lang="en-US" altLang="zh-CN" noProof="1">
                <a:sym typeface="+mn-ea"/>
              </a:rPr>
              <a:t>deque</a:t>
            </a:r>
            <a:r>
              <a:rPr lang="zh-CN" altLang="en-US" noProof="1">
                <a:sym typeface="+mn-ea"/>
              </a:rPr>
              <a:t>的迭代器支持运算 ++, −−, + =, − =。</a:t>
            </a:r>
            <a:endParaRPr lang="en-US" altLang="zh-CN" noProof="1"/>
          </a:p>
          <a:p>
            <a:pPr fontAlgn="auto">
              <a:lnSpc>
                <a:spcPct val="150000"/>
              </a:lnSpc>
            </a:pPr>
            <a:r>
              <a:rPr lang="en-US" altLang="zh-CN" noProof="1"/>
              <a:t>Begin(), End()</a:t>
            </a:r>
            <a:r>
              <a:rPr lang="zh-CN" altLang="en-US" noProof="1"/>
              <a:t>是</a:t>
            </a:r>
            <a:r>
              <a:rPr lang="en-US" altLang="zh-CN" noProof="1">
                <a:sym typeface="+mn-ea"/>
              </a:rPr>
              <a:t>deque</a:t>
            </a:r>
            <a:r>
              <a:rPr lang="zh-CN" altLang="en-US" noProof="1"/>
              <a:t>的成员函数，返回值分别是</a:t>
            </a:r>
            <a:r>
              <a:rPr lang="en-US" altLang="zh-CN" noProof="1"/>
              <a:t>deque</a:t>
            </a:r>
            <a:r>
              <a:rPr lang="zh-CN" altLang="en-US" noProof="1"/>
              <a:t>中</a:t>
            </a:r>
            <a:r>
              <a:rPr lang="zh-CN" altLang="en-US" b="1" noProof="1">
                <a:solidFill>
                  <a:srgbClr val="FF0000"/>
                </a:solidFill>
              </a:rPr>
              <a:t>首个元素</a:t>
            </a:r>
            <a:r>
              <a:rPr lang="zh-CN" altLang="en-US" noProof="1"/>
              <a:t>的迭代器和</a:t>
            </a:r>
            <a:r>
              <a:rPr lang="en-US" altLang="zh-CN" noProof="1"/>
              <a:t>deque</a:t>
            </a:r>
            <a:r>
              <a:rPr lang="zh-CN" altLang="en-US" noProof="1"/>
              <a:t>中</a:t>
            </a:r>
            <a:r>
              <a:rPr lang="zh-CN" altLang="en-US" b="1" noProof="1">
                <a:solidFill>
                  <a:srgbClr val="FF0000"/>
                </a:solidFill>
              </a:rPr>
              <a:t>末尾元素向后一位</a:t>
            </a:r>
            <a:r>
              <a:rPr lang="zh-CN" altLang="en-US" noProof="1"/>
              <a:t>的迭代器。</a:t>
            </a:r>
          </a:p>
          <a:p>
            <a:pPr fontAlgn="auto">
              <a:lnSpc>
                <a:spcPct val="150000"/>
              </a:lnSpc>
            </a:pPr>
            <a:r>
              <a:rPr lang="zh-CN" altLang="en-US" noProof="1">
                <a:sym typeface="+mn-ea"/>
              </a:rPr>
              <a:t>以上操作时间复杂度均为 O(1)。</a:t>
            </a:r>
            <a:endParaRPr lang="zh-CN" altLang="en-US" noProof="1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1.2"/>
  <p:tag name="ISPRING_ULTRA_SCORM_COURSE_ID" val="0950C57D-EAAB-4DD7-803A-11962C8D1672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,\uFFFD${2E443D29-5098-47C3-8E4C-2CA9A5949B66}&quot;,&quot;G:\\教学和工作\\教学\\C++教程\\STL&quot;]]"/>
  <p:tag name="ISPRING_SCORM_RATE_SLIDES" val="0"/>
  <p:tag name="ISPRING_SCORM_RATE_QUIZZES" val="0"/>
  <p:tag name="ISPRING_SCORM_PASSING_SCORE" val="0.000000"/>
  <p:tag name="ISPRING_CURRENT_PLAYER_ID" val="universal"/>
  <p:tag name="ISPRING_PRESENTATION_TITLE" val="deque容器"/>
  <p:tag name="ISPRING_FIRST_PUBLISH" val="1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910</Words>
  <Application>Microsoft Office PowerPoint</Application>
  <PresentationFormat>宽屏</PresentationFormat>
  <Paragraphs>84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PMingLiU</vt:lpstr>
      <vt:lpstr>等线</vt:lpstr>
      <vt:lpstr>等线 Light</vt:lpstr>
      <vt:lpstr>微软雅黑</vt:lpstr>
      <vt:lpstr>Arial</vt:lpstr>
      <vt:lpstr>Calibri</vt:lpstr>
      <vt:lpstr>Courier New</vt:lpstr>
      <vt:lpstr>Palatino Linotype</vt:lpstr>
      <vt:lpstr>Tahoma</vt:lpstr>
      <vt:lpstr>Tw Cen MT</vt:lpstr>
      <vt:lpstr>Wingdings</vt:lpstr>
      <vt:lpstr>Wingdings 2</vt:lpstr>
      <vt:lpstr>Office 主题​​</vt:lpstr>
      <vt:lpstr>中性</vt:lpstr>
      <vt:lpstr>deque双端队列基本用法  </vt:lpstr>
      <vt:lpstr>什么是deque？</vt:lpstr>
      <vt:lpstr>queue与vector的对比</vt:lpstr>
      <vt:lpstr>构造函数</vt:lpstr>
      <vt:lpstr>= 运算符</vt:lpstr>
      <vt:lpstr>[] 运算符</vt:lpstr>
      <vt:lpstr>front 函数和 back 函数</vt:lpstr>
      <vt:lpstr>size() &amp; empty() 操作</vt:lpstr>
      <vt:lpstr>deque的Begin、End与iterator</vt:lpstr>
      <vt:lpstr>deque的Clear操作</vt:lpstr>
      <vt:lpstr>队头和队尾的操作</vt:lpstr>
      <vt:lpstr>deque的应用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deque容器</dc:title>
  <dc:creator>liuyun shuiyu</dc:creator>
  <cp:lastModifiedBy>liuyun shuiyu</cp:lastModifiedBy>
  <cp:revision>4</cp:revision>
  <dcterms:created xsi:type="dcterms:W3CDTF">2019-12-18T04:00:59Z</dcterms:created>
  <dcterms:modified xsi:type="dcterms:W3CDTF">2019-12-18T05:59:44Z</dcterms:modified>
</cp:coreProperties>
</file>