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43" r:id="rId10"/>
    <p:sldId id="331" r:id="rId11"/>
    <p:sldId id="332" r:id="rId12"/>
    <p:sldId id="333" r:id="rId13"/>
    <p:sldId id="334" r:id="rId14"/>
    <p:sldId id="34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61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DA30A-5F03-4767-ADC2-F589DA6A2404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33061-8532-42C6-9AAB-6C82085E2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8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2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25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6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67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3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6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47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1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2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3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6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047E5F-5CFB-489F-B580-EAEACAC60B1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4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8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3061-8532-42C6-9AAB-6C82085E23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3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75E14B-9FBF-470B-A29E-B1773549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72DF377-3CF9-4FFD-A664-349BBBACF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476C53-D01B-42B7-8DBE-51535F86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BA5EB41-CCC2-48A4-A37A-1603F00D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D333A12-2364-48AC-B10C-36E9B501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4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0D2B51-11F5-4D92-B27F-C6CD8BCE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3059624-7EF4-401D-A2F6-E30B9649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8972D5-A8EC-4E52-9170-D65A32A5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EC94A4-AF3C-49B2-B2C8-6BB5A355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E42E29-DF58-4802-806A-9C913EBC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64FE14-1726-4E0F-9051-30603561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EF49F18-D463-4F05-B434-0C76CEE4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2A8D99D-7FBF-4B1C-B146-4F0D63B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4D8C4A-0594-488D-B45C-ECD8296A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0597A20-DD6A-4FC9-94B9-ECDCACA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4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16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7452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4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7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216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93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30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28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56FD08-CAB1-441E-AA3B-2E1816AE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C7F444-EC54-4A83-92FF-61F72968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4436BD5-E4B1-4710-B380-F8C55871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A42BA34-7F38-4904-8481-01901B33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0D0F701-F493-4025-B84F-5B353DF9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8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7631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83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01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1411150-F22C-470C-8896-6BE3CF63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DD4B60E-4709-4D65-9410-916554F9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1C0DBB2-329E-45AE-86CA-6171E033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EFC3A5C-50F9-4D9F-8985-3B735F45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844EE8C-2067-4BE7-B47B-D532DD32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7DAF0E3-15D8-45B9-BF04-76A88A4A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FE8F03-52DC-43F1-A18A-8BC61DA5C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391606D-367F-4EF6-8ADB-8DD25B25E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FF496A1-A3F0-40F3-A90B-F4E7D40A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E39F7F1-1E5C-495B-9213-9DCAB8D5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EDD5B73-9482-4B1D-B122-21A13CBB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B07A9B-D5F9-443F-ACAE-CB0A0FD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3014372-5726-424A-86AF-B619336A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A60BBE5-949F-412F-BDAC-B18AD963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3FCCD66-5F7F-494A-A28F-4674FDBF3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B656171-AC79-4B60-BC5C-EFD59B94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3F9BAC6-ADCE-4DCE-B96F-2D3F2B58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7C0EC51-7E82-4A80-8805-BEF090E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366CE79-CA1D-4038-A077-35066660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ADE3D3-5B27-4492-8F3D-3E4EF57A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5014653-1B3B-4A2A-ABF8-98868FF3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F7E2618-8E9F-491E-A070-CB698C05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EEA50FC-358F-4BA7-B3AA-88C8083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F5B01BD-D403-42F7-968D-162245B5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68E74DB-EF86-4222-A018-2715C31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04699A4-81DB-4277-98F3-43F0A63E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79E797-0724-4C39-92AA-E87A69F0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D07AF81-B9B6-427E-A516-D4BF4848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7940552-C218-4470-AED8-7F4D4D55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722DE59-2847-490C-BCC4-89C08730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D8FBBD3-9958-488C-9101-F1054E05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7DB15E2-8D36-4164-91D2-C1F02253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19188C-448A-4BB5-94BC-40B945A9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28433449-4D38-4E0F-9CF8-DB4847F58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51B2310-559D-4D42-B06A-E0B0FD51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BA3831F-E565-477D-982E-D6C5A47B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C1B5EE6-4801-4FE0-8566-1381048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DBA5CB4-3A7C-42FF-9727-647D79B6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46094CD3-80A6-44CB-9145-77F1EEF6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B7A32CC-BAC4-47A2-BEB3-906B6149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C2B8ECF-F77C-429B-9F9C-E7DAC3E39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92A4-BA4B-4E3F-B14A-6C5CB751632A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F8F1AE1-BE73-449D-A3D2-B3C8B2B87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2E453F-EA8F-4027-9F16-CD76600A0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5B1E-2135-4DC3-9D73-5B71ADE33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2022-07-21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2929" y="2492896"/>
            <a:ext cx="7642225" cy="1041400"/>
          </a:xfrm>
        </p:spPr>
        <p:txBody>
          <a:bodyPr>
            <a:normAutofit/>
          </a:bodyPr>
          <a:lstStyle/>
          <a:p>
            <a:pPr algn="ctr" fontAlgn="auto"/>
            <a:r>
              <a:rPr lang="en-US" altLang="zh-CN" noProof="1"/>
              <a:t>MAP</a:t>
            </a:r>
            <a:r>
              <a:rPr lang="zh-CN" altLang="en-US" noProof="1"/>
              <a:t>基本用法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的反序遍历</a:t>
            </a:r>
            <a:endParaRPr lang="en-US" altLang="zh-CN"/>
          </a:p>
        </p:txBody>
      </p:sp>
      <p:pic>
        <p:nvPicPr>
          <p:cNvPr id="20482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495426"/>
            <a:ext cx="790575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zh-CN"/>
              <a:t>中</a:t>
            </a:r>
            <a:r>
              <a:rPr lang="en-US" altLang="zh-CN"/>
              <a:t>size</a:t>
            </a:r>
            <a:r>
              <a:rPr lang="zh-CN" altLang="en-US"/>
              <a:t>、</a:t>
            </a:r>
            <a:r>
              <a:rPr lang="en-US" altLang="zh-CN"/>
              <a:t>empty</a:t>
            </a:r>
            <a:r>
              <a:rPr lang="zh-CN" altLang="en-US"/>
              <a:t>和</a:t>
            </a:r>
            <a:r>
              <a:rPr lang="en-US" altLang="zh-CN"/>
              <a:t>clear</a:t>
            </a:r>
          </a:p>
        </p:txBody>
      </p:sp>
      <p:sp>
        <p:nvSpPr>
          <p:cNvPr id="21506" name="内容占位符 4"/>
          <p:cNvSpPr>
            <a:spLocks noGrp="1" noChangeArrowheads="1"/>
          </p:cNvSpPr>
          <p:nvPr>
            <p:ph sz="quarter" idx="1"/>
          </p:nvPr>
        </p:nvSpPr>
        <p:spPr>
          <a:xfrm>
            <a:off x="2247901" y="1649414"/>
            <a:ext cx="8042275" cy="15319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ym typeface="华文仿宋" charset="-122"/>
              </a:rPr>
              <a:t>Size()</a:t>
            </a:r>
            <a:r>
              <a:rPr lang="zh-CN" altLang="en-US">
                <a:sym typeface="华文仿宋" charset="-122"/>
              </a:rPr>
              <a:t>是</a:t>
            </a:r>
            <a:r>
              <a:rPr lang="en-US" altLang="zh-CN">
                <a:sym typeface="华文仿宋" charset="-122"/>
              </a:rPr>
              <a:t>map</a:t>
            </a:r>
            <a:r>
              <a:rPr lang="zh-CN" altLang="en-US">
                <a:sym typeface="华文仿宋" charset="-122"/>
              </a:rPr>
              <a:t>的成员函数，其返回值一个无符号整数，表示</a:t>
            </a:r>
            <a:r>
              <a:rPr lang="en-US" altLang="zh-CN">
                <a:sym typeface="华文仿宋" charset="-122"/>
              </a:rPr>
              <a:t>map</a:t>
            </a:r>
            <a:r>
              <a:rPr lang="zh-CN" altLang="en-US">
                <a:sym typeface="华文仿宋" charset="-122"/>
              </a:rPr>
              <a:t>中元素的个数。时间复杂度</a:t>
            </a:r>
            <a:r>
              <a:rPr lang="zh-CN" altLang="en-US"/>
              <a:t>O(1)。</a:t>
            </a:r>
          </a:p>
        </p:txBody>
      </p:sp>
      <p:pic>
        <p:nvPicPr>
          <p:cNvPr id="21507" name="图片 2" descr="[8LFEUE[8{}S(@Q2(MEPF{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4" y="2846389"/>
            <a:ext cx="49434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4"/>
          <p:cNvSpPr/>
          <p:nvPr/>
        </p:nvSpPr>
        <p:spPr>
          <a:xfrm>
            <a:off x="2249489" y="3181351"/>
            <a:ext cx="3316287" cy="35718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DD8047"/>
              </a:buClr>
            </a:pPr>
            <a:r>
              <a:rPr lang="zh-CN" altLang="en-US" noProof="1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+mn-ea"/>
              </a:rPr>
              <a:t>empty() 返回一个 bool 类型，表示 </a:t>
            </a:r>
            <a:r>
              <a:rPr lang="en-US" altLang="zh-CN" noProof="1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+mn-ea"/>
              </a:rPr>
              <a:t>map</a:t>
            </a:r>
            <a:r>
              <a:rPr lang="zh-CN" altLang="en-US" noProof="1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+mn-ea"/>
              </a:rPr>
              <a:t> 是否为空。时间复杂 度 O(1)。</a:t>
            </a:r>
            <a:endParaRPr lang="zh-CN" altLang="en-US" noProof="1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D8047"/>
              </a:buClr>
            </a:pPr>
            <a:r>
              <a:rPr lang="zh-CN" altLang="en-US" noProof="1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+mn-ea"/>
              </a:rPr>
              <a:t>clear() 清除 Map 中的所有元素。时间复杂度 O(size)。</a:t>
            </a:r>
            <a:endParaRPr lang="zh-CN" altLang="en-US" noProof="1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5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b="1" dirty="0">
                <a:sym typeface="华文仿宋" charset="-122"/>
              </a:rPr>
              <a:t>Map</a:t>
            </a:r>
            <a:r>
              <a:rPr lang="zh-CN" altLang="en-US" b="1" dirty="0">
                <a:sym typeface="华文仿宋" charset="-122"/>
              </a:rPr>
              <a:t>应用</a:t>
            </a:r>
            <a:r>
              <a:rPr lang="en-US" altLang="zh-CN" b="1" dirty="0">
                <a:sym typeface="华文仿宋" charset="-122"/>
              </a:rPr>
              <a:t>——count</a:t>
            </a:r>
            <a:endParaRPr lang="zh-CN" altLang="en-US" b="1" dirty="0">
              <a:sym typeface="华文仿宋" charset="-122"/>
            </a:endParaRPr>
          </a:p>
        </p:txBody>
      </p:sp>
      <p:sp>
        <p:nvSpPr>
          <p:cNvPr id="22530" name="内容占位符 6"/>
          <p:cNvSpPr>
            <a:spLocks noGrp="1" noChangeArrowheads="1"/>
          </p:cNvSpPr>
          <p:nvPr>
            <p:ph sz="quarter" idx="1"/>
          </p:nvPr>
        </p:nvSpPr>
        <p:spPr>
          <a:xfrm>
            <a:off x="2136776" y="1506539"/>
            <a:ext cx="5745163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有n个自然数，每个数均不超过1500000000（1.5*</a:t>
            </a:r>
            <a:r>
              <a:rPr lang="zh-CN" altLang="en-US" sz="2000" b="1" dirty="0" smtClean="0"/>
              <a:t>10</a:t>
            </a:r>
            <a:r>
              <a:rPr lang="en-US" altLang="zh-CN" sz="2000" b="1" dirty="0" smtClean="0"/>
              <a:t>^</a:t>
            </a:r>
            <a:r>
              <a:rPr lang="zh-CN" altLang="en-US" sz="2000" b="1" dirty="0" smtClean="0"/>
              <a:t>9</a:t>
            </a:r>
            <a:r>
              <a:rPr lang="zh-CN" altLang="en-US" sz="2000" b="1" dirty="0"/>
              <a:t>）。已知不相同的数不超过10000个，现在需要统计这些自然数各自出现的次数，并按照自然数从小到大的顺序输出统计结果。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【输入要求】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输入包含n+1行：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第1行是整数n，表示自然数的个数。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第2到n+1行每行一个自然数。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【输出要求】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从小到大输出若干行，每行为一个数字和它出现的次数。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 dirty="0"/>
              <a:t>【解题提示】n≤300000</a:t>
            </a:r>
          </a:p>
        </p:txBody>
      </p:sp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7881939" y="1612901"/>
            <a:ext cx="2605087" cy="4784725"/>
          </a:xfrm>
          <a:prstGeom prst="rect">
            <a:avLst/>
          </a:prstGeom>
          <a:solidFill>
            <a:srgbClr val="594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</a:t>
            </a: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输入样例】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8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100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100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【输出样例】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2 3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4 2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5 1</a:t>
            </a:r>
          </a:p>
          <a:p>
            <a:pPr>
              <a:lnSpc>
                <a:spcPct val="125000"/>
              </a:lnSpc>
            </a:pPr>
            <a:r>
              <a:rPr lang="zh-CN" altLang="en-US" sz="1600" b="1">
                <a:solidFill>
                  <a:prstClr val="white"/>
                </a:solidFill>
                <a:sym typeface="华文仿宋" charset="-122"/>
              </a:rPr>
              <a:t>100 2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上代码：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96" y="1579079"/>
            <a:ext cx="9565999" cy="490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7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5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b="1">
                <a:sym typeface="华文仿宋" charset="-122"/>
              </a:rPr>
              <a:t>Map</a:t>
            </a:r>
            <a:r>
              <a:rPr lang="zh-CN" altLang="en-US" b="1">
                <a:sym typeface="华文仿宋" charset="-122"/>
              </a:rPr>
              <a:t>应用</a:t>
            </a:r>
            <a:r>
              <a:rPr lang="en-US" altLang="zh-CN" b="1">
                <a:sym typeface="华文仿宋" charset="-122"/>
              </a:rPr>
              <a:t>——</a:t>
            </a:r>
            <a:r>
              <a:rPr lang="en-US" altLang="zh-CN" b="1"/>
              <a:t>drawer</a:t>
            </a:r>
          </a:p>
        </p:txBody>
      </p:sp>
      <p:sp>
        <p:nvSpPr>
          <p:cNvPr id="23554" name="内容占位符 6"/>
          <p:cNvSpPr>
            <a:spLocks noGrp="1" noChangeArrowheads="1"/>
          </p:cNvSpPr>
          <p:nvPr>
            <p:ph sz="quarter" idx="1"/>
          </p:nvPr>
        </p:nvSpPr>
        <p:spPr>
          <a:xfrm>
            <a:off x="2136776" y="1506539"/>
            <a:ext cx="5745163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b="1"/>
              <a:t>期末考试即将来临，小T由于同时肩负了学习、竞赛、班团活动等多方面的任务，一直没有时间好好整理他的课桌抽屉，为了更好地复习，小T首先要把课桌抽屉里的书分类整理好。小T的抽屉里堆着N本书，每本书的封面上都印有学科名称，学科名称用一个字符串表示，如语文学科的书封面上都印有“chinese”。现在，你的任务是帮助小T找出哪个学科的书最多？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/>
              <a:t>输入数据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/>
              <a:t>入文件第一行包含一个自然数N（0＜N≤1000）表示抽屉中书的总数。接下来N行每行包含一本书的学科名称，学科名称是一个长度不超过15的由小写英文字母组成的字符串。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/>
              <a:t>输出数据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/>
              <a:t>出文件仅有一行包含一个字符串，表示最多的那种书的学科名称。数据保证答案一定是唯一的。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000" b="1"/>
          </a:p>
        </p:txBody>
      </p:sp>
      <p:sp>
        <p:nvSpPr>
          <p:cNvPr id="23555" name="文本框 1"/>
          <p:cNvSpPr txBox="1">
            <a:spLocks noChangeArrowheads="1"/>
          </p:cNvSpPr>
          <p:nvPr/>
        </p:nvSpPr>
        <p:spPr bwMode="auto">
          <a:xfrm>
            <a:off x="7881938" y="1625601"/>
            <a:ext cx="2603500" cy="4246563"/>
          </a:xfrm>
          <a:prstGeom prst="rect">
            <a:avLst/>
          </a:prstGeom>
          <a:solidFill>
            <a:srgbClr val="594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【输入样例】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english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chinese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physics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chinese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chinese</a:t>
            </a: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【输出样例】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chinese</a:t>
            </a:r>
          </a:p>
          <a:p>
            <a:pPr>
              <a:lnSpc>
                <a:spcPct val="125000"/>
              </a:lnSpc>
            </a:pPr>
            <a:endParaRPr lang="zh-CN" altLang="en-US" sz="1600" b="1">
              <a:solidFill>
                <a:prstClr val="white"/>
              </a:solidFill>
              <a:sym typeface="华文仿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5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b="1">
                <a:sym typeface="华文仿宋" charset="-122"/>
              </a:rPr>
              <a:t>Map</a:t>
            </a:r>
            <a:r>
              <a:rPr lang="zh-CN" altLang="en-US" b="1">
                <a:sym typeface="华文仿宋" charset="-122"/>
              </a:rPr>
              <a:t>应用</a:t>
            </a:r>
            <a:r>
              <a:rPr lang="en-US" altLang="zh-CN" b="1">
                <a:sym typeface="华文仿宋" charset="-122"/>
              </a:rPr>
              <a:t>——exclusive</a:t>
            </a:r>
          </a:p>
        </p:txBody>
      </p:sp>
      <p:sp>
        <p:nvSpPr>
          <p:cNvPr id="24578" name="内容占位符 6"/>
          <p:cNvSpPr>
            <a:spLocks noGrp="1" noChangeArrowheads="1"/>
          </p:cNvSpPr>
          <p:nvPr>
            <p:ph sz="quarter" idx="1"/>
          </p:nvPr>
        </p:nvSpPr>
        <p:spPr>
          <a:xfrm>
            <a:off x="2136776" y="1506539"/>
            <a:ext cx="5745163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有这样的一个集合，集合中的元素个数由给定的N决定，集合的元素为N个不同的正整数，一旦集合中的两个数x,y满足y = P*x，那么就认为x,y这两个数是互斥的，现在想知道给定的一个集合的最大子集满足两两之间不互斥。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【输入要求】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第一行给定两个数N和P。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接下来一行包含N个不同正整数ai。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【输出要求】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输出一行表示最大的满足要求的子集的元素个数。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【解题提示】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1≤N≤10^5, 1≤P≤10^9，1≤ai≤10^9</a:t>
            </a:r>
          </a:p>
        </p:txBody>
      </p:sp>
      <p:sp>
        <p:nvSpPr>
          <p:cNvPr id="24579" name="文本框 1"/>
          <p:cNvSpPr txBox="1">
            <a:spLocks noChangeArrowheads="1"/>
          </p:cNvSpPr>
          <p:nvPr/>
        </p:nvSpPr>
        <p:spPr bwMode="auto">
          <a:xfrm>
            <a:off x="7881939" y="1612901"/>
            <a:ext cx="2605087" cy="4862513"/>
          </a:xfrm>
          <a:prstGeom prst="rect">
            <a:avLst/>
          </a:prstGeom>
          <a:solidFill>
            <a:srgbClr val="594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【输入样例】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4 2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1 2 3 4</a:t>
            </a: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【输出样例】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3</a:t>
            </a: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中的</a:t>
            </a:r>
            <a:r>
              <a:rPr lang="en-US" altLang="zh-CN"/>
              <a:t>count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36776" y="1600201"/>
            <a:ext cx="7781925" cy="495617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noProof="1">
                <a:sym typeface="+mn-ea"/>
              </a:rPr>
              <a:t>count() 用来查找Map中某个某个键值出现的次数，这个函数在Map只可能出现0或1次。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noProof="1"/>
          </a:p>
        </p:txBody>
      </p:sp>
      <p:pic>
        <p:nvPicPr>
          <p:cNvPr id="25603" name="图片 3" descr="GH]8KG3}4%L7F1VG}2R2H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974976"/>
            <a:ext cx="605948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中的</a:t>
            </a:r>
            <a:r>
              <a:rPr lang="en-US" altLang="zh-CN"/>
              <a:t>find()</a:t>
            </a:r>
            <a:endParaRPr lang="zh-CN" altLang="en-US"/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1778000" y="1525588"/>
            <a:ext cx="8737600" cy="13636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sym typeface="华文仿宋" charset="-122"/>
              </a:rPr>
              <a:t>find(x) 返回 x 元素的迭代器，如果找不到 x 就返回 end() 的 迭代器。时间复杂度皆为</a:t>
            </a:r>
            <a:r>
              <a:rPr lang="en-US" altLang="zh-CN">
                <a:sym typeface="华文仿宋" charset="-122"/>
              </a:rPr>
              <a:t>O(log n)</a:t>
            </a:r>
            <a:endParaRPr lang="zh-CN" altLang="en-US"/>
          </a:p>
        </p:txBody>
      </p:sp>
      <p:pic>
        <p:nvPicPr>
          <p:cNvPr id="2662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2963863"/>
            <a:ext cx="5680075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6" descr="%B2Q6MR]A%_BWJQ{[I}GN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963864"/>
            <a:ext cx="3124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>
                <a:sym typeface="华文仿宋" charset="-122"/>
              </a:rPr>
              <a:t>l</a:t>
            </a:r>
            <a:r>
              <a:rPr lang="zh-CN" altLang="en-US">
                <a:sym typeface="华文仿宋" charset="-122"/>
              </a:rPr>
              <a:t>ower_bound和</a:t>
            </a:r>
            <a:r>
              <a:rPr lang="en-US" altLang="zh-CN">
                <a:sym typeface="华文仿宋" charset="-122"/>
              </a:rPr>
              <a:t>up_bound</a:t>
            </a: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250238" cy="4495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ym typeface="华文仿宋" charset="-122"/>
              </a:rPr>
              <a:t>l</a:t>
            </a:r>
            <a:r>
              <a:rPr lang="zh-CN" altLang="en-US" sz="2400">
                <a:sym typeface="华文仿宋" charset="-122"/>
              </a:rPr>
              <a:t>ower_bound(x) 返回 Map 中</a:t>
            </a:r>
            <a:r>
              <a:rPr lang="en-US" altLang="zh-CN" sz="2400">
                <a:sym typeface="华文仿宋" charset="-122"/>
              </a:rPr>
              <a:t>key</a:t>
            </a:r>
            <a:r>
              <a:rPr lang="zh-CN" altLang="en-US" sz="2400">
                <a:sym typeface="华文仿宋" charset="-122"/>
              </a:rPr>
              <a:t>大于等于 x 的最小元素的迭代器，时间复杂度皆为</a:t>
            </a:r>
            <a:r>
              <a:rPr lang="en-US" altLang="zh-CN" sz="2400">
                <a:sym typeface="华文仿宋" charset="-122"/>
              </a:rPr>
              <a:t>O(log n)</a:t>
            </a:r>
            <a:r>
              <a:rPr lang="zh-CN" altLang="en-US" sz="2400">
                <a:sym typeface="华文仿宋" charset="-122"/>
              </a:rPr>
              <a:t>。 </a:t>
            </a:r>
            <a:endParaRPr lang="zh-CN" altLang="en-US" sz="240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ym typeface="华文仿宋" charset="-122"/>
              </a:rPr>
              <a:t>upper_bound(x) 返回 Map 中</a:t>
            </a:r>
            <a:r>
              <a:rPr lang="en-US" altLang="zh-CN" sz="2400">
                <a:sym typeface="华文仿宋" charset="-122"/>
              </a:rPr>
              <a:t>key</a:t>
            </a:r>
            <a:r>
              <a:rPr lang="zh-CN" altLang="en-US" sz="2400">
                <a:sym typeface="华文仿宋" charset="-122"/>
              </a:rPr>
              <a:t>大于 x 的最小元素的迭代器。 如果找不到也会返回 end() 的迭代器。</a:t>
            </a:r>
            <a:endParaRPr lang="zh-CN" altLang="en-US" sz="2400"/>
          </a:p>
        </p:txBody>
      </p:sp>
      <p:pic>
        <p:nvPicPr>
          <p:cNvPr id="27651" name="图片 4" descr="R62RNL$(`7[%S8RG$AK~TG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3419475"/>
            <a:ext cx="612457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6" descr="RJ121{V67}618VBZD_Y8`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13" y="3419475"/>
            <a:ext cx="269716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中的</a:t>
            </a:r>
            <a:r>
              <a:rPr lang="en-US" altLang="zh-CN"/>
              <a:t>erase</a:t>
            </a:r>
            <a:r>
              <a:rPr lang="zh-CN" altLang="en-US"/>
              <a:t>操作</a:t>
            </a: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1717675" y="1638300"/>
            <a:ext cx="8783638" cy="1671638"/>
          </a:xfrm>
        </p:spPr>
        <p:txBody>
          <a:bodyPr/>
          <a:lstStyle/>
          <a:p>
            <a:r>
              <a:rPr lang="zh-CN" altLang="en-US" sz="2400"/>
              <a:t>用 erase(x) 删除一个元素。</a:t>
            </a:r>
          </a:p>
          <a:p>
            <a:r>
              <a:rPr lang="zh-CN" altLang="en-US" sz="2400"/>
              <a:t>其中 x 可以是具体的数或迭代器。删除 Map 中不存在的元素会被忽略。</a:t>
            </a:r>
          </a:p>
        </p:txBody>
      </p:sp>
      <p:pic>
        <p:nvPicPr>
          <p:cNvPr id="28675" name="图片 3" descr="}[(84YNNCH6`Z2BPCQE4FQ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940051"/>
            <a:ext cx="609758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6" descr="D`}WT`O3T`X(6%$5LVS67P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549526"/>
            <a:ext cx="334168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内容占位符 2"/>
          <p:cNvSpPr>
            <a:spLocks noGrp="1" noChangeArrowheads="1"/>
          </p:cNvSpPr>
          <p:nvPr/>
        </p:nvSpPr>
        <p:spPr bwMode="auto">
          <a:xfrm>
            <a:off x="1717675" y="2940050"/>
            <a:ext cx="272415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20675" indent="-320675">
              <a:lnSpc>
                <a:spcPct val="15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a.</a:t>
            </a:r>
            <a:r>
              <a:rPr lang="zh-CN" altLang="en-US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erase(begin(),end</a:t>
            </a:r>
            <a:r>
              <a:rPr lang="en-US" altLang="zh-CN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())</a:t>
            </a:r>
            <a:r>
              <a:rPr lang="zh-CN" altLang="en-US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效果和</a:t>
            </a:r>
            <a:r>
              <a:rPr lang="en-US" altLang="zh-CN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a.clear()</a:t>
            </a:r>
            <a:r>
              <a:rPr lang="zh-CN" altLang="en-US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相同</a:t>
            </a:r>
          </a:p>
          <a:p>
            <a:pPr marL="320675" indent="-320675">
              <a:lnSpc>
                <a:spcPct val="15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zh-CN" altLang="zh-CN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时间复杂度</a:t>
            </a:r>
            <a:r>
              <a:rPr lang="en-US" altLang="zh-CN" sz="240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sym typeface="华文仿宋" charset="-122"/>
              </a:rPr>
              <a:t>O(n) </a:t>
            </a:r>
            <a:endParaRPr lang="zh-CN" altLang="en-US" sz="240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  <a:p>
            <a:pPr marL="320675" indent="-320675">
              <a:lnSpc>
                <a:spcPct val="15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endParaRPr lang="zh-CN" altLang="zh-CN" sz="240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sym typeface="华文仿宋" charset="-122"/>
              </a:rPr>
              <a:t>什么是</a:t>
            </a:r>
            <a:r>
              <a:rPr lang="en-US" altLang="zh-CN" b="1" dirty="0" smtClean="0">
                <a:solidFill>
                  <a:srgbClr val="FF0000"/>
                </a:solidFill>
                <a:sym typeface="华文仿宋" charset="-122"/>
              </a:rPr>
              <a:t>Map</a:t>
            </a:r>
            <a:r>
              <a:rPr lang="zh-CN" altLang="en-US" b="1" dirty="0" smtClean="0">
                <a:solidFill>
                  <a:srgbClr val="FF0000"/>
                </a:solidFill>
                <a:sym typeface="华文仿宋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sym typeface="华文仿宋" charset="-122"/>
              </a:rPr>
              <a:t>KEY-VALUE</a:t>
            </a:r>
            <a:r>
              <a:rPr lang="zh-CN" altLang="en-US" b="1" dirty="0" smtClean="0">
                <a:solidFill>
                  <a:srgbClr val="FF0000"/>
                </a:solidFill>
                <a:sym typeface="华文仿宋" charset="-122"/>
              </a:rPr>
              <a:t>对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华文仿宋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87500" lnSpcReduction="10000"/>
          </a:bodyPr>
          <a:lstStyle/>
          <a:p>
            <a:pPr fontAlgn="auto"/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Map是STL的一个关联容器，它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提供一对一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的数据处理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能力，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map不允许重复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lang="en-US" altLang="zh-CN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/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第一个称为关键字key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，每个关键字只能在map中出现一次，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第二个称为该关键字的值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value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元素的次序由它们的key决定，和value无关。</a:t>
            </a:r>
            <a:endParaRPr lang="en-US" altLang="zh-CN" b="1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/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map内部自建一颗红黑树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，这颗树具有对数据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自动排序的功能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，所以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map根据元素的key自动对元素进行排序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。这么一来，根据已知的key搜寻某个元素时，时间复杂度为</a:t>
            </a:r>
            <a:r>
              <a:rPr lang="en-US" altLang="zh-CN" noProof="1">
                <a:latin typeface="微软雅黑" panose="020B0503020204020204" charset="-122"/>
                <a:ea typeface="微软雅黑" panose="020B0503020204020204" charset="-122"/>
              </a:rPr>
              <a:t>O(1)</a:t>
            </a:r>
            <a:r>
              <a:rPr lang="zh-CN" altLang="zh-CN" noProof="1">
                <a:latin typeface="微软雅黑" panose="020B0503020204020204" charset="-122"/>
                <a:ea typeface="宋体" panose="02010600030101010101" pitchFamily="2" charset="-122"/>
              </a:rPr>
              <a:t>，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而</a:t>
            </a:r>
            <a:r>
              <a:rPr lang="zh-CN" altLang="en-US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根据已知value搜寻元素时，性能就很糟糕。</a:t>
            </a:r>
          </a:p>
          <a:p>
            <a:pPr fontAlgn="auto"/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可起到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的作用。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5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b="1">
                <a:sym typeface="华文仿宋" charset="-122"/>
              </a:rPr>
              <a:t>Map</a:t>
            </a:r>
            <a:r>
              <a:rPr lang="zh-CN" altLang="en-US" b="1">
                <a:sym typeface="华文仿宋" charset="-122"/>
              </a:rPr>
              <a:t>应用</a:t>
            </a:r>
            <a:r>
              <a:rPr lang="en-US" altLang="zh-CN" b="1">
                <a:sym typeface="华文仿宋" charset="-122"/>
              </a:rPr>
              <a:t>——match</a:t>
            </a:r>
          </a:p>
        </p:txBody>
      </p:sp>
      <p:sp>
        <p:nvSpPr>
          <p:cNvPr id="29698" name="内容占位符 6"/>
          <p:cNvSpPr>
            <a:spLocks noGrp="1" noChangeArrowheads="1"/>
          </p:cNvSpPr>
          <p:nvPr>
            <p:ph sz="quarter" idx="1"/>
          </p:nvPr>
        </p:nvSpPr>
        <p:spPr>
          <a:xfrm>
            <a:off x="2136776" y="1506539"/>
            <a:ext cx="5745163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n个不同的字符串，每个字符串对应一个数字。q次询问一个字符串对应什么数字。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【输入要求】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第1行n，q。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第2到n+1行，每行一个字符串和一个数字，中间用一个空格隔开。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第n+2到n+q+1行，每行一个询问的字符串。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【输出要求】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q行，每行一个数字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【解题提示】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n,q≤20000 每个字符串的长度≤30</a:t>
            </a: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7881938" y="406401"/>
            <a:ext cx="2603500" cy="5832815"/>
          </a:xfrm>
          <a:prstGeom prst="rect">
            <a:avLst/>
          </a:prstGeom>
          <a:solidFill>
            <a:srgbClr val="594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【输入样例】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5 3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fs3fwe 3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4838fdeewerwer 54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irjfhid 888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847hhhh 1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0000 0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0000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847hhhh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fs3fwe</a:t>
            </a: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【输出样例】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0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3</a:t>
            </a:r>
            <a:endParaRPr lang="zh-CN" altLang="en-US" b="1">
              <a:solidFill>
                <a:prstClr val="white"/>
              </a:solidFill>
              <a:sym typeface="华文仿宋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5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b="1">
                <a:sym typeface="华文仿宋" charset="-122"/>
              </a:rPr>
              <a:t>Map</a:t>
            </a:r>
            <a:r>
              <a:rPr lang="zh-CN" altLang="en-US" b="1">
                <a:sym typeface="华文仿宋" charset="-122"/>
              </a:rPr>
              <a:t>应用</a:t>
            </a:r>
            <a:r>
              <a:rPr lang="en-US" altLang="zh-CN" b="1">
                <a:sym typeface="华文仿宋" charset="-122"/>
              </a:rPr>
              <a:t>——game</a:t>
            </a:r>
          </a:p>
        </p:txBody>
      </p:sp>
      <p:sp>
        <p:nvSpPr>
          <p:cNvPr id="30722" name="内容占位符 6"/>
          <p:cNvSpPr>
            <a:spLocks noGrp="1" noChangeArrowheads="1"/>
          </p:cNvSpPr>
          <p:nvPr>
            <p:ph sz="quarter" idx="1"/>
          </p:nvPr>
        </p:nvSpPr>
        <p:spPr>
          <a:xfrm>
            <a:off x="2136776" y="1506539"/>
            <a:ext cx="5745163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给出了N个单词，已经按长度排好了序。如果某单词i是某单词j的前缀，i-&gt;j算一次接龙(两个相同的单词不能算接龙)。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你的任务是：对于输入的单词，找出最长的龙。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【输入要求】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第一行为N。以下N行每行一个单词（由小写组成），已经按长度排序。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【输出要求】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仅一个数，为最长的龙的长度。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【解题提示】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N≤50000 每个单词长度≤50</a:t>
            </a:r>
          </a:p>
        </p:txBody>
      </p:sp>
      <p:sp>
        <p:nvSpPr>
          <p:cNvPr id="30723" name="文本框 1"/>
          <p:cNvSpPr txBox="1">
            <a:spLocks noChangeArrowheads="1"/>
          </p:cNvSpPr>
          <p:nvPr/>
        </p:nvSpPr>
        <p:spPr bwMode="auto">
          <a:xfrm>
            <a:off x="7881939" y="1612901"/>
            <a:ext cx="2605087" cy="4632325"/>
          </a:xfrm>
          <a:prstGeom prst="rect">
            <a:avLst/>
          </a:prstGeom>
          <a:solidFill>
            <a:srgbClr val="594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【输入样例】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5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i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a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int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able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inter</a:t>
            </a:r>
          </a:p>
          <a:p>
            <a:pPr>
              <a:lnSpc>
                <a:spcPct val="125000"/>
              </a:lnSpc>
            </a:pPr>
            <a:endParaRPr lang="zh-CN" altLang="en-US" sz="2000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【输出样例】</a:t>
            </a:r>
          </a:p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prstClr val="white"/>
                </a:solidFill>
                <a:sym typeface="华文仿宋" charset="-122"/>
              </a:rPr>
              <a:t>3</a:t>
            </a: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>
                <a:latin typeface="微软雅黑" panose="020B0503020204020204" charset="-122"/>
                <a:ea typeface="宋体" panose="02010600030101010101" pitchFamily="2" charset="-122"/>
              </a:rPr>
              <a:t>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自动建立Key － value的对应。key 和 value可以是</a:t>
            </a:r>
            <a:r>
              <a:rPr lang="zh-CN" altLang="en-US" noProof="1" smtClean="0">
                <a:latin typeface="微软雅黑" panose="020B0503020204020204" charset="-122"/>
                <a:ea typeface="微软雅黑" panose="020B0503020204020204" charset="-122"/>
              </a:rPr>
              <a:t>任意需要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的类型。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根据key值快速查找记录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快速插入Key -Value 记录。</a:t>
            </a:r>
          </a:p>
          <a:p>
            <a:pPr fontAlgn="auto">
              <a:lnSpc>
                <a:spcPct val="150000"/>
              </a:lnSpc>
            </a:pP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快速删除记录。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根据Key修改value记录</a:t>
            </a: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lang="zh-CN" altLang="en-US" noProof="1">
                <a:latin typeface="微软雅黑" panose="020B0503020204020204" charset="-122"/>
                <a:ea typeface="微软雅黑" panose="020B0503020204020204" charset="-122"/>
              </a:rPr>
              <a:t>遍历所有记录。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>
                <a:latin typeface="微软雅黑" panose="020B0503020204020204" charset="-122"/>
                <a:ea typeface="宋体" panose="02010600030101010101" pitchFamily="2" charset="-122"/>
              </a:rPr>
              <a:t>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定义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2136776" y="1600201"/>
            <a:ext cx="4124325" cy="503872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需要头文件 &lt;map&gt; 或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&lt;bits/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stdc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++.h&gt;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构造函数：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map&lt;Type1,Type2&gt; a;</a:t>
            </a:r>
          </a:p>
          <a:p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map对象是模板类，需要关键字和存储对象两个模板参数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例如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map&lt;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int,string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&gt;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a;这样就定义了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一个用int作为索引,并拥有相关联的指向string的指针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400" dirty="0">
                <a:latin typeface="微软雅黑" panose="020B0503020204020204" charset="-122"/>
                <a:ea typeface="宋体" panose="02010600030101010101" pitchFamily="2" charset="-122"/>
                <a:sym typeface="华文仿宋" charset="-122"/>
              </a:rPr>
              <a:t>右图所有的定义都是可行的。</a:t>
            </a:r>
          </a:p>
        </p:txBody>
      </p:sp>
      <p:graphicFrame>
        <p:nvGraphicFramePr>
          <p:cNvPr id="14339" name="对象 7"/>
          <p:cNvGraphicFramePr/>
          <p:nvPr/>
        </p:nvGraphicFramePr>
        <p:xfrm>
          <a:off x="6442075" y="1544638"/>
          <a:ext cx="391795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4" imgW="3914775" imgH="3629025" progId="Paint.Picture">
                  <p:embed/>
                </p:oleObj>
              </mc:Choice>
              <mc:Fallback>
                <p:oleObj r:id="rId4" imgW="3914775" imgH="3629025" progId="Paint.Picture">
                  <p:embed/>
                  <p:pic>
                    <p:nvPicPr>
                      <p:cNvPr id="14339" name="对象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1544638"/>
                        <a:ext cx="3917950" cy="363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28183" y="1461052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#include&lt;map&gt;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Map的赋值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>
          <a:xfrm>
            <a:off x="2022476" y="1579563"/>
            <a:ext cx="4556125" cy="50974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sz="2400" noProof="1">
                <a:solidFill>
                  <a:srgbClr val="FF0000"/>
                </a:solidFill>
              </a:rPr>
              <a:t>Map赋值</a:t>
            </a:r>
            <a:r>
              <a:rPr sz="2400" noProof="1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z="2400" noProof="1">
                <a:solidFill>
                  <a:srgbClr val="FF0000"/>
                </a:solidFill>
                <a:sym typeface="+mn-ea"/>
              </a:rPr>
              <a:t>两</a:t>
            </a:r>
            <a:r>
              <a:rPr sz="2400" noProof="1">
                <a:solidFill>
                  <a:srgbClr val="FF0000"/>
                </a:solidFill>
              </a:rPr>
              <a:t>种方法</a:t>
            </a:r>
            <a:r>
              <a:rPr sz="2400" noProof="1"/>
              <a:t>：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sz="2150" noProof="1"/>
              <a:t>用</a:t>
            </a:r>
            <a:r>
              <a:rPr sz="2150" b="1" noProof="1">
                <a:solidFill>
                  <a:srgbClr val="FF0000"/>
                </a:solidFill>
              </a:rPr>
              <a:t>insert函数插入pair</a:t>
            </a:r>
            <a:r>
              <a:rPr sz="2150" noProof="1"/>
              <a:t>数据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sz="2150" noProof="1"/>
              <a:t>用</a:t>
            </a:r>
            <a:r>
              <a:rPr sz="2150" b="1" noProof="1">
                <a:solidFill>
                  <a:srgbClr val="FF0000"/>
                </a:solidFill>
              </a:rPr>
              <a:t>数组方式</a:t>
            </a:r>
            <a:r>
              <a:rPr sz="2150" noProof="1"/>
              <a:t>插入数据。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sz="2400" noProof="1"/>
              <a:t>以上</a:t>
            </a:r>
            <a:r>
              <a:rPr lang="zh-CN" altLang="en-US" sz="2400" noProof="1"/>
              <a:t>两</a:t>
            </a:r>
            <a:r>
              <a:rPr sz="2400" noProof="1"/>
              <a:t>种用法</a:t>
            </a:r>
            <a:r>
              <a:rPr sz="2400" noProof="1">
                <a:sym typeface="+mn-ea"/>
              </a:rPr>
              <a:t>的</a:t>
            </a:r>
            <a:r>
              <a:rPr sz="2400" noProof="1"/>
              <a:t>区别</a:t>
            </a:r>
            <a:r>
              <a:rPr lang="en-US" sz="2400" noProof="1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sz="2150" noProof="1"/>
              <a:t>用insert函数插入数据，在数据的插入上涉及到</a:t>
            </a:r>
            <a:r>
              <a:rPr lang="en-US" sz="2150" noProof="1"/>
              <a:t>map</a:t>
            </a:r>
            <a:r>
              <a:rPr lang="zh-CN" altLang="en-US" sz="2150" noProof="1"/>
              <a:t>关键字</a:t>
            </a:r>
            <a:r>
              <a:rPr sz="2150" noProof="1"/>
              <a:t>的唯一性这个概念。</a:t>
            </a:r>
            <a:r>
              <a:rPr sz="2150" b="1" noProof="1">
                <a:solidFill>
                  <a:srgbClr val="FF0000"/>
                </a:solidFill>
              </a:rPr>
              <a:t>即当map中有这个关键字时，insert操作</a:t>
            </a:r>
            <a:r>
              <a:rPr lang="zh-CN" altLang="en-US" sz="2150" b="1" noProof="1">
                <a:solidFill>
                  <a:srgbClr val="FF0000"/>
                </a:solidFill>
              </a:rPr>
              <a:t>无效的</a:t>
            </a:r>
            <a:r>
              <a:rPr sz="2150" noProof="1"/>
              <a:t>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sz="2150" noProof="1"/>
              <a:t>用</a:t>
            </a:r>
            <a:r>
              <a:rPr sz="2150" b="1" noProof="1">
                <a:solidFill>
                  <a:srgbClr val="FF0000"/>
                </a:solidFill>
              </a:rPr>
              <a:t>数组方式它可以覆盖</a:t>
            </a:r>
            <a:r>
              <a:rPr sz="2150" noProof="1"/>
              <a:t>以前该关键字对应的值。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sz="2400" noProof="1"/>
              <a:t>时间复杂度皆为O(log n)</a:t>
            </a:r>
            <a:r>
              <a:rPr lang="en-US" sz="2400" noProof="1"/>
              <a:t>.</a:t>
            </a:r>
          </a:p>
        </p:txBody>
      </p:sp>
      <p:pic>
        <p:nvPicPr>
          <p:cNvPr id="15363" name="图片 3" descr="@I[LBEKGKI`MK7XJ}E(@HH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1055689"/>
            <a:ext cx="4041775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8" descr="7BH4MFPXG8LD5B9M7WSNM7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3597275"/>
            <a:ext cx="404177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4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sz="4000"/>
              <a:t>Map</a:t>
            </a:r>
            <a:r>
              <a:rPr lang="zh-CN" altLang="en-US" sz="4000"/>
              <a:t>的</a:t>
            </a:r>
            <a:r>
              <a:rPr lang="en-US" altLang="zh-CN" sz="4000"/>
              <a:t>Begin</a:t>
            </a:r>
            <a:r>
              <a:rPr lang="zh-CN" altLang="en-US" sz="4000"/>
              <a:t>、</a:t>
            </a:r>
            <a:r>
              <a:rPr lang="en-US" altLang="zh-CN" sz="4000"/>
              <a:t>End</a:t>
            </a:r>
            <a:r>
              <a:rPr lang="zh-CN" altLang="en-US" sz="4000"/>
              <a:t>与</a:t>
            </a:r>
            <a:r>
              <a:rPr lang="en-US" altLang="zh-CN" sz="4000"/>
              <a:t>iterator</a:t>
            </a:r>
            <a:endParaRPr lang="zh-CN" altLang="en-US" sz="400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586272" y="1659835"/>
            <a:ext cx="3921125" cy="5111750"/>
          </a:xfrm>
        </p:spPr>
        <p:txBody>
          <a:bodyPr>
            <a:normAutofit fontScale="97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的</a:t>
            </a:r>
            <a:r>
              <a:rPr lang="zh-CN" altLang="en-US" noProof="1"/>
              <a:t>迭代器</a:t>
            </a:r>
            <a:r>
              <a:rPr lang="en-US" altLang="zh-CN" noProof="1"/>
              <a:t>(iterator)</a:t>
            </a:r>
            <a:r>
              <a:rPr lang="zh-CN" altLang="en-US" noProof="1"/>
              <a:t>是一种检查容器内元素并遍历元素的数据类型。</a:t>
            </a:r>
          </a:p>
          <a:p>
            <a:pPr>
              <a:spcBef>
                <a:spcPts val="0"/>
              </a:spcBef>
            </a:pPr>
            <a:r>
              <a:rPr lang="en-US" altLang="zh-CN" noProof="1">
                <a:sym typeface="+mn-ea"/>
              </a:rPr>
              <a:t>Begin(), End()</a:t>
            </a:r>
            <a:r>
              <a:rPr lang="zh-CN" altLang="en-US" noProof="1">
                <a:sym typeface="+mn-ea"/>
              </a:rPr>
              <a:t>是</a:t>
            </a: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的成员函数，返回值分别是</a:t>
            </a: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中</a:t>
            </a:r>
            <a:r>
              <a:rPr lang="zh-CN" altLang="en-US" b="1" noProof="1">
                <a:solidFill>
                  <a:srgbClr val="FF0000"/>
                </a:solidFill>
                <a:sym typeface="+mn-ea"/>
              </a:rPr>
              <a:t>首个元素</a:t>
            </a:r>
            <a:r>
              <a:rPr lang="zh-CN" altLang="en-US" noProof="1">
                <a:sym typeface="+mn-ea"/>
              </a:rPr>
              <a:t>的迭代器和</a:t>
            </a:r>
            <a:r>
              <a:rPr lang="zh-CN" altLang="en-US" b="1" noProof="1">
                <a:solidFill>
                  <a:srgbClr val="FF0000"/>
                </a:solidFill>
                <a:sym typeface="+mn-ea"/>
              </a:rPr>
              <a:t>末尾元素向后一位</a:t>
            </a:r>
            <a:r>
              <a:rPr lang="zh-CN" altLang="en-US" noProof="1">
                <a:sym typeface="+mn-ea"/>
              </a:rPr>
              <a:t>的迭代器。</a:t>
            </a:r>
            <a:endParaRPr lang="zh-CN" altLang="en-US" noProof="1"/>
          </a:p>
          <a:p>
            <a:pPr>
              <a:spcBef>
                <a:spcPts val="0"/>
              </a:spcBef>
            </a:pPr>
            <a:r>
              <a:rPr lang="en-US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 的迭代器仅支持 ++ 和 −−。</a:t>
            </a:r>
          </a:p>
          <a:p>
            <a:pPr>
              <a:spcBef>
                <a:spcPts val="0"/>
              </a:spcBef>
            </a:pPr>
            <a:r>
              <a:rPr lang="zh-CN" altLang="en-US" noProof="1">
                <a:sym typeface="+mn-ea"/>
              </a:rPr>
              <a:t>时间复杂度 </a:t>
            </a:r>
            <a:r>
              <a:rPr lang="en-US" altLang="zh-CN" noProof="1">
                <a:sym typeface="+mn-ea"/>
              </a:rPr>
              <a:t>O(1)</a:t>
            </a: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43" y="1789044"/>
            <a:ext cx="6394864" cy="433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的输出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3600" y="1589088"/>
            <a:ext cx="3886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map</a:t>
            </a:r>
            <a:r>
              <a:rPr lang="zh-CN" altLang="zh-CN" dirty="0"/>
              <a:t>的单个</a:t>
            </a:r>
            <a:r>
              <a:rPr lang="en-US" altLang="zh-CN" dirty="0"/>
              <a:t>value</a:t>
            </a:r>
            <a:r>
              <a:rPr lang="zh-CN" altLang="zh-CN" dirty="0"/>
              <a:t>可以</a:t>
            </a:r>
            <a:r>
              <a:rPr lang="zh-CN" altLang="en-US" dirty="0"/>
              <a:t>像数组那样使用下标输出。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要输出所有元素需要使用迭代器依次遍历。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sym typeface="华文仿宋" charset="-122"/>
              </a:rPr>
              <a:t>it-&gt;first</a:t>
            </a:r>
            <a:r>
              <a:rPr lang="zh-CN" altLang="en-US" b="1" dirty="0">
                <a:solidFill>
                  <a:srgbClr val="FF0000"/>
                </a:solidFill>
                <a:sym typeface="华文仿宋" charset="-122"/>
              </a:rPr>
              <a:t>对应的关键字</a:t>
            </a:r>
            <a:r>
              <a:rPr lang="en-US" altLang="zh-CN" b="1" dirty="0">
                <a:solidFill>
                  <a:srgbClr val="FF0000"/>
                </a:solidFill>
                <a:sym typeface="华文仿宋" charset="-122"/>
              </a:rPr>
              <a:t>key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sym typeface="华文仿宋" charset="-122"/>
              </a:rPr>
              <a:t>输出</a:t>
            </a:r>
            <a:r>
              <a:rPr lang="en-US" altLang="zh-CN" b="1" dirty="0">
                <a:solidFill>
                  <a:srgbClr val="FF0000"/>
                </a:solidFill>
                <a:sym typeface="华文仿宋" charset="-122"/>
              </a:rPr>
              <a:t>it-&gt;second</a:t>
            </a:r>
            <a:r>
              <a:rPr lang="zh-CN" altLang="en-US" b="1" dirty="0">
                <a:solidFill>
                  <a:srgbClr val="FF0000"/>
                </a:solidFill>
                <a:sym typeface="华文仿宋" charset="-122"/>
              </a:rPr>
              <a:t>对应的为其</a:t>
            </a:r>
            <a:r>
              <a:rPr lang="en-US" altLang="zh-CN" b="1" dirty="0">
                <a:solidFill>
                  <a:srgbClr val="FF0000"/>
                </a:solidFill>
                <a:sym typeface="华文仿宋" charset="-122"/>
              </a:rPr>
              <a:t>value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</p:txBody>
      </p:sp>
      <p:graphicFrame>
        <p:nvGraphicFramePr>
          <p:cNvPr id="18435" name="对象 6"/>
          <p:cNvGraphicFramePr/>
          <p:nvPr/>
        </p:nvGraphicFramePr>
        <p:xfrm>
          <a:off x="6372226" y="3540126"/>
          <a:ext cx="4295775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4" imgW="5095875" imgH="3590925" progId="Paint.Picture">
                  <p:embed/>
                </p:oleObj>
              </mc:Choice>
              <mc:Fallback>
                <p:oleObj r:id="rId4" imgW="5095875" imgH="3590925" progId="Paint.Picture">
                  <p:embed/>
                  <p:pic>
                    <p:nvPicPr>
                      <p:cNvPr id="18435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6" y="3540126"/>
                        <a:ext cx="4295775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3"/>
          <p:cNvGraphicFramePr/>
          <p:nvPr/>
        </p:nvGraphicFramePr>
        <p:xfrm>
          <a:off x="6372226" y="598488"/>
          <a:ext cx="4200525" cy="279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6" imgW="4914900" imgH="3248025" progId="Paint.Picture">
                  <p:embed/>
                </p:oleObj>
              </mc:Choice>
              <mc:Fallback>
                <p:oleObj r:id="rId6" imgW="4914900" imgH="3248025" progId="Paint.Picture">
                  <p:embed/>
                  <p:pic>
                    <p:nvPicPr>
                      <p:cNvPr id="18436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6" y="598488"/>
                        <a:ext cx="4200525" cy="279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排序和数组赋值特点</a:t>
            </a:r>
            <a:r>
              <a:rPr lang="en-US" altLang="zh-CN" dirty="0" smtClean="0"/>
              <a:t>:</a:t>
            </a:r>
            <a:r>
              <a:rPr lang="zh-CN" altLang="en-US" dirty="0" smtClean="0"/>
              <a:t>红黑树、哈希性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5" y="1450975"/>
            <a:ext cx="9402417" cy="50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2133601" y="228601"/>
            <a:ext cx="8488363" cy="1027113"/>
          </a:xfrm>
        </p:spPr>
        <p:txBody>
          <a:bodyPr/>
          <a:lstStyle/>
          <a:p>
            <a:r>
              <a:rPr lang="en-US" altLang="zh-CN"/>
              <a:t>Map</a:t>
            </a:r>
            <a:r>
              <a:rPr lang="zh-CN" altLang="en-US"/>
              <a:t>的</a:t>
            </a:r>
            <a:r>
              <a:rPr lang="zh-CN" altLang="en-US">
                <a:sym typeface="华文仿宋" charset="-122"/>
              </a:rPr>
              <a:t>rbegin() 和</a:t>
            </a:r>
            <a:r>
              <a:rPr lang="en-US" altLang="zh-CN">
                <a:sym typeface="华文仿宋" charset="-122"/>
              </a:rPr>
              <a:t>rend()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33601" y="1627188"/>
            <a:ext cx="7959725" cy="453390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 中的元素总是保持单调递增。</a:t>
            </a:r>
          </a:p>
          <a:p>
            <a:pPr fontAlgn="auto">
              <a:lnSpc>
                <a:spcPct val="150000"/>
              </a:lnSpc>
            </a:pPr>
            <a:r>
              <a:rPr lang="zh-CN" altLang="en-US" noProof="1">
                <a:sym typeface="+mn-ea"/>
              </a:rPr>
              <a:t>begin() 返回的迭代 器指向</a:t>
            </a: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 中的最小</a:t>
            </a:r>
            <a:r>
              <a:rPr lang="en-US" altLang="zh-CN" noProof="1">
                <a:sym typeface="+mn-ea"/>
              </a:rPr>
              <a:t>key</a:t>
            </a:r>
            <a:r>
              <a:rPr lang="zh-CN" altLang="en-US" noProof="1">
                <a:sym typeface="+mn-ea"/>
              </a:rPr>
              <a:t>值；</a:t>
            </a:r>
          </a:p>
          <a:p>
            <a:pPr fontAlgn="auto">
              <a:lnSpc>
                <a:spcPct val="150000"/>
              </a:lnSpc>
            </a:pPr>
            <a:r>
              <a:rPr lang="zh-CN" altLang="en-US" noProof="1">
                <a:sym typeface="+mn-ea"/>
              </a:rPr>
              <a:t>rbegin() 返回的迭代器指向 </a:t>
            </a: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 中的最大</a:t>
            </a:r>
            <a:r>
              <a:rPr lang="en-US" altLang="zh-CN" noProof="1">
                <a:sym typeface="+mn-ea"/>
              </a:rPr>
              <a:t>key</a:t>
            </a:r>
            <a:r>
              <a:rPr lang="zh-CN" altLang="en-US" noProof="1">
                <a:sym typeface="+mn-ea"/>
              </a:rPr>
              <a:t>值。</a:t>
            </a:r>
          </a:p>
          <a:p>
            <a:pPr fontAlgn="auto">
              <a:lnSpc>
                <a:spcPct val="150000"/>
              </a:lnSpc>
            </a:pP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 中的元素总是保持单调递增。</a:t>
            </a:r>
          </a:p>
          <a:p>
            <a:pPr fontAlgn="auto">
              <a:lnSpc>
                <a:spcPct val="150000"/>
              </a:lnSpc>
            </a:pPr>
            <a:r>
              <a:rPr lang="en-US" altLang="zh-CN" noProof="1">
                <a:sym typeface="+mn-ea"/>
              </a:rPr>
              <a:t>end</a:t>
            </a:r>
            <a:r>
              <a:rPr lang="zh-CN" altLang="en-US" noProof="1">
                <a:sym typeface="+mn-ea"/>
              </a:rPr>
              <a:t>() 返回的迭代 器指向 </a:t>
            </a: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 中的最后元素的后一个位置；</a:t>
            </a:r>
          </a:p>
          <a:p>
            <a:pPr fontAlgn="auto">
              <a:lnSpc>
                <a:spcPct val="150000"/>
              </a:lnSpc>
            </a:pPr>
            <a:r>
              <a:rPr lang="zh-CN" altLang="en-US" noProof="1">
                <a:sym typeface="+mn-ea"/>
              </a:rPr>
              <a:t>r</a:t>
            </a:r>
            <a:r>
              <a:rPr lang="en-US" altLang="zh-CN" noProof="1">
                <a:sym typeface="+mn-ea"/>
              </a:rPr>
              <a:t>end</a:t>
            </a:r>
            <a:r>
              <a:rPr lang="zh-CN" altLang="en-US" noProof="1">
                <a:sym typeface="+mn-ea"/>
              </a:rPr>
              <a:t>() 返回指向</a:t>
            </a:r>
            <a:r>
              <a:rPr lang="en-US" altLang="zh-CN" noProof="1">
                <a:sym typeface="+mn-ea"/>
              </a:rPr>
              <a:t>Map</a:t>
            </a:r>
            <a:r>
              <a:rPr lang="zh-CN" altLang="en-US" noProof="1">
                <a:sym typeface="+mn-ea"/>
              </a:rPr>
              <a:t>中第一个元素的反向迭代器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9E2A6595-A935-4637-B4E1-10EBF25EBBB2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map容器"/>
  <p:tag name="ISPRING_FIRST_PUBLISH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1510</Words>
  <Application>Microsoft Office PowerPoint</Application>
  <PresentationFormat>自定义</PresentationFormat>
  <Paragraphs>186</Paragraphs>
  <Slides>21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主题​​</vt:lpstr>
      <vt:lpstr>中性</vt:lpstr>
      <vt:lpstr>Bitmap Image</vt:lpstr>
      <vt:lpstr>MAP基本用法</vt:lpstr>
      <vt:lpstr>什么是Map：KEY-VALUE对</vt:lpstr>
      <vt:lpstr>Map的功能</vt:lpstr>
      <vt:lpstr>Map的定义</vt:lpstr>
      <vt:lpstr>Map的赋值</vt:lpstr>
      <vt:lpstr>Map的Begin、End与iterator</vt:lpstr>
      <vt:lpstr>Map的输出</vt:lpstr>
      <vt:lpstr>map排序和数组赋值特点:红黑树、哈希性</vt:lpstr>
      <vt:lpstr>Map的rbegin() 和rend()</vt:lpstr>
      <vt:lpstr>Map的反序遍历</vt:lpstr>
      <vt:lpstr>map中size、empty和clear</vt:lpstr>
      <vt:lpstr>Map应用——count</vt:lpstr>
      <vt:lpstr>上代码：</vt:lpstr>
      <vt:lpstr>Map应用——drawer</vt:lpstr>
      <vt:lpstr>Map应用——exclusive</vt:lpstr>
      <vt:lpstr>Map中的count</vt:lpstr>
      <vt:lpstr>Map中的find()</vt:lpstr>
      <vt:lpstr>lower_bound和up_bound</vt:lpstr>
      <vt:lpstr>Map中的erase操作</vt:lpstr>
      <vt:lpstr>Map应用——match</vt:lpstr>
      <vt:lpstr>Map应用——game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map容器</dc:title>
  <dc:creator>liuyun shuiyu</dc:creator>
  <cp:lastModifiedBy>Micorosoft</cp:lastModifiedBy>
  <cp:revision>18</cp:revision>
  <dcterms:created xsi:type="dcterms:W3CDTF">2019-12-18T02:12:29Z</dcterms:created>
  <dcterms:modified xsi:type="dcterms:W3CDTF">2022-07-21T05:13:27Z</dcterms:modified>
</cp:coreProperties>
</file>