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406" r:id="rId3"/>
    <p:sldId id="321" r:id="rId4"/>
    <p:sldId id="322" r:id="rId5"/>
    <p:sldId id="323" r:id="rId6"/>
    <p:sldId id="407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612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FC9A9-0520-444D-BDAF-4CC92BC3C2A5}" type="datetimeFigureOut">
              <a:rPr lang="zh-CN" altLang="en-US" smtClean="0"/>
              <a:t>2022-07-14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C0066-F695-429D-803B-ECAFF0523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58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C0066-F695-429D-803B-ECAFF0523E5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202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C0066-F695-429D-803B-ECAFF0523E5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49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C0066-F695-429D-803B-ECAFF0523E5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015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C0066-F695-429D-803B-ECAFF0523E5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12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3328BA5-C414-4BC2-B59E-734356A2E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70D41B9-51B7-465B-AA54-D3287F30C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70D88CF-1D6F-4191-9AB4-D902832F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E129-26B8-4E6B-904C-2C117E416CC3}" type="datetimeFigureOut">
              <a:rPr lang="zh-CN" altLang="en-US" smtClean="0"/>
              <a:t>2022-07-14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BEC099B-D472-408B-AB51-83A91214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F4D7F65-D931-445B-8080-D3BA732D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5565-8B74-49EB-9D16-4B7E4E446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36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0C4E688-68E2-4237-960E-3EC654A2E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10D5741-58F8-4634-9A00-AFDE97BFE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D94E37E-7BD4-45DE-ACB5-C0E7F34F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E129-26B8-4E6B-904C-2C117E416CC3}" type="datetimeFigureOut">
              <a:rPr lang="zh-CN" altLang="en-US" smtClean="0"/>
              <a:t>2022-07-14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C90D13E-024B-46F8-907A-F9B1774F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E07B552-4EB4-46FF-A63F-04002090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5565-8B74-49EB-9D16-4B7E4E446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51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3571F13B-BFA5-4AD1-877C-C8F896FB1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9E6CBA70-9841-4464-969D-E1992104E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D830D26-9493-4901-A1F6-C88E84F4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E129-26B8-4E6B-904C-2C117E416CC3}" type="datetimeFigureOut">
              <a:rPr lang="zh-CN" altLang="en-US" smtClean="0"/>
              <a:t>2022-07-14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0236474-DB40-441D-B7D6-1340477D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5A782B5-6644-4C13-B95B-8A065A5F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5565-8B74-49EB-9D16-4B7E4E446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818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2022-07-14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346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2022-07-14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11209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2022-07-14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162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2022-07-14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019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2022-07-14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2525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2022-07-14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4116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2022-07-14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4490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2022-07-14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2214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F72682-6050-4129-A10F-8BE46D57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DD4EB10-6521-4624-9792-7209B0A42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E2A5EEC-1F8E-4DC6-864F-77FEFDEA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E129-26B8-4E6B-904C-2C117E416CC3}" type="datetimeFigureOut">
              <a:rPr lang="zh-CN" altLang="en-US" smtClean="0"/>
              <a:t>2022-07-14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1FFE920-80EA-473D-A65A-13F64BC8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94B8288-BF92-4CD6-A23E-C1C04D20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5565-8B74-49EB-9D16-4B7E4E446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066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530820CF-B880-4189-942D-D702A7CBA730}" type="datetimeFigureOut">
              <a:rPr lang="zh-CN" altLang="en-US" smtClean="0"/>
              <a:t>2022-07-14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4140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2022-07-14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1594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2022-07-14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645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0FB0B46-A293-4EDA-891D-E8BC4695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BFE6936-3248-4141-A9BB-B57DA1705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D620ADB-7523-4678-875C-7A575470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E129-26B8-4E6B-904C-2C117E416CC3}" type="datetimeFigureOut">
              <a:rPr lang="zh-CN" altLang="en-US" smtClean="0"/>
              <a:t>2022-07-14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03F49E8-B994-42F7-A93E-AC1E28AF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FA99F09-C196-46D4-94C3-276F3EB5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5565-8B74-49EB-9D16-4B7E4E446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67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D645295-1AEC-45D1-906A-3F9F1DD1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0BB1504-80CC-406B-916B-5CA8862E0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DD838D54-950F-40CF-ACC6-D883086BB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FF2902A-FA35-4B9E-9B8B-1E507924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E129-26B8-4E6B-904C-2C117E416CC3}" type="datetimeFigureOut">
              <a:rPr lang="zh-CN" altLang="en-US" smtClean="0"/>
              <a:t>2022-07-14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58DA01A-C658-4B94-A48C-D3A3CC7E0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7A68117-F6AD-479B-A07A-543187A4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5565-8B74-49EB-9D16-4B7E4E446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7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301598A-4FEF-4E15-9842-89409665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B5294BF-112D-4715-B9D9-56C61360E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1676CE4-AA47-48A4-A4DE-45223CEDC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B762053D-2EE9-49B6-934E-F5DDA12B6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71303498-4202-46D7-A324-5FE73EADF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DCE81141-83AB-4936-BFE3-96A69C30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E129-26B8-4E6B-904C-2C117E416CC3}" type="datetimeFigureOut">
              <a:rPr lang="zh-CN" altLang="en-US" smtClean="0"/>
              <a:t>2022-07-14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5827BFCA-72C7-4D2D-B691-2F1B675F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87A83A71-0C83-47B2-A920-F22915BE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5565-8B74-49EB-9D16-4B7E4E446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2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198C9F-F702-4CB9-B5E0-295FC518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6C842BC6-07AF-4BDF-B1E0-26F11671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E129-26B8-4E6B-904C-2C117E416CC3}" type="datetimeFigureOut">
              <a:rPr lang="zh-CN" altLang="en-US" smtClean="0"/>
              <a:t>2022-07-14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1DB6070A-5376-475D-9FB4-2587CE9C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52FA7F1C-94E5-4E28-A96E-72858B408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5565-8B74-49EB-9D16-4B7E4E446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94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9A0AED9E-B68B-40FD-83AA-34F8030F4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E129-26B8-4E6B-904C-2C117E416CC3}" type="datetimeFigureOut">
              <a:rPr lang="zh-CN" altLang="en-US" smtClean="0"/>
              <a:t>2022-07-14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71449D31-5407-4B47-90DA-211A95EB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20BB4CF-039B-4AD2-A301-3FEC88DA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5565-8B74-49EB-9D16-4B7E4E446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90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3596CD0-1E26-4D5A-99A4-307CD04D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77C56DC-9570-4F8D-8326-DAA282ED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0F23947-7813-45FD-B3BA-8C2C80FCC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C604EEE-FF93-4BA0-BF76-7B6C0083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E129-26B8-4E6B-904C-2C117E416CC3}" type="datetimeFigureOut">
              <a:rPr lang="zh-CN" altLang="en-US" smtClean="0"/>
              <a:t>2022-07-14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9ECC215-F9CE-4CA9-9A6D-3FA3D648E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C3B080F-A5A8-4CCC-B8BB-57635DA9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5565-8B74-49EB-9D16-4B7E4E446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2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5F7B343-3D9D-4E12-853E-B3F6CCEFE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64B4F1FF-A2AB-41BA-9E68-756B1F718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C2A27E0-113A-4596-BE82-586FEDA4B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EFAC3EC-905F-4BF6-BA2E-5FF79171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E129-26B8-4E6B-904C-2C117E416CC3}" type="datetimeFigureOut">
              <a:rPr lang="zh-CN" altLang="en-US" smtClean="0"/>
              <a:t>2022-07-14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EE9B9638-74A3-4BF1-921A-C814CA37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36FDCAA-4316-40F3-830F-3A0A2055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5565-8B74-49EB-9D16-4B7E4E446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75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C4969A38-8AEE-49DD-9F15-9A5339DC8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D0C578A-692E-4613-A3BA-07A8E20C6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0DD33A5-053C-49A4-A34E-2D884ED47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FE129-26B8-4E6B-904C-2C117E416CC3}" type="datetimeFigureOut">
              <a:rPr lang="zh-CN" altLang="en-US" smtClean="0"/>
              <a:t>2022-07-14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3200C33-0359-4627-9FDD-FB0E3A3BF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AED196B-6D7E-4795-801F-79BF28363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85565-8B74-49EB-9D16-4B7E4E446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47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2022-07-14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16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 panose="05020102010507070707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6"/>
          <p:cNvSpPr/>
          <p:nvPr/>
        </p:nvSpPr>
        <p:spPr>
          <a:xfrm>
            <a:off x="1524000" y="5970588"/>
            <a:ext cx="9144000" cy="887412"/>
          </a:xfrm>
          <a:prstGeom prst="rect">
            <a:avLst/>
          </a:prstGeom>
          <a:solidFill>
            <a:srgbClr val="FFFFFF"/>
          </a:solidFill>
          <a:ln w="508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Tw Cen MT" charset="0"/>
              <a:ea typeface="Tw Cen MT" charset="0"/>
              <a:sym typeface="Tw Cen MT" charset="0"/>
            </a:endParaRPr>
          </a:p>
        </p:txBody>
      </p:sp>
      <p:sp>
        <p:nvSpPr>
          <p:cNvPr id="3075" name="矩形 9"/>
          <p:cNvSpPr/>
          <p:nvPr/>
        </p:nvSpPr>
        <p:spPr>
          <a:xfrm>
            <a:off x="1517650" y="6053139"/>
            <a:ext cx="2247900" cy="712787"/>
          </a:xfrm>
          <a:prstGeom prst="rect">
            <a:avLst/>
          </a:prstGeom>
          <a:solidFill>
            <a:schemeClr val="accent2"/>
          </a:solidFill>
          <a:ln w="508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Tw Cen MT" charset="0"/>
              <a:ea typeface="Tw Cen MT" charset="0"/>
              <a:sym typeface="Tw Cen MT" charset="0"/>
            </a:endParaRPr>
          </a:p>
        </p:txBody>
      </p:sp>
      <p:sp>
        <p:nvSpPr>
          <p:cNvPr id="3076" name="矩形 10"/>
          <p:cNvSpPr/>
          <p:nvPr/>
        </p:nvSpPr>
        <p:spPr>
          <a:xfrm>
            <a:off x="3883026" y="6043614"/>
            <a:ext cx="6784975" cy="712787"/>
          </a:xfrm>
          <a:prstGeom prst="rect">
            <a:avLst/>
          </a:prstGeom>
          <a:solidFill>
            <a:schemeClr val="accent1"/>
          </a:solidFill>
          <a:ln w="50800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Tw Cen MT" charset="0"/>
              <a:ea typeface="Tw Cen MT" charset="0"/>
              <a:sym typeface="Tw Cen MT" charset="0"/>
            </a:endParaRPr>
          </a:p>
        </p:txBody>
      </p:sp>
      <p:sp>
        <p:nvSpPr>
          <p:cNvPr id="3077" name="标题 1"/>
          <p:cNvSpPr>
            <a:spLocks noGrp="1"/>
          </p:cNvSpPr>
          <p:nvPr>
            <p:ph type="ctrTitle"/>
          </p:nvPr>
        </p:nvSpPr>
        <p:spPr>
          <a:xfrm>
            <a:off x="3071664" y="2420889"/>
            <a:ext cx="6208712" cy="1163637"/>
          </a:xfrm>
        </p:spPr>
        <p:txBody>
          <a:bodyPr vert="horz" anchor="b">
            <a:normAutofit/>
          </a:bodyPr>
          <a:lstStyle/>
          <a:p>
            <a:pPr algn="ctr">
              <a:buSzPct val="25000"/>
            </a:pPr>
            <a:r>
              <a:rPr lang="en-US" altLang="zh-CN" dirty="0">
                <a:latin typeface="Tw Cen MT" charset="0"/>
                <a:ea typeface="华文仿宋" charset="-122"/>
                <a:sym typeface="Tw Cen MT" charset="0"/>
              </a:rPr>
              <a:t>PAIR</a:t>
            </a:r>
            <a:r>
              <a:rPr lang="zh-CN" altLang="en-US" dirty="0">
                <a:latin typeface="Tw Cen MT" charset="0"/>
                <a:ea typeface="华文仿宋" charset="-122"/>
                <a:sym typeface="Tw Cen MT" charset="0"/>
              </a:rPr>
              <a:t>的基本用法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r>
              <a:rPr lang="en-US" altLang="zh-CN"/>
              <a:t>pair</a:t>
            </a:r>
            <a:r>
              <a:rPr lang="zh-CN" altLang="zh-CN"/>
              <a:t>的定义</a:t>
            </a: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223736" y="1600200"/>
            <a:ext cx="11464328" cy="4495800"/>
          </a:xfrm>
        </p:spPr>
        <p:txBody>
          <a:bodyPr vert="horz" lIns="91440" tIns="45720" rIns="91440" bIns="45720" anchor="t">
            <a:normAutofit fontScale="87500"/>
          </a:bodyPr>
          <a:lstStyle/>
          <a:p>
            <a:r>
              <a:rPr lang="zh-CN" altLang="en-US" b="1" dirty="0"/>
              <a:t> pair是一种模版类型，又称</a:t>
            </a:r>
            <a:r>
              <a:rPr lang="zh-CN" altLang="en-US" b="1" dirty="0">
                <a:sym typeface="+mn-ea"/>
              </a:rPr>
              <a:t>二</a:t>
            </a:r>
            <a:r>
              <a:rPr lang="zh-CN" altLang="en-US" b="1" dirty="0" smtClean="0">
                <a:sym typeface="+mn-ea"/>
              </a:rPr>
              <a:t>元组</a:t>
            </a:r>
            <a:r>
              <a:rPr lang="en-US" altLang="zh-CN" b="1" dirty="0" smtClean="0">
                <a:sym typeface="+mn-ea"/>
              </a:rPr>
              <a:t>,</a:t>
            </a:r>
            <a:r>
              <a:rPr lang="zh-CN" altLang="en-US" b="1" dirty="0">
                <a:solidFill>
                  <a:srgbClr val="FF0000"/>
                </a:solidFill>
              </a:rPr>
              <a:t>头文件 </a:t>
            </a:r>
            <a:r>
              <a:rPr lang="en-US" altLang="zh-CN" b="1" dirty="0">
                <a:solidFill>
                  <a:srgbClr val="FF0000"/>
                </a:solidFill>
              </a:rPr>
              <a:t>#include &lt;utility</a:t>
            </a:r>
            <a:r>
              <a:rPr lang="en-US" altLang="zh-CN" b="1" dirty="0" smtClean="0">
                <a:solidFill>
                  <a:srgbClr val="FF0000"/>
                </a:solidFill>
              </a:rPr>
              <a:t>&gt;</a:t>
            </a:r>
            <a:r>
              <a:rPr lang="zh-CN" altLang="en-US" b="1" dirty="0" smtClean="0">
                <a:solidFill>
                  <a:srgbClr val="FF0000"/>
                </a:solidFill>
              </a:rPr>
              <a:t>（或</a:t>
            </a:r>
            <a:r>
              <a:rPr lang="en-US" altLang="zh-CN" b="1" dirty="0" smtClean="0">
                <a:solidFill>
                  <a:srgbClr val="FF0000"/>
                </a:solidFill>
              </a:rPr>
              <a:t>map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r>
              <a:rPr lang="zh-CN" altLang="en-US" b="1" dirty="0" smtClean="0">
                <a:sym typeface="+mn-ea"/>
              </a:rPr>
              <a:t>。</a:t>
            </a:r>
            <a:endParaRPr lang="zh-CN" altLang="en-US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每个pair 可以存储两个值。这两种值无限制</a:t>
            </a:r>
            <a:r>
              <a:rPr lang="zh-CN" altLang="en-US" b="1" dirty="0"/>
              <a:t>。也可以将自己写的struct的对象放进去，</a:t>
            </a:r>
            <a:r>
              <a:rPr lang="zh-CN" altLang="en-US" b="1" dirty="0">
                <a:solidFill>
                  <a:srgbClr val="FF0000"/>
                </a:solidFill>
              </a:rPr>
              <a:t>或者可以说</a:t>
            </a:r>
            <a:r>
              <a:rPr lang="en-US" altLang="zh-CN" b="1" dirty="0">
                <a:solidFill>
                  <a:srgbClr val="FF0000"/>
                </a:solidFill>
              </a:rPr>
              <a:t>pair</a:t>
            </a:r>
            <a:r>
              <a:rPr lang="zh-CN" altLang="en-US" b="1" dirty="0">
                <a:solidFill>
                  <a:srgbClr val="FF0000"/>
                </a:solidFill>
              </a:rPr>
              <a:t>是一个二元组的结构体</a:t>
            </a:r>
            <a:r>
              <a:rPr lang="zh-CN" altLang="en-US" b="1" dirty="0"/>
              <a:t>，定义完成的</a:t>
            </a:r>
            <a:r>
              <a:rPr lang="en-US" altLang="zh-CN" b="1" dirty="0"/>
              <a:t>pair</a:t>
            </a:r>
            <a:r>
              <a:rPr lang="zh-CN" altLang="en-US" b="1" dirty="0"/>
              <a:t>类型可以用在多种场合。</a:t>
            </a:r>
          </a:p>
          <a:p>
            <a:r>
              <a:rPr lang="zh-CN" altLang="en-US" b="1" dirty="0">
                <a:sym typeface="+mn-ea"/>
              </a:rPr>
              <a:t>定义，例如：</a:t>
            </a:r>
          </a:p>
          <a:p>
            <a:pPr lvl="1"/>
            <a:r>
              <a:rPr lang="en-US" altLang="zh-CN" b="1" dirty="0">
                <a:sym typeface="+mn-ea"/>
              </a:rPr>
              <a:t>pair&lt;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, char&gt; p;</a:t>
            </a:r>
            <a:endParaRPr lang="zh-CN" altLang="en-US" b="1" dirty="0"/>
          </a:p>
          <a:p>
            <a:pPr lvl="1"/>
            <a:r>
              <a:rPr lang="zh-CN" altLang="en-US" b="1" dirty="0"/>
              <a:t>pair&lt;string,int&gt; p;</a:t>
            </a:r>
          </a:p>
          <a:p>
            <a:pPr lvl="1"/>
            <a:r>
              <a:rPr lang="zh-CN" altLang="en-US" b="1" dirty="0"/>
              <a:t>pair&lt;int ,int &gt; p;</a:t>
            </a:r>
          </a:p>
          <a:p>
            <a:pPr lvl="1"/>
            <a:r>
              <a:rPr lang="zh-CN" altLang="en-US" b="1" dirty="0"/>
              <a:t>pair&lt;double,int&gt; p;</a:t>
            </a:r>
          </a:p>
          <a:p>
            <a:pPr lvl="1"/>
            <a:r>
              <a:rPr lang="zh-CN" altLang="en-US" b="1" dirty="0">
                <a:sym typeface="+mn-ea"/>
              </a:rPr>
              <a:t>pair&lt;</a:t>
            </a:r>
            <a:r>
              <a:rPr lang="en-US" altLang="zh-CN" b="1" dirty="0">
                <a:sym typeface="+mn-ea"/>
              </a:rPr>
              <a:t>char</a:t>
            </a:r>
            <a:r>
              <a:rPr lang="zh-CN" altLang="en-US" b="1" dirty="0">
                <a:sym typeface="+mn-ea"/>
              </a:rPr>
              <a:t> ,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pair&lt;int ,int &gt; </a:t>
            </a:r>
            <a:r>
              <a:rPr lang="zh-CN" altLang="en-US" b="1" dirty="0">
                <a:sym typeface="+mn-ea"/>
              </a:rPr>
              <a:t>&gt; p;</a:t>
            </a:r>
            <a:r>
              <a:rPr lang="en-US" altLang="zh-CN" b="1" dirty="0">
                <a:sym typeface="+mn-ea"/>
              </a:rPr>
              <a:t>//</a:t>
            </a:r>
            <a:r>
              <a:rPr lang="zh-CN" altLang="en-US" b="1" dirty="0">
                <a:sym typeface="+mn-ea"/>
              </a:rPr>
              <a:t>也可以这样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定义一个三元组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zh-CN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416" y="3044757"/>
            <a:ext cx="3679082" cy="2003898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/>
          <p:cNvCxnSpPr/>
          <p:nvPr/>
        </p:nvCxnSpPr>
        <p:spPr>
          <a:xfrm>
            <a:off x="8393957" y="4046706"/>
            <a:ext cx="978643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8265757" y="4477401"/>
            <a:ext cx="978643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pair</a:t>
            </a:r>
            <a:r>
              <a:rPr lang="zh-CN" altLang="en-US"/>
              <a:t>的使用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7500"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pair</a:t>
            </a:r>
            <a:r>
              <a:rPr lang="zh-CN" altLang="en-US" b="1" dirty="0">
                <a:solidFill>
                  <a:srgbClr val="0070C0"/>
                </a:solidFill>
              </a:rPr>
              <a:t>的赋值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pair&lt;</a:t>
            </a:r>
            <a:r>
              <a:rPr lang="en-US" altLang="zh-CN" dirty="0" err="1">
                <a:solidFill>
                  <a:srgbClr val="C00000"/>
                </a:solidFill>
              </a:rPr>
              <a:t>int,char</a:t>
            </a:r>
            <a:r>
              <a:rPr lang="en-US" altLang="zh-CN" dirty="0" smtClean="0">
                <a:solidFill>
                  <a:srgbClr val="C00000"/>
                </a:solidFill>
              </a:rPr>
              <a:t>&gt; a</a:t>
            </a:r>
            <a:r>
              <a:rPr lang="en-US" altLang="zh-CN" dirty="0">
                <a:solidFill>
                  <a:srgbClr val="C00000"/>
                </a:solidFill>
              </a:rPr>
              <a:t>;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方式一：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make_pair(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233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,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‘a’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);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方式二：a.first = 233; a.second = 'a';</a:t>
            </a:r>
          </a:p>
          <a:p>
            <a:pPr lvl="1"/>
            <a:r>
              <a:rPr lang="zh-CN" altLang="zh-CN" dirty="0">
                <a:solidFill>
                  <a:srgbClr val="C00000"/>
                </a:solidFill>
              </a:rPr>
              <a:t>这两种方式都可以实现对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zh-CN" altLang="en-US" dirty="0">
                <a:solidFill>
                  <a:srgbClr val="C00000"/>
                </a:solidFill>
              </a:rPr>
              <a:t>的赋值，建议用方式一</a:t>
            </a:r>
          </a:p>
          <a:p>
            <a:pPr lvl="0"/>
            <a:r>
              <a:rPr lang="en-US" altLang="zh-CN" b="1" dirty="0">
                <a:solidFill>
                  <a:srgbClr val="0070C0"/>
                </a:solidFill>
              </a:rPr>
              <a:t>pair</a:t>
            </a:r>
            <a:r>
              <a:rPr lang="zh-CN" altLang="zh-CN" b="1" dirty="0">
                <a:solidFill>
                  <a:srgbClr val="0070C0"/>
                </a:solidFill>
              </a:rPr>
              <a:t>的使用</a:t>
            </a:r>
          </a:p>
          <a:p>
            <a:pPr lvl="1"/>
            <a:r>
              <a:rPr lang="zh-CN" altLang="zh-CN" dirty="0">
                <a:solidFill>
                  <a:srgbClr val="C00000"/>
                </a:solidFill>
              </a:rPr>
              <a:t>赋值完成后使用第一关键字要用</a:t>
            </a:r>
            <a:r>
              <a:rPr lang="en-US" altLang="zh-CN" dirty="0" err="1">
                <a:solidFill>
                  <a:srgbClr val="C00000"/>
                </a:solidFill>
              </a:rPr>
              <a:t>a.first</a:t>
            </a:r>
            <a:r>
              <a:rPr lang="zh-CN" altLang="zh-CN" dirty="0">
                <a:solidFill>
                  <a:srgbClr val="C00000"/>
                </a:solidFill>
              </a:rPr>
              <a:t>表示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zh-CN" dirty="0">
                <a:solidFill>
                  <a:srgbClr val="C00000"/>
                </a:solidFill>
              </a:rPr>
              <a:t>第二关键字用</a:t>
            </a:r>
            <a:r>
              <a:rPr lang="en-US" altLang="zh-CN" dirty="0" err="1">
                <a:solidFill>
                  <a:srgbClr val="C00000"/>
                </a:solidFill>
              </a:rPr>
              <a:t>a.second</a:t>
            </a:r>
            <a:r>
              <a:rPr lang="zh-CN" altLang="en-US" dirty="0">
                <a:solidFill>
                  <a:srgbClr val="C00000"/>
                </a:solidFill>
              </a:rPr>
              <a:t>表示</a:t>
            </a:r>
          </a:p>
          <a:p>
            <a:r>
              <a:rPr lang="zh-CN" altLang="en-US" dirty="0"/>
              <a:t>支持以first为第一关键字，second为第二关键字的比较函数(&lt;, &gt;, &lt;=, &gt;=, ==, !=)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pair</a:t>
            </a:r>
            <a:r>
              <a:rPr lang="zh-CN" altLang="en-US" dirty="0"/>
              <a:t>应用</a:t>
            </a:r>
            <a:r>
              <a:rPr lang="en-US" altLang="zh-CN" dirty="0"/>
              <a:t>——</a:t>
            </a:r>
            <a:r>
              <a:rPr lang="zh-CN" altLang="en-US" dirty="0"/>
              <a:t>买蛋糕</a:t>
            </a:r>
            <a:r>
              <a:rPr lang="en-US" altLang="zh-CN" dirty="0"/>
              <a:t>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136775" y="1600200"/>
            <a:ext cx="8012430" cy="511175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今天是路路的生日，生日蛋糕自然是少不了。路路的朋友们一起去蛋糕店来买蛋糕，可是等一行人到了蛋糕店之后，发现那里是人山人海啊-_-。这下可把店家给急坏了，因为人数过多，需求过大，所以人们要等好长时间才能拿到自己的蛋糕。由于每位客人订的蛋糕都是不同风格的，所以制作时间也都不同。老板为了最大限度的使每位客人尽快拿到蛋糕，因此他需要安排一个制作顺序，使每位客人的平均等待时间最少。这使他发愁了，于是他请你来帮忙安排一个制作顺序，使得每位客人的平均等待时间最少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输入要求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输入有两行。第一行是一个整数n，表示有n种蛋糕等待制作（1≤n≤100）。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第二行有n个数，第i个数表示第i种蛋糕的制作时间。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输出要求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输出包括一行，有n个整数，整数间用空格隔开，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行末没有空格，是蛋糕的制作顺序，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每个数即是蛋糕的编号。</a:t>
            </a: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18006" y="4697095"/>
            <a:ext cx="3100070" cy="201485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输入样例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8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4 5 3 3 1 4 6 7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输出样例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prstClr val="white"/>
                </a:solidFill>
                <a:latin typeface="Tw Cen MT"/>
                <a:ea typeface="华文仿宋" panose="02010600040101010101" pitchFamily="2" charset="-122"/>
                <a:sym typeface="+mn-ea"/>
              </a:rPr>
              <a:t>5 3 4 1 6 2 7 8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上代码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651" y="1781393"/>
            <a:ext cx="4306691" cy="2683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39" y="1673156"/>
            <a:ext cx="7301412" cy="4871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471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1.2"/>
  <p:tag name="ISPRING_ULTRA_SCORM_COURSE_ID" val="3C3AF33E-B05E-4974-B1C8-933D3837E0C2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FFFD,\uFFFD${2E443D29-5098-47C3-8E4C-2CA9A5949B66}&quot;,&quot;G:\\教学和工作\\教学\\C++教程\\STL&quot;]]"/>
  <p:tag name="ISPRING_SCORM_RATE_SLIDES" val="0"/>
  <p:tag name="ISPRING_SCORM_RATE_QUIZZES" val="0"/>
  <p:tag name="ISPRING_SCORM_PASSING_SCORE" val="0.000000"/>
  <p:tag name="ISPRING_CURRENT_PLAYER_ID" val="universal"/>
  <p:tag name="ISPRING_PRESENTATION_TITLE" val="pair二元组"/>
  <p:tag name="ISPRING_FIRST_PUBLISH" val="1"/>
</p:tagLst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393</Words>
  <Application>Microsoft Office PowerPoint</Application>
  <PresentationFormat>自定义</PresentationFormat>
  <Paragraphs>38</Paragraphs>
  <Slides>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主题​​</vt:lpstr>
      <vt:lpstr>中性</vt:lpstr>
      <vt:lpstr>PAIR的基本用法</vt:lpstr>
      <vt:lpstr>pair的定义</vt:lpstr>
      <vt:lpstr>pair的使用</vt:lpstr>
      <vt:lpstr>pair应用——买蛋糕2</vt:lpstr>
      <vt:lpstr>上代码：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pair二元组</dc:title>
  <dc:creator>liuyun shuiyu</dc:creator>
  <cp:lastModifiedBy>Micorosoft</cp:lastModifiedBy>
  <cp:revision>14</cp:revision>
  <dcterms:created xsi:type="dcterms:W3CDTF">2019-12-18T02:08:56Z</dcterms:created>
  <dcterms:modified xsi:type="dcterms:W3CDTF">2022-07-14T15:25:01Z</dcterms:modified>
</cp:coreProperties>
</file>