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380" r:id="rId3"/>
    <p:sldId id="389" r:id="rId4"/>
    <p:sldId id="390" r:id="rId5"/>
    <p:sldId id="391" r:id="rId6"/>
    <p:sldId id="392" r:id="rId7"/>
    <p:sldId id="393" r:id="rId8"/>
    <p:sldId id="394" r:id="rId9"/>
    <p:sldId id="396" r:id="rId10"/>
    <p:sldId id="397" r:id="rId11"/>
    <p:sldId id="398" r:id="rId12"/>
    <p:sldId id="403" r:id="rId13"/>
    <p:sldId id="404" r:id="rId14"/>
    <p:sldId id="399" r:id="rId15"/>
    <p:sldId id="400" r:id="rId16"/>
    <p:sldId id="408" r:id="rId17"/>
    <p:sldId id="402" r:id="rId18"/>
    <p:sldId id="405" r:id="rId19"/>
    <p:sldId id="406" r:id="rId20"/>
    <p:sldId id="407"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556"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70746-7804-441E-9F67-D2CB0676631E}" type="datetimeFigureOut">
              <a:rPr lang="zh-CN" altLang="en-US" smtClean="0"/>
              <a:t>2022-07-03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DEA1F-3029-4C6A-9D2F-3A23823EB2C6}" type="slidenum">
              <a:rPr lang="zh-CN" altLang="en-US" smtClean="0"/>
              <a:t>‹#›</a:t>
            </a:fld>
            <a:endParaRPr lang="zh-CN" altLang="en-US"/>
          </a:p>
        </p:txBody>
      </p:sp>
    </p:spTree>
    <p:extLst>
      <p:ext uri="{BB962C8B-B14F-4D97-AF65-F5344CB8AC3E}">
        <p14:creationId xmlns:p14="http://schemas.microsoft.com/office/powerpoint/2010/main" val="2798169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1</a:t>
            </a:fld>
            <a:endParaRPr lang="zh-CN" altLang="en-US"/>
          </a:p>
        </p:txBody>
      </p:sp>
    </p:spTree>
    <p:extLst>
      <p:ext uri="{BB962C8B-B14F-4D97-AF65-F5344CB8AC3E}">
        <p14:creationId xmlns:p14="http://schemas.microsoft.com/office/powerpoint/2010/main" val="2532174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10</a:t>
            </a:fld>
            <a:endParaRPr lang="zh-CN" altLang="en-US"/>
          </a:p>
        </p:txBody>
      </p:sp>
    </p:spTree>
    <p:extLst>
      <p:ext uri="{BB962C8B-B14F-4D97-AF65-F5344CB8AC3E}">
        <p14:creationId xmlns:p14="http://schemas.microsoft.com/office/powerpoint/2010/main" val="207068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13</a:t>
            </a:fld>
            <a:endParaRPr lang="zh-CN" altLang="en-US"/>
          </a:p>
        </p:txBody>
      </p:sp>
    </p:spTree>
    <p:extLst>
      <p:ext uri="{BB962C8B-B14F-4D97-AF65-F5344CB8AC3E}">
        <p14:creationId xmlns:p14="http://schemas.microsoft.com/office/powerpoint/2010/main" val="3766573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14</a:t>
            </a:fld>
            <a:endParaRPr lang="zh-CN" altLang="en-US"/>
          </a:p>
        </p:txBody>
      </p:sp>
    </p:spTree>
    <p:extLst>
      <p:ext uri="{BB962C8B-B14F-4D97-AF65-F5344CB8AC3E}">
        <p14:creationId xmlns:p14="http://schemas.microsoft.com/office/powerpoint/2010/main" val="3844183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16</a:t>
            </a:fld>
            <a:endParaRPr lang="zh-CN" altLang="en-US"/>
          </a:p>
        </p:txBody>
      </p:sp>
    </p:spTree>
    <p:extLst>
      <p:ext uri="{BB962C8B-B14F-4D97-AF65-F5344CB8AC3E}">
        <p14:creationId xmlns:p14="http://schemas.microsoft.com/office/powerpoint/2010/main" val="135389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ChangeArrowheads="1"/>
          </p:cNvSpPr>
          <p:nvPr>
            <p:ph type="sldImg" idx="4294967295"/>
          </p:nvPr>
        </p:nvSpPr>
        <p:spPr>
          <a:ln>
            <a:miter lim="800000"/>
          </a:ln>
        </p:spPr>
      </p:sp>
      <p:sp>
        <p:nvSpPr>
          <p:cNvPr id="26626" name="文本占位符 2"/>
          <p:cNvSpPr>
            <a:spLocks noGrp="1" noChangeArrowheads="1"/>
          </p:cNvSpPr>
          <p:nvPr>
            <p:ph type="body" idx="4294967295"/>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3</a:t>
            </a:fld>
            <a:endParaRPr lang="zh-CN" altLang="en-US"/>
          </a:p>
        </p:txBody>
      </p:sp>
    </p:spTree>
    <p:extLst>
      <p:ext uri="{BB962C8B-B14F-4D97-AF65-F5344CB8AC3E}">
        <p14:creationId xmlns:p14="http://schemas.microsoft.com/office/powerpoint/2010/main" val="57337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4</a:t>
            </a:fld>
            <a:endParaRPr lang="zh-CN" altLang="en-US"/>
          </a:p>
        </p:txBody>
      </p:sp>
    </p:spTree>
    <p:extLst>
      <p:ext uri="{BB962C8B-B14F-4D97-AF65-F5344CB8AC3E}">
        <p14:creationId xmlns:p14="http://schemas.microsoft.com/office/powerpoint/2010/main" val="4147117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5</a:t>
            </a:fld>
            <a:endParaRPr lang="zh-CN" altLang="en-US"/>
          </a:p>
        </p:txBody>
      </p:sp>
    </p:spTree>
    <p:extLst>
      <p:ext uri="{BB962C8B-B14F-4D97-AF65-F5344CB8AC3E}">
        <p14:creationId xmlns:p14="http://schemas.microsoft.com/office/powerpoint/2010/main" val="515100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6</a:t>
            </a:fld>
            <a:endParaRPr lang="zh-CN" altLang="en-US"/>
          </a:p>
        </p:txBody>
      </p:sp>
    </p:spTree>
    <p:extLst>
      <p:ext uri="{BB962C8B-B14F-4D97-AF65-F5344CB8AC3E}">
        <p14:creationId xmlns:p14="http://schemas.microsoft.com/office/powerpoint/2010/main" val="302100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7</a:t>
            </a:fld>
            <a:endParaRPr lang="zh-CN" altLang="en-US"/>
          </a:p>
        </p:txBody>
      </p:sp>
    </p:spTree>
    <p:extLst>
      <p:ext uri="{BB962C8B-B14F-4D97-AF65-F5344CB8AC3E}">
        <p14:creationId xmlns:p14="http://schemas.microsoft.com/office/powerpoint/2010/main" val="5190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8</a:t>
            </a:fld>
            <a:endParaRPr lang="zh-CN" altLang="en-US"/>
          </a:p>
        </p:txBody>
      </p:sp>
    </p:spTree>
    <p:extLst>
      <p:ext uri="{BB962C8B-B14F-4D97-AF65-F5344CB8AC3E}">
        <p14:creationId xmlns:p14="http://schemas.microsoft.com/office/powerpoint/2010/main" val="3839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12EDEA1F-3029-4C6A-9D2F-3A23823EB2C6}" type="slidenum">
              <a:rPr lang="zh-CN" altLang="en-US" smtClean="0"/>
              <a:t>9</a:t>
            </a:fld>
            <a:endParaRPr lang="zh-CN" altLang="en-US"/>
          </a:p>
        </p:txBody>
      </p:sp>
    </p:spTree>
    <p:extLst>
      <p:ext uri="{BB962C8B-B14F-4D97-AF65-F5344CB8AC3E}">
        <p14:creationId xmlns:p14="http://schemas.microsoft.com/office/powerpoint/2010/main" val="353511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89B330-6B7F-48D5-9AAD-0775DA104BC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FBA6A8A8-777E-4889-BCF3-0142AC03C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3E856EA1-0DB1-49DE-AB93-27444AA5ECBC}"/>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8E381F4E-9D48-4D46-894B-9A68A90D11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6E8D919-AC96-4725-8DDD-7FEF5180F1A1}"/>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49962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37A347-1D02-4FE2-B78D-4E97D6C862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8DC4A4C9-C101-45DA-8CB1-C30875B9CD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427ACF5-0287-4822-B94C-21541986E758}"/>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89EC089A-D13C-4E1D-B6BC-6CD1D73F1F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4098DA0-F5E4-4CE6-B4AC-782E68120462}"/>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267713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C16BEC0-080F-424E-AB6A-EF10260AE29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53CAFE45-168B-4EB6-AB8D-79341768413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8A38DE6D-6EC4-444A-BE93-B49C691ABE7E}"/>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F02EBE29-DE54-4085-ABCE-075430B7A3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3293627-4E65-44FE-8ADD-D5DF894239AD}"/>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76435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30820CF-B880-4189-942D-D702A7CBA730}" type="datetimeFigureOut">
              <a:rPr lang="zh-CN" altLang="en-US" smtClean="0"/>
              <a:t>2022-07-03</a:t>
            </a:fld>
            <a:endParaRPr lang="zh-CN" altLang="en-US"/>
          </a:p>
        </p:txBody>
      </p:sp>
      <p:sp>
        <p:nvSpPr>
          <p:cNvPr id="17" name="页脚占位符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5516511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816864" y="1600200"/>
            <a:ext cx="10871200" cy="44958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412530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13" name="灯片编号占位符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p:txBody>
          <a:bodyPr/>
          <a:lstStyle/>
          <a:p>
            <a:endParaRPr lang="zh-CN" altLang="en-US"/>
          </a:p>
        </p:txBody>
      </p:sp>
    </p:spTree>
    <p:extLst>
      <p:ext uri="{BB962C8B-B14F-4D97-AF65-F5344CB8AC3E}">
        <p14:creationId xmlns:p14="http://schemas.microsoft.com/office/powerpoint/2010/main" val="282471247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530820CF-B880-4189-942D-D702A7CBA730}" type="datetimeFigureOut">
              <a:rPr lang="zh-CN" altLang="en-US" smtClean="0"/>
              <a:t>2022-07-03</a:t>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extLst>
      <p:ext uri="{BB962C8B-B14F-4D97-AF65-F5344CB8AC3E}">
        <p14:creationId xmlns:p14="http://schemas.microsoft.com/office/powerpoint/2010/main" val="4240842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530820CF-B880-4189-942D-D702A7CBA730}" type="datetimeFigureOut">
              <a:rPr lang="zh-CN" altLang="en-US" smtClean="0"/>
              <a:t>2022-07-03</a:t>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t>‹#›</a:t>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4234441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53673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154835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t>‹#›</a:t>
            </a:fld>
            <a:endParaRPr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983330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E084C7B-4D19-4A5A-BE95-990E8F6BAC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3CBAD650-D962-4859-BC48-FED9C101FC1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7D42013-1777-40C7-A59D-869D8550D186}"/>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B1E02747-957A-4D7C-B460-CD21BF33CC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9634BD9-2ACD-45F6-B5E1-2E054F388E02}"/>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4170623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3">
        <a:schemeClr val="bg2"/>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日期占位符 11"/>
          <p:cNvSpPr>
            <a:spLocks noGrp="1"/>
          </p:cNvSpPr>
          <p:nvPr>
            <p:ph type="dt" sz="half" idx="10"/>
          </p:nvPr>
        </p:nvSpPr>
        <p:spPr>
          <a:xfrm>
            <a:off x="8331200" y="6248401"/>
            <a:ext cx="3556000" cy="365125"/>
          </a:xfrm>
        </p:spPr>
        <p:txBody>
          <a:bodyPr rtlCol="0"/>
          <a:lstStyle/>
          <a:p>
            <a:fld id="{530820CF-B880-4189-942D-D702A7CBA730}" type="datetimeFigureOut">
              <a:rPr lang="zh-CN" altLang="en-US" smtClean="0"/>
              <a:t>2022-07-03</a:t>
            </a:fld>
            <a:endParaRPr lang="zh-CN" altLang="en-US"/>
          </a:p>
        </p:txBody>
      </p:sp>
      <p:sp>
        <p:nvSpPr>
          <p:cNvPr id="13" name="灯片编号占位符 12"/>
          <p:cNvSpPr>
            <a:spLocks noGrp="1"/>
          </p:cNvSpPr>
          <p:nvPr>
            <p:ph type="sldNum" sz="quarter" idx="11"/>
          </p:nvPr>
        </p:nvSpPr>
        <p:spPr>
          <a:xfrm>
            <a:off x="0" y="4667249"/>
            <a:ext cx="1930400" cy="663578"/>
          </a:xfrm>
        </p:spPr>
        <p:txBody>
          <a:bodyPr rtlCol="0"/>
          <a:lstStyle>
            <a:lvl1pPr>
              <a:defRPr sz="2800"/>
            </a:lvl1pPr>
          </a:lstStyle>
          <a:p>
            <a:fld id="{0C913308-F349-4B6D-A68A-DD1791B4A57B}" type="slidenum">
              <a:rPr lang="zh-CN" altLang="en-US" smtClean="0"/>
              <a:t>‹#›</a:t>
            </a:fld>
            <a:endParaRPr lang="zh-CN" altLang="en-US"/>
          </a:p>
        </p:txBody>
      </p:sp>
      <p:sp>
        <p:nvSpPr>
          <p:cNvPr id="14" name="页脚占位符 13"/>
          <p:cNvSpPr>
            <a:spLocks noGrp="1"/>
          </p:cNvSpPr>
          <p:nvPr>
            <p:ph type="ftr" sz="quarter" idx="12"/>
          </p:nvPr>
        </p:nvSpPr>
        <p:spPr>
          <a:xfrm>
            <a:off x="2133600" y="6248207"/>
            <a:ext cx="6096000" cy="365125"/>
          </a:xfrm>
        </p:spPr>
        <p:txBody>
          <a:bodyPr rtlCol="0"/>
          <a:lstStyle/>
          <a:p>
            <a:endParaRPr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extLst>
      <p:ext uri="{BB962C8B-B14F-4D97-AF65-F5344CB8AC3E}">
        <p14:creationId xmlns:p14="http://schemas.microsoft.com/office/powerpoint/2010/main" val="57028504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2022-07-03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5011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1"/>
            <a:ext cx="27432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8737600" y="6248403"/>
            <a:ext cx="2946400" cy="365125"/>
          </a:xfrm>
        </p:spPr>
        <p:txBody>
          <a:bodyPr/>
          <a:lstStyle/>
          <a:p>
            <a:fld id="{530820CF-B880-4189-942D-D702A7CBA730}" type="datetimeFigureOut">
              <a:rPr lang="zh-CN" altLang="en-US" smtClean="0"/>
              <a:t>2022-07-03</a:t>
            </a:fld>
            <a:endParaRPr lang="zh-CN" altLang="en-US"/>
          </a:p>
        </p:txBody>
      </p:sp>
      <p:sp>
        <p:nvSpPr>
          <p:cNvPr id="5" name="页脚占位符 4"/>
          <p:cNvSpPr>
            <a:spLocks noGrp="1"/>
          </p:cNvSpPr>
          <p:nvPr>
            <p:ph type="ftr" sz="quarter" idx="11"/>
          </p:nvPr>
        </p:nvSpPr>
        <p:spPr>
          <a:xfrm>
            <a:off x="609602" y="6248208"/>
            <a:ext cx="7431311" cy="365125"/>
          </a:xfrm>
        </p:spPr>
        <p:txBody>
          <a:bodyPr/>
          <a:lstStyle/>
          <a:p>
            <a:endParaRPr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灯片编号占位符 5"/>
          <p:cNvSpPr>
            <a:spLocks noGrp="1"/>
          </p:cNvSpPr>
          <p:nvPr>
            <p:ph type="sldNum" sz="quarter" idx="12"/>
          </p:nvPr>
        </p:nvSpPr>
        <p:spPr>
          <a:xfrm rot="5400000">
            <a:off x="8075084" y="103716"/>
            <a:ext cx="533400" cy="325968"/>
          </a:xfrm>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8857309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97AF89D-29EE-419B-AF6B-CB3E016B8BE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EDE4A17-5E18-41CE-BD9C-F366731E12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D01AD0F1-D28F-4FC7-BF20-533AC99AEFC4}"/>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A1D45A4C-DF9A-4760-976E-3CF6496FA7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A6E149F-F5E6-45CA-B1F9-CECA260A249E}"/>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214156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6CDCA0-B276-460A-BC46-C4233D5B362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EA4E6864-0891-4E4E-959E-B1BB2090071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FA1D7F6F-2020-4076-A6B6-587CDC1A153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BC1DE311-1093-4EF3-B977-2585867CE09A}"/>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6" name="页脚占位符 5">
            <a:extLst>
              <a:ext uri="{FF2B5EF4-FFF2-40B4-BE49-F238E27FC236}">
                <a16:creationId xmlns:a16="http://schemas.microsoft.com/office/drawing/2014/main" xmlns="" id="{80FE389A-0106-4C98-AB1C-7DC12A6236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3DDCE278-91E0-4C5E-A527-FA669F89BA9B}"/>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1556873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D9FACE-B692-4CF2-B544-A29165976F4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E194473B-C97E-454F-BBFD-6971A0E54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673E12F8-F56E-4188-AED8-980CC01E251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44283DC-3A3A-4854-AB76-7FADC9D54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D618AD60-433A-4CA1-8AF7-8C13547C6C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90F8519E-D4C1-4E90-8874-FCCF9D3C3103}"/>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8" name="页脚占位符 7">
            <a:extLst>
              <a:ext uri="{FF2B5EF4-FFF2-40B4-BE49-F238E27FC236}">
                <a16:creationId xmlns:a16="http://schemas.microsoft.com/office/drawing/2014/main" xmlns="" id="{5E1A0EDD-D9C2-4AA9-90C8-8872F1759D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1A8C14FA-0790-42F4-A018-F40C49DDA995}"/>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349681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DA224EC-8A81-4722-B43B-DCC8E4D618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A942CEBB-433A-48CC-AD4D-7F6D401EAADA}"/>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4" name="页脚占位符 3">
            <a:extLst>
              <a:ext uri="{FF2B5EF4-FFF2-40B4-BE49-F238E27FC236}">
                <a16:creationId xmlns:a16="http://schemas.microsoft.com/office/drawing/2014/main" xmlns="" id="{2CD38A23-400C-4B38-ACC6-1B671DE63BA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9B3F147-2FF4-4A73-899E-C6BFA032EC64}"/>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326600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069B7AD1-FC11-4AB7-8CE9-71A3A2F207D9}"/>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3" name="页脚占位符 2">
            <a:extLst>
              <a:ext uri="{FF2B5EF4-FFF2-40B4-BE49-F238E27FC236}">
                <a16:creationId xmlns:a16="http://schemas.microsoft.com/office/drawing/2014/main" xmlns="" id="{357F3F54-3E3A-4991-83C4-280C8D16BB5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9216BB7-DB25-4378-B968-C6D2689423C7}"/>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2851029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4E0D5EA-D183-4A6F-9DCB-2FB4903116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E570D655-C8D8-4BB9-8CCA-B75AA4B66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4D1253E-8129-43A4-A2A5-B9C146DB6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AE68A9D-83F5-42D2-8109-66D55DFB9A73}"/>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6" name="页脚占位符 5">
            <a:extLst>
              <a:ext uri="{FF2B5EF4-FFF2-40B4-BE49-F238E27FC236}">
                <a16:creationId xmlns:a16="http://schemas.microsoft.com/office/drawing/2014/main" xmlns="" id="{0AD01991-D8E7-4862-B783-07A0F0C8E3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B4657EB-8048-436B-B429-E45AC867CEDC}"/>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69200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86474B8-825F-4462-BBCF-32986378F3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63D6BA0-9E90-4FA6-9C7B-697B18774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579F354F-0244-4845-AE43-FA2FD455B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B1596A63-D0C8-4C6D-969A-D4B30BF1ED47}"/>
              </a:ext>
            </a:extLst>
          </p:cNvPr>
          <p:cNvSpPr>
            <a:spLocks noGrp="1"/>
          </p:cNvSpPr>
          <p:nvPr>
            <p:ph type="dt" sz="half" idx="10"/>
          </p:nvPr>
        </p:nvSpPr>
        <p:spPr/>
        <p:txBody>
          <a:bodyPr/>
          <a:lstStyle/>
          <a:p>
            <a:fld id="{9635F28B-7547-47E2-A9D0-3AF52E4FA822}" type="datetimeFigureOut">
              <a:rPr lang="zh-CN" altLang="en-US" smtClean="0"/>
              <a:t>2022-07-03</a:t>
            </a:fld>
            <a:endParaRPr lang="zh-CN" altLang="en-US"/>
          </a:p>
        </p:txBody>
      </p:sp>
      <p:sp>
        <p:nvSpPr>
          <p:cNvPr id="6" name="页脚占位符 5">
            <a:extLst>
              <a:ext uri="{FF2B5EF4-FFF2-40B4-BE49-F238E27FC236}">
                <a16:creationId xmlns:a16="http://schemas.microsoft.com/office/drawing/2014/main" xmlns="" id="{91C77F01-AADA-4B71-BCF5-0250625B761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44068D1-F681-46D0-A244-8FC72C3517AC}"/>
              </a:ext>
            </a:extLst>
          </p:cNvPr>
          <p:cNvSpPr>
            <a:spLocks noGrp="1"/>
          </p:cNvSpPr>
          <p:nvPr>
            <p:ph type="sldNum" sz="quarter" idx="12"/>
          </p:nvPr>
        </p:nvSpPr>
        <p:spPr/>
        <p:txBody>
          <a:body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149680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91E59ED7-FD82-4EA2-BC1C-BA2B17716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5C93C394-A109-4B90-9F6B-FAA32665E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F0A438C9-28A9-4158-91EA-D8D750C0A8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5F28B-7547-47E2-A9D0-3AF52E4FA822}" type="datetimeFigureOut">
              <a:rPr lang="zh-CN" altLang="en-US" smtClean="0"/>
              <a:t>2022-07-03</a:t>
            </a:fld>
            <a:endParaRPr lang="zh-CN" altLang="en-US"/>
          </a:p>
        </p:txBody>
      </p:sp>
      <p:sp>
        <p:nvSpPr>
          <p:cNvPr id="5" name="页脚占位符 4">
            <a:extLst>
              <a:ext uri="{FF2B5EF4-FFF2-40B4-BE49-F238E27FC236}">
                <a16:creationId xmlns:a16="http://schemas.microsoft.com/office/drawing/2014/main" xmlns="" id="{18D098CC-C745-44D4-83D5-DB45D370C4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B63EA9BA-98F9-4D3F-A53B-AA682ABBE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0FD29-A41E-4FAA-8EA2-5668ADAB9526}" type="slidenum">
              <a:rPr lang="zh-CN" altLang="en-US" smtClean="0"/>
              <a:t>‹#›</a:t>
            </a:fld>
            <a:endParaRPr lang="zh-CN" altLang="en-US"/>
          </a:p>
        </p:txBody>
      </p:sp>
    </p:spTree>
    <p:extLst>
      <p:ext uri="{BB962C8B-B14F-4D97-AF65-F5344CB8AC3E}">
        <p14:creationId xmlns:p14="http://schemas.microsoft.com/office/powerpoint/2010/main" val="2072235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530820CF-B880-4189-942D-D702A7CBA730}" type="datetimeFigureOut">
              <a:rPr lang="zh-CN" altLang="en-US" smtClean="0"/>
              <a:t>2022-07-03</a:t>
            </a:fld>
            <a:endParaRPr lang="zh-CN" altLang="en-US"/>
          </a:p>
        </p:txBody>
      </p:sp>
      <p:sp>
        <p:nvSpPr>
          <p:cNvPr id="3" name="页脚占位符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zh-CN" alt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灯片编号占位符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51909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9576" y="3043856"/>
            <a:ext cx="7797800" cy="923925"/>
          </a:xfrm>
        </p:spPr>
        <p:txBody>
          <a:bodyPr>
            <a:normAutofit fontScale="90000"/>
          </a:bodyPr>
          <a:lstStyle/>
          <a:p>
            <a:pPr algn="ctr" fontAlgn="auto"/>
            <a:r>
              <a:rPr lang="en-US" altLang="zh-CN" noProof="1"/>
              <a:t>priority_queue</a:t>
            </a:r>
            <a:r>
              <a:rPr lang="zh-CN" altLang="en-US" noProof="1"/>
              <a:t>基本用法</a:t>
            </a:r>
            <a:br>
              <a:rPr lang="zh-CN" altLang="en-US" noProof="1"/>
            </a:br>
            <a:endParaRPr lang="zh-CN" altLang="en-US"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a:xfrm>
            <a:off x="2136775" y="228600"/>
            <a:ext cx="8153400" cy="990600"/>
          </a:xfrm>
        </p:spPr>
        <p:txBody>
          <a:bodyPr/>
          <a:lstStyle/>
          <a:p>
            <a:r>
              <a:rPr lang="zh-CN" altLang="en-US"/>
              <a:t>合并果子解题思路</a:t>
            </a:r>
          </a:p>
        </p:txBody>
      </p:sp>
      <p:sp>
        <p:nvSpPr>
          <p:cNvPr id="35842" name="内容占位符 2"/>
          <p:cNvSpPr>
            <a:spLocks noGrp="1" noChangeArrowheads="1"/>
          </p:cNvSpPr>
          <p:nvPr>
            <p:ph sz="quarter" idx="1"/>
          </p:nvPr>
        </p:nvSpPr>
        <p:spPr>
          <a:xfrm>
            <a:off x="2136775" y="1600200"/>
            <a:ext cx="8153400" cy="4495800"/>
          </a:xfrm>
        </p:spPr>
        <p:txBody>
          <a:bodyPr/>
          <a:lstStyle/>
          <a:p>
            <a:r>
              <a:rPr lang="zh-CN" altLang="en-US" dirty="0"/>
              <a:t>贪心，容易想到每次合并最小的两堆。</a:t>
            </a:r>
          </a:p>
          <a:p>
            <a:r>
              <a:rPr lang="zh-CN" altLang="en-US" dirty="0"/>
              <a:t>先把n个数都push到小根堆里，合并n-1次，每次取出堆顶的两个，更新答案，</a:t>
            </a:r>
            <a:r>
              <a:rPr lang="zh-CN" altLang="en-US" b="1" dirty="0">
                <a:solidFill>
                  <a:srgbClr val="FF0000"/>
                </a:solidFill>
              </a:rPr>
              <a:t>再把它们的和</a:t>
            </a:r>
            <a:r>
              <a:rPr lang="zh-CN" altLang="en-US" dirty="0"/>
              <a:t>push到堆里。</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32" y="622570"/>
            <a:ext cx="10175132" cy="5885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182894" y="340468"/>
            <a:ext cx="5262663" cy="1077218"/>
          </a:xfrm>
          <a:prstGeom prst="rect">
            <a:avLst/>
          </a:prstGeom>
          <a:noFill/>
          <a:ln w="38100">
            <a:solidFill>
              <a:srgbClr val="0070C0"/>
            </a:solidFill>
          </a:ln>
        </p:spPr>
        <p:txBody>
          <a:bodyPr wrap="square" rtlCol="0">
            <a:spAutoFit/>
          </a:bodyPr>
          <a:lstStyle/>
          <a:p>
            <a:r>
              <a:rPr lang="zh-CN" altLang="en-US" sz="3200" b="1" dirty="0" smtClean="0">
                <a:solidFill>
                  <a:srgbClr val="FF0000"/>
                </a:solidFill>
              </a:rPr>
              <a:t>贪心：</a:t>
            </a:r>
            <a:endParaRPr lang="en-US" altLang="zh-CN" sz="3200" b="1" dirty="0" smtClean="0">
              <a:solidFill>
                <a:srgbClr val="FF0000"/>
              </a:solidFill>
            </a:endParaRPr>
          </a:p>
          <a:p>
            <a:r>
              <a:rPr lang="zh-CN" altLang="en-US" sz="3200" b="1" dirty="0" smtClean="0">
                <a:solidFill>
                  <a:srgbClr val="FF0000"/>
                </a:solidFill>
              </a:rPr>
              <a:t>优先队列</a:t>
            </a:r>
            <a:r>
              <a:rPr lang="en-US" altLang="zh-CN" sz="3200" b="1" dirty="0" smtClean="0">
                <a:solidFill>
                  <a:srgbClr val="FF0000"/>
                </a:solidFill>
              </a:rPr>
              <a:t>+</a:t>
            </a:r>
            <a:r>
              <a:rPr lang="zh-CN" altLang="en-US" sz="3200" b="1" dirty="0" smtClean="0">
                <a:solidFill>
                  <a:srgbClr val="FF0000"/>
                </a:solidFill>
              </a:rPr>
              <a:t>哈夫曼或小根堆</a:t>
            </a:r>
            <a:endParaRPr lang="zh-CN" altLang="en-US" sz="3200" b="1" dirty="0">
              <a:solidFill>
                <a:srgbClr val="FF0000"/>
              </a:solidFill>
            </a:endParaRPr>
          </a:p>
        </p:txBody>
      </p:sp>
    </p:spTree>
    <p:extLst>
      <p:ext uri="{BB962C8B-B14F-4D97-AF65-F5344CB8AC3E}">
        <p14:creationId xmlns:p14="http://schemas.microsoft.com/office/powerpoint/2010/main" val="3886786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变态一下！思路</a:t>
            </a:r>
            <a:r>
              <a:rPr lang="en-US" altLang="zh-CN" b="1" dirty="0" smtClean="0">
                <a:solidFill>
                  <a:srgbClr val="FF0000"/>
                </a:solidFill>
              </a:rPr>
              <a:t>2</a:t>
            </a:r>
            <a:r>
              <a:rPr lang="zh-CN" altLang="en-US" b="1" dirty="0" smtClean="0">
                <a:solidFill>
                  <a:srgbClr val="FF0000"/>
                </a:solidFill>
              </a:rPr>
              <a:t>：合并果子</a:t>
            </a:r>
            <a:endParaRPr lang="zh-CN" altLang="en-US" b="1" dirty="0">
              <a:solidFill>
                <a:srgbClr val="FF0000"/>
              </a:solidFill>
            </a:endParaRPr>
          </a:p>
        </p:txBody>
      </p:sp>
      <p:sp>
        <p:nvSpPr>
          <p:cNvPr id="3" name="内容占位符 2"/>
          <p:cNvSpPr>
            <a:spLocks noGrp="1"/>
          </p:cNvSpPr>
          <p:nvPr>
            <p:ph sz="quarter" idx="1"/>
          </p:nvPr>
        </p:nvSpPr>
        <p:spPr/>
        <p:txBody>
          <a:bodyPr/>
          <a:lstStyle/>
          <a:p>
            <a:endParaRPr lang="zh-CN" altLang="en-US" dirty="0"/>
          </a:p>
        </p:txBody>
      </p:sp>
      <p:pic>
        <p:nvPicPr>
          <p:cNvPr id="1026" name="Picture 2" descr="C:\Users\Administrator\Documents\Tencent Files\375768447\Image\C2C\DX_LW`NDH$~{@7W6HD5W}_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9677" y="1008906"/>
            <a:ext cx="4795803"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83" y="1687411"/>
            <a:ext cx="4572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56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5"/>
          <p:cNvSpPr>
            <a:spLocks noGrp="1" noChangeArrowheads="1"/>
          </p:cNvSpPr>
          <p:nvPr>
            <p:ph type="title"/>
          </p:nvPr>
        </p:nvSpPr>
        <p:spPr>
          <a:xfrm>
            <a:off x="2136775" y="228600"/>
            <a:ext cx="8153400" cy="990600"/>
          </a:xfrm>
        </p:spPr>
        <p:txBody>
          <a:bodyPr/>
          <a:lstStyle/>
          <a:p>
            <a:r>
              <a:rPr lang="en-US" altLang="zh-CN" sz="3600" b="1" dirty="0" err="1">
                <a:sym typeface="华文仿宋" charset="-122"/>
              </a:rPr>
              <a:t>priority_queue</a:t>
            </a:r>
            <a:r>
              <a:rPr lang="zh-CN" altLang="en-US" sz="3600" b="1" dirty="0">
                <a:sym typeface="华文仿宋" charset="-122"/>
              </a:rPr>
              <a:t>应用</a:t>
            </a:r>
            <a:r>
              <a:rPr lang="en-US" altLang="zh-CN" sz="3600" b="1" dirty="0">
                <a:sym typeface="华文仿宋" charset="-122"/>
              </a:rPr>
              <a:t>——</a:t>
            </a:r>
            <a:r>
              <a:rPr lang="zh-CN" altLang="en-US" sz="3600" dirty="0">
                <a:sym typeface="华文仿宋" charset="-122"/>
              </a:rPr>
              <a:t>丑数</a:t>
            </a:r>
          </a:p>
        </p:txBody>
      </p:sp>
      <p:sp>
        <p:nvSpPr>
          <p:cNvPr id="36866" name="内容占位符 6"/>
          <p:cNvSpPr>
            <a:spLocks noGrp="1" noChangeArrowheads="1"/>
          </p:cNvSpPr>
          <p:nvPr>
            <p:ph sz="quarter" idx="1"/>
          </p:nvPr>
        </p:nvSpPr>
        <p:spPr>
          <a:xfrm>
            <a:off x="2136775" y="1506539"/>
            <a:ext cx="6280150" cy="5356225"/>
          </a:xfrm>
        </p:spPr>
        <p:txBody>
          <a:bodyPr/>
          <a:lstStyle/>
          <a:p>
            <a:pPr marL="0" indent="0">
              <a:lnSpc>
                <a:spcPct val="110000"/>
              </a:lnSpc>
              <a:buNone/>
            </a:pPr>
            <a:r>
              <a:rPr lang="zh-CN" altLang="en-US" sz="2800" b="1" dirty="0"/>
              <a:t>题目描述</a:t>
            </a:r>
          </a:p>
          <a:p>
            <a:pPr marL="0" indent="0">
              <a:lnSpc>
                <a:spcPct val="110000"/>
              </a:lnSpc>
              <a:buNone/>
            </a:pPr>
            <a:r>
              <a:rPr lang="zh-CN" altLang="en-US" sz="2800" b="1" dirty="0"/>
              <a:t>  素因子都在集合{2, 3, 5, 7}的数称为ugly number。</a:t>
            </a:r>
          </a:p>
          <a:p>
            <a:pPr marL="0" indent="0">
              <a:lnSpc>
                <a:spcPct val="110000"/>
              </a:lnSpc>
              <a:buNone/>
            </a:pPr>
            <a:r>
              <a:rPr lang="zh-CN" altLang="en-US" sz="2800" b="1" dirty="0"/>
              <a:t>  求第n大的丑数。 n&lt;=100000。</a:t>
            </a:r>
          </a:p>
          <a:p>
            <a:pPr marL="0" indent="0">
              <a:lnSpc>
                <a:spcPct val="110000"/>
              </a:lnSpc>
              <a:buNone/>
            </a:pPr>
            <a:endParaRPr lang="zh-CN" altLang="en-US" sz="1600" b="1" dirty="0"/>
          </a:p>
        </p:txBody>
      </p:sp>
      <p:sp>
        <p:nvSpPr>
          <p:cNvPr id="36867" name="文本框 1"/>
          <p:cNvSpPr txBox="1">
            <a:spLocks noChangeArrowheads="1"/>
          </p:cNvSpPr>
          <p:nvPr/>
        </p:nvSpPr>
        <p:spPr bwMode="auto">
          <a:xfrm>
            <a:off x="8416925" y="1612900"/>
            <a:ext cx="1912938" cy="3862388"/>
          </a:xfrm>
          <a:prstGeom prst="rect">
            <a:avLst/>
          </a:prstGeom>
          <a:solidFill>
            <a:srgbClr val="5947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华文仿宋" charset="-122"/>
              </a:defRPr>
            </a:lvl1pPr>
            <a:lvl2pPr>
              <a:defRPr>
                <a:solidFill>
                  <a:schemeClr val="tx1"/>
                </a:solidFill>
                <a:latin typeface="Tw Cen MT" charset="0"/>
                <a:ea typeface="华文仿宋" charset="-122"/>
              </a:defRPr>
            </a:lvl2pPr>
            <a:lvl3pPr>
              <a:defRPr>
                <a:solidFill>
                  <a:schemeClr val="tx1"/>
                </a:solidFill>
                <a:latin typeface="Tw Cen MT" charset="0"/>
                <a:ea typeface="华文仿宋" charset="-122"/>
              </a:defRPr>
            </a:lvl3pPr>
            <a:lvl4pPr>
              <a:defRPr>
                <a:solidFill>
                  <a:schemeClr val="tx1"/>
                </a:solidFill>
                <a:latin typeface="Tw Cen MT" charset="0"/>
                <a:ea typeface="华文仿宋" charset="-122"/>
              </a:defRPr>
            </a:lvl4pPr>
            <a:lvl5pPr>
              <a:defRPr>
                <a:solidFill>
                  <a:schemeClr val="tx1"/>
                </a:solidFill>
                <a:latin typeface="Tw Cen MT" charset="0"/>
                <a:ea typeface="华文仿宋" charset="-122"/>
              </a:defRPr>
            </a:lvl5pPr>
            <a:lvl6pPr fontAlgn="base">
              <a:spcBef>
                <a:spcPct val="0"/>
              </a:spcBef>
              <a:spcAft>
                <a:spcPct val="0"/>
              </a:spcAft>
              <a:buFont typeface="Arial" panose="020B0604020202020204" pitchFamily="34" charset="0"/>
              <a:defRPr>
                <a:solidFill>
                  <a:schemeClr val="tx1"/>
                </a:solidFill>
                <a:latin typeface="Tw Cen MT" charset="0"/>
                <a:ea typeface="华文仿宋" charset="-122"/>
              </a:defRPr>
            </a:lvl6pPr>
            <a:lvl7pPr fontAlgn="base">
              <a:spcBef>
                <a:spcPct val="0"/>
              </a:spcBef>
              <a:spcAft>
                <a:spcPct val="0"/>
              </a:spcAft>
              <a:buFont typeface="Arial" panose="020B0604020202020204" pitchFamily="34" charset="0"/>
              <a:defRPr>
                <a:solidFill>
                  <a:schemeClr val="tx1"/>
                </a:solidFill>
                <a:latin typeface="Tw Cen MT" charset="0"/>
                <a:ea typeface="华文仿宋" charset="-122"/>
              </a:defRPr>
            </a:lvl7pPr>
            <a:lvl8pPr fontAlgn="base">
              <a:spcBef>
                <a:spcPct val="0"/>
              </a:spcBef>
              <a:spcAft>
                <a:spcPct val="0"/>
              </a:spcAft>
              <a:buFont typeface="Arial" panose="020B0604020202020204" pitchFamily="34" charset="0"/>
              <a:defRPr>
                <a:solidFill>
                  <a:schemeClr val="tx1"/>
                </a:solidFill>
                <a:latin typeface="Tw Cen MT" charset="0"/>
                <a:ea typeface="华文仿宋" charset="-122"/>
              </a:defRPr>
            </a:lvl8pPr>
            <a:lvl9pPr fontAlgn="base">
              <a:spcBef>
                <a:spcPct val="0"/>
              </a:spcBef>
              <a:spcAft>
                <a:spcPct val="0"/>
              </a:spcAft>
              <a:buFont typeface="Arial" panose="020B0604020202020204" pitchFamily="34" charset="0"/>
              <a:defRPr>
                <a:solidFill>
                  <a:schemeClr val="tx1"/>
                </a:solidFill>
                <a:latin typeface="Tw Cen MT" charset="0"/>
                <a:ea typeface="华文仿宋" charset="-122"/>
              </a:defRPr>
            </a:lvl9pPr>
          </a:lstStyle>
          <a:p>
            <a:pPr>
              <a:lnSpc>
                <a:spcPct val="125000"/>
              </a:lnSpc>
            </a:pPr>
            <a:r>
              <a:rPr lang="zh-CN" altLang="en-US" sz="2800" b="1">
                <a:solidFill>
                  <a:prstClr val="white"/>
                </a:solidFill>
                <a:sym typeface="华文仿宋" charset="-122"/>
              </a:rPr>
              <a:t>输入样例</a:t>
            </a:r>
          </a:p>
          <a:p>
            <a:pPr>
              <a:lnSpc>
                <a:spcPct val="125000"/>
              </a:lnSpc>
            </a:pPr>
            <a:endParaRPr lang="zh-CN" altLang="en-US" sz="2800" b="1">
              <a:solidFill>
                <a:prstClr val="white"/>
              </a:solidFill>
              <a:sym typeface="华文仿宋" charset="-122"/>
            </a:endParaRPr>
          </a:p>
          <a:p>
            <a:pPr>
              <a:lnSpc>
                <a:spcPct val="125000"/>
              </a:lnSpc>
            </a:pPr>
            <a:r>
              <a:rPr lang="zh-CN" altLang="en-US" sz="2800" b="1">
                <a:solidFill>
                  <a:prstClr val="white"/>
                </a:solidFill>
                <a:sym typeface="华文仿宋" charset="-122"/>
              </a:rPr>
              <a:t>  12</a:t>
            </a:r>
          </a:p>
          <a:p>
            <a:pPr>
              <a:lnSpc>
                <a:spcPct val="125000"/>
              </a:lnSpc>
            </a:pPr>
            <a:endParaRPr lang="zh-CN" altLang="en-US" sz="2800" b="1">
              <a:solidFill>
                <a:prstClr val="white"/>
              </a:solidFill>
              <a:sym typeface="华文仿宋" charset="-122"/>
            </a:endParaRPr>
          </a:p>
          <a:p>
            <a:pPr>
              <a:lnSpc>
                <a:spcPct val="125000"/>
              </a:lnSpc>
            </a:pPr>
            <a:r>
              <a:rPr lang="zh-CN" altLang="en-US" sz="2800" b="1">
                <a:solidFill>
                  <a:prstClr val="white"/>
                </a:solidFill>
                <a:sym typeface="华文仿宋" charset="-122"/>
              </a:rPr>
              <a:t>输出样例</a:t>
            </a:r>
          </a:p>
          <a:p>
            <a:pPr>
              <a:lnSpc>
                <a:spcPct val="125000"/>
              </a:lnSpc>
            </a:pPr>
            <a:endParaRPr lang="zh-CN" altLang="en-US" sz="2800" b="1">
              <a:solidFill>
                <a:prstClr val="white"/>
              </a:solidFill>
              <a:sym typeface="华文仿宋" charset="-122"/>
            </a:endParaRPr>
          </a:p>
          <a:p>
            <a:pPr>
              <a:lnSpc>
                <a:spcPct val="125000"/>
              </a:lnSpc>
            </a:pPr>
            <a:r>
              <a:rPr lang="zh-CN" altLang="en-US" sz="2800" b="1">
                <a:solidFill>
                  <a:prstClr val="white"/>
                </a:solidFill>
                <a:sym typeface="华文仿宋" charset="-122"/>
              </a:rPr>
              <a:t>  15</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a:xfrm>
            <a:off x="2136775" y="228600"/>
            <a:ext cx="8153400" cy="990600"/>
          </a:xfrm>
        </p:spPr>
        <p:txBody>
          <a:bodyPr/>
          <a:lstStyle/>
          <a:p>
            <a:r>
              <a:rPr lang="zh-CN" altLang="en-US">
                <a:sym typeface="华文仿宋" charset="-122"/>
              </a:rPr>
              <a:t>丑数解题分析</a:t>
            </a:r>
            <a:endParaRPr lang="zh-CN" altLang="en-US"/>
          </a:p>
        </p:txBody>
      </p:sp>
      <p:sp>
        <p:nvSpPr>
          <p:cNvPr id="37890" name="内容占位符 2"/>
          <p:cNvSpPr>
            <a:spLocks noGrp="1" noChangeArrowheads="1"/>
          </p:cNvSpPr>
          <p:nvPr>
            <p:ph sz="quarter" idx="1"/>
          </p:nvPr>
        </p:nvSpPr>
        <p:spPr>
          <a:xfrm>
            <a:off x="2136775" y="1600200"/>
            <a:ext cx="8153400" cy="4495800"/>
          </a:xfrm>
        </p:spPr>
        <p:txBody>
          <a:bodyPr>
            <a:normAutofit fontScale="92500" lnSpcReduction="20000"/>
          </a:bodyPr>
          <a:lstStyle/>
          <a:p>
            <a:r>
              <a:rPr lang="zh-CN" altLang="zh-CN" dirty="0"/>
              <a:t>先将</a:t>
            </a:r>
            <a:r>
              <a:rPr lang="en-US" altLang="zh-CN" dirty="0"/>
              <a:t>2,3,5,7push</a:t>
            </a:r>
            <a:r>
              <a:rPr lang="zh-CN" altLang="en-US" dirty="0"/>
              <a:t>进堆里，每次取出堆顶，将它分别乘上</a:t>
            </a:r>
            <a:r>
              <a:rPr lang="en-US" altLang="zh-CN" dirty="0">
                <a:sym typeface="华文仿宋" charset="-122"/>
              </a:rPr>
              <a:t>2,3,5,7push</a:t>
            </a:r>
            <a:r>
              <a:rPr lang="zh-CN" altLang="en-US" dirty="0">
                <a:sym typeface="华文仿宋" charset="-122"/>
              </a:rPr>
              <a:t>进堆里，弹出堆顶。第</a:t>
            </a:r>
            <a:r>
              <a:rPr lang="en-US" altLang="zh-CN" dirty="0">
                <a:sym typeface="华文仿宋" charset="-122"/>
              </a:rPr>
              <a:t>n</a:t>
            </a:r>
            <a:r>
              <a:rPr lang="zh-CN" altLang="en-US" dirty="0">
                <a:sym typeface="华文仿宋" charset="-122"/>
              </a:rPr>
              <a:t>次取的堆顶即为答案</a:t>
            </a:r>
            <a:r>
              <a:rPr lang="zh-CN" altLang="en-US" dirty="0" smtClean="0">
                <a:sym typeface="华文仿宋" charset="-122"/>
              </a:rPr>
              <a:t>。</a:t>
            </a:r>
            <a:endParaRPr lang="en-US" altLang="zh-CN" dirty="0" smtClean="0">
              <a:sym typeface="华文仿宋" charset="-122"/>
            </a:endParaRPr>
          </a:p>
          <a:p>
            <a:r>
              <a:rPr lang="zh-CN" altLang="en-US" dirty="0">
                <a:sym typeface="华文仿宋" charset="-122"/>
              </a:rPr>
              <a:t>解题思路</a:t>
            </a:r>
            <a:r>
              <a:rPr lang="en-US" altLang="zh-CN" dirty="0">
                <a:sym typeface="华文仿宋" charset="-122"/>
              </a:rPr>
              <a:t>:</a:t>
            </a:r>
            <a:r>
              <a:rPr lang="zh-CN" altLang="en-US" dirty="0">
                <a:sym typeface="华文仿宋" charset="-122"/>
              </a:rPr>
              <a:t>首先我们要找出数列的规律</a:t>
            </a:r>
            <a:r>
              <a:rPr lang="en-US" altLang="zh-CN" dirty="0">
                <a:sym typeface="华文仿宋" charset="-122"/>
              </a:rPr>
              <a:t>,</a:t>
            </a:r>
            <a:r>
              <a:rPr lang="zh-CN" altLang="en-US" dirty="0">
                <a:sym typeface="华文仿宋" charset="-122"/>
              </a:rPr>
              <a:t>我们仔细观察可以发现</a:t>
            </a:r>
            <a:r>
              <a:rPr lang="en-US" altLang="zh-CN" dirty="0">
                <a:sym typeface="华文仿宋" charset="-122"/>
              </a:rPr>
              <a:t>,</a:t>
            </a:r>
            <a:r>
              <a:rPr lang="zh-CN" altLang="en-US" dirty="0">
                <a:sym typeface="华文仿宋" charset="-122"/>
              </a:rPr>
              <a:t>任意数字</a:t>
            </a:r>
            <a:r>
              <a:rPr lang="en-US" altLang="zh-CN" dirty="0">
                <a:sym typeface="华文仿宋" charset="-122"/>
              </a:rPr>
              <a:t>x,</a:t>
            </a:r>
            <a:r>
              <a:rPr lang="zh-CN" altLang="en-US" dirty="0">
                <a:sym typeface="华文仿宋" charset="-122"/>
              </a:rPr>
              <a:t>他的丑数为</a:t>
            </a:r>
            <a:r>
              <a:rPr lang="en-US" altLang="zh-CN" dirty="0">
                <a:sym typeface="华文仿宋" charset="-122"/>
              </a:rPr>
              <a:t>x</a:t>
            </a:r>
            <a:r>
              <a:rPr lang="zh-CN" altLang="en-US" dirty="0">
                <a:sym typeface="华文仿宋" charset="-122"/>
              </a:rPr>
              <a:t>、</a:t>
            </a:r>
            <a:r>
              <a:rPr lang="en-US" altLang="zh-CN" dirty="0">
                <a:sym typeface="华文仿宋" charset="-122"/>
              </a:rPr>
              <a:t>2x</a:t>
            </a:r>
            <a:r>
              <a:rPr lang="zh-CN" altLang="en-US" dirty="0">
                <a:sym typeface="华文仿宋" charset="-122"/>
              </a:rPr>
              <a:t>、</a:t>
            </a:r>
            <a:r>
              <a:rPr lang="en-US" altLang="zh-CN" dirty="0">
                <a:sym typeface="华文仿宋" charset="-122"/>
              </a:rPr>
              <a:t>3x</a:t>
            </a:r>
            <a:r>
              <a:rPr lang="zh-CN" altLang="en-US" dirty="0">
                <a:sym typeface="华文仿宋" charset="-122"/>
              </a:rPr>
              <a:t>、</a:t>
            </a:r>
            <a:r>
              <a:rPr lang="en-US" altLang="zh-CN" dirty="0">
                <a:sym typeface="华文仿宋" charset="-122"/>
              </a:rPr>
              <a:t>5x,</a:t>
            </a:r>
            <a:r>
              <a:rPr lang="zh-CN" altLang="en-US" dirty="0">
                <a:sym typeface="华文仿宋" charset="-122"/>
              </a:rPr>
              <a:t>然后们通过一个最小堆形成的优先队列</a:t>
            </a:r>
            <a:r>
              <a:rPr lang="en-US" altLang="zh-CN" dirty="0">
                <a:sym typeface="华文仿宋" charset="-122"/>
              </a:rPr>
              <a:t>,</a:t>
            </a:r>
            <a:r>
              <a:rPr lang="zh-CN" altLang="en-US" dirty="0">
                <a:sym typeface="华文仿宋" charset="-122"/>
              </a:rPr>
              <a:t>每次取出最小元素</a:t>
            </a:r>
            <a:r>
              <a:rPr lang="en-US" altLang="zh-CN" dirty="0">
                <a:sym typeface="华文仿宋" charset="-122"/>
              </a:rPr>
              <a:t>,</a:t>
            </a:r>
            <a:r>
              <a:rPr lang="zh-CN" altLang="en-US" dirty="0">
                <a:sym typeface="华文仿宋" charset="-122"/>
              </a:rPr>
              <a:t>然后判断它的</a:t>
            </a:r>
            <a:r>
              <a:rPr lang="en-US" altLang="zh-CN" dirty="0">
                <a:sym typeface="华文仿宋" charset="-122"/>
              </a:rPr>
              <a:t>2x</a:t>
            </a:r>
            <a:r>
              <a:rPr lang="zh-CN" altLang="en-US" dirty="0">
                <a:sym typeface="华文仿宋" charset="-122"/>
              </a:rPr>
              <a:t>、</a:t>
            </a:r>
            <a:r>
              <a:rPr lang="en-US" altLang="zh-CN" dirty="0">
                <a:sym typeface="华文仿宋" charset="-122"/>
              </a:rPr>
              <a:t>3x</a:t>
            </a:r>
            <a:r>
              <a:rPr lang="zh-CN" altLang="en-US" dirty="0">
                <a:sym typeface="华文仿宋" charset="-122"/>
              </a:rPr>
              <a:t>、</a:t>
            </a:r>
            <a:r>
              <a:rPr lang="en-US" altLang="zh-CN" dirty="0">
                <a:sym typeface="华文仿宋" charset="-122"/>
              </a:rPr>
              <a:t>5x</a:t>
            </a:r>
            <a:r>
              <a:rPr lang="zh-CN" altLang="en-US" dirty="0">
                <a:sym typeface="华文仿宋" charset="-122"/>
              </a:rPr>
              <a:t>是否在队列中</a:t>
            </a:r>
            <a:r>
              <a:rPr lang="en-US" altLang="zh-CN" dirty="0">
                <a:sym typeface="华文仿宋" charset="-122"/>
              </a:rPr>
              <a:t>,</a:t>
            </a:r>
            <a:r>
              <a:rPr lang="zh-CN" altLang="en-US" dirty="0">
                <a:sym typeface="华文仿宋" charset="-122"/>
              </a:rPr>
              <a:t>如果不在那么就</a:t>
            </a:r>
            <a:r>
              <a:rPr lang="en-US" altLang="zh-CN" dirty="0">
                <a:sym typeface="华文仿宋" charset="-122"/>
              </a:rPr>
              <a:t>push()</a:t>
            </a:r>
            <a:r>
              <a:rPr lang="zh-CN" altLang="en-US" dirty="0">
                <a:sym typeface="华文仿宋" charset="-122"/>
              </a:rPr>
              <a:t>进优先队列</a:t>
            </a:r>
            <a:r>
              <a:rPr lang="en-US" altLang="zh-CN" dirty="0">
                <a:sym typeface="华文仿宋" charset="-122"/>
              </a:rPr>
              <a:t>,</a:t>
            </a:r>
            <a:r>
              <a:rPr lang="zh-CN" altLang="en-US" dirty="0">
                <a:sym typeface="华文仿宋" charset="-122"/>
              </a:rPr>
              <a:t>那么我们判断是否在队列中呢</a:t>
            </a:r>
            <a:r>
              <a:rPr lang="en-US" altLang="zh-CN" dirty="0">
                <a:sym typeface="华文仿宋" charset="-122"/>
              </a:rPr>
              <a:t>,</a:t>
            </a:r>
            <a:r>
              <a:rPr lang="zh-CN" altLang="en-US" dirty="0">
                <a:sym typeface="华文仿宋" charset="-122"/>
              </a:rPr>
              <a:t>熟悉</a:t>
            </a:r>
            <a:r>
              <a:rPr lang="en-US" altLang="zh-CN" dirty="0">
                <a:sym typeface="华文仿宋" charset="-122"/>
              </a:rPr>
              <a:t>set</a:t>
            </a:r>
            <a:r>
              <a:rPr lang="zh-CN" altLang="en-US" dirty="0">
                <a:sym typeface="华文仿宋" charset="-122"/>
              </a:rPr>
              <a:t>集合的同学</a:t>
            </a:r>
            <a:r>
              <a:rPr lang="en-US" altLang="zh-CN" dirty="0">
                <a:sym typeface="华文仿宋" charset="-122"/>
              </a:rPr>
              <a:t>,</a:t>
            </a:r>
            <a:r>
              <a:rPr lang="zh-CN" altLang="en-US" dirty="0">
                <a:sym typeface="华文仿宋" charset="-122"/>
              </a:rPr>
              <a:t>可以清楚知道</a:t>
            </a:r>
            <a:r>
              <a:rPr lang="en-US" altLang="zh-CN" dirty="0">
                <a:sym typeface="华文仿宋" charset="-122"/>
              </a:rPr>
              <a:t>,set</a:t>
            </a:r>
            <a:r>
              <a:rPr lang="zh-CN" altLang="en-US" dirty="0">
                <a:sym typeface="华文仿宋" charset="-122"/>
              </a:rPr>
              <a:t>不允许重复元素</a:t>
            </a:r>
            <a:r>
              <a:rPr lang="en-US" altLang="zh-CN" dirty="0">
                <a:sym typeface="华文仿宋" charset="-122"/>
              </a:rPr>
              <a:t>,</a:t>
            </a:r>
            <a:r>
              <a:rPr lang="zh-CN" altLang="en-US" dirty="0">
                <a:sym typeface="华文仿宋" charset="-122"/>
              </a:rPr>
              <a:t>并且</a:t>
            </a:r>
            <a:r>
              <a:rPr lang="en-US" altLang="zh-CN" dirty="0">
                <a:sym typeface="华文仿宋" charset="-122"/>
              </a:rPr>
              <a:t>set</a:t>
            </a:r>
            <a:r>
              <a:rPr lang="zh-CN" altLang="en-US" dirty="0">
                <a:sym typeface="华文仿宋" charset="-122"/>
              </a:rPr>
              <a:t>可以帮助我们排序</a:t>
            </a:r>
            <a:r>
              <a:rPr lang="en-US" altLang="zh-CN" dirty="0">
                <a:sym typeface="华文仿宋" charset="-122"/>
              </a:rPr>
              <a:t>,</a:t>
            </a:r>
            <a:r>
              <a:rPr lang="zh-CN" altLang="en-US" dirty="0">
                <a:sym typeface="华文仿宋" charset="-122"/>
              </a:rPr>
              <a:t>所以我们**用</a:t>
            </a:r>
            <a:r>
              <a:rPr lang="en-US" altLang="zh-CN" dirty="0">
                <a:sym typeface="华文仿宋" charset="-122"/>
              </a:rPr>
              <a:t>set</a:t>
            </a:r>
            <a:r>
              <a:rPr lang="zh-CN" altLang="en-US" dirty="0">
                <a:sym typeface="华文仿宋" charset="-122"/>
              </a:rPr>
              <a:t>集合去除重复元素</a:t>
            </a:r>
            <a:r>
              <a:rPr lang="en-US" altLang="zh-CN" dirty="0">
                <a:sym typeface="华文仿宋" charset="-122"/>
              </a:rPr>
              <a:t>!**</a:t>
            </a:r>
            <a:r>
              <a:rPr lang="zh-CN" altLang="en-US" dirty="0">
                <a:sym typeface="华文仿宋" charset="-122"/>
              </a:rPr>
              <a:t>最后整体利用</a:t>
            </a:r>
            <a:r>
              <a:rPr lang="en-US" altLang="zh-CN" dirty="0">
                <a:sym typeface="华文仿宋" charset="-122"/>
              </a:rPr>
              <a:t>for</a:t>
            </a:r>
            <a:r>
              <a:rPr lang="zh-CN" altLang="en-US" dirty="0">
                <a:sym typeface="华文仿宋" charset="-122"/>
              </a:rPr>
              <a:t>循环</a:t>
            </a:r>
            <a:r>
              <a:rPr lang="en-US" altLang="zh-CN" dirty="0">
                <a:sym typeface="华文仿宋" charset="-122"/>
              </a:rPr>
              <a:t>i</a:t>
            </a:r>
            <a:r>
              <a:rPr lang="zh-CN" altLang="en-US" dirty="0">
                <a:sym typeface="华文仿宋" charset="-122"/>
              </a:rPr>
              <a:t>从</a:t>
            </a:r>
            <a:r>
              <a:rPr lang="en-US" altLang="zh-CN" dirty="0">
                <a:sym typeface="华文仿宋" charset="-122"/>
              </a:rPr>
              <a:t>1</a:t>
            </a:r>
            <a:r>
              <a:rPr lang="zh-CN" altLang="en-US" dirty="0">
                <a:sym typeface="华文仿宋" charset="-122"/>
              </a:rPr>
              <a:t>开始</a:t>
            </a:r>
            <a:r>
              <a:rPr lang="en-US" altLang="zh-CN" dirty="0">
                <a:sym typeface="华文仿宋" charset="-122"/>
              </a:rPr>
              <a:t>,</a:t>
            </a:r>
            <a:r>
              <a:rPr lang="zh-CN" altLang="en-US" dirty="0">
                <a:sym typeface="华文仿宋" charset="-122"/>
              </a:rPr>
              <a:t>直到</a:t>
            </a:r>
            <a:r>
              <a:rPr lang="en-US" altLang="zh-CN" dirty="0">
                <a:sym typeface="华文仿宋" charset="-122"/>
              </a:rPr>
              <a:t>i=1500</a:t>
            </a:r>
            <a:r>
              <a:rPr lang="zh-CN" altLang="en-US" dirty="0">
                <a:sym typeface="华文仿宋" charset="-122"/>
              </a:rPr>
              <a:t>就可以判断第</a:t>
            </a:r>
            <a:r>
              <a:rPr lang="en-US" altLang="zh-CN" dirty="0">
                <a:sym typeface="华文仿宋" charset="-122"/>
              </a:rPr>
              <a:t>1500</a:t>
            </a:r>
            <a:r>
              <a:rPr lang="zh-CN" altLang="en-US" dirty="0">
                <a:sym typeface="华文仿宋" charset="-122"/>
              </a:rPr>
              <a:t>个丑数</a:t>
            </a:r>
            <a:r>
              <a:rPr lang="en-US" altLang="zh-CN" dirty="0" smtClean="0">
                <a:sym typeface="华文仿宋" charset="-122"/>
              </a:rPr>
              <a:t>!</a:t>
            </a:r>
            <a:endParaRPr lang="zh-CN" altLang="en-US" dirty="0">
              <a:sym typeface="华文仿宋"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598251"/>
          </a:xfrm>
        </p:spPr>
        <p:txBody>
          <a:bodyPr>
            <a:normAutofit fontScale="90000"/>
          </a:bodyPr>
          <a:lstStyle/>
          <a:p>
            <a:r>
              <a:rPr lang="zh-CN" altLang="en-US" dirty="0" smtClean="0"/>
              <a:t>上代码：</a:t>
            </a:r>
            <a:endParaRPr lang="zh-CN" altLang="en-US" dirty="0"/>
          </a:p>
        </p:txBody>
      </p:sp>
      <p:sp>
        <p:nvSpPr>
          <p:cNvPr id="3" name="内容占位符 2"/>
          <p:cNvSpPr>
            <a:spLocks noGrp="1"/>
          </p:cNvSpPr>
          <p:nvPr>
            <p:ph sz="quarter" idx="1"/>
          </p:nvPr>
        </p:nvSpPr>
        <p:spPr>
          <a:xfrm>
            <a:off x="2665119" y="92413"/>
            <a:ext cx="5739142" cy="6765587"/>
          </a:xfrm>
        </p:spPr>
        <p:txBody>
          <a:bodyPr>
            <a:normAutofit fontScale="25000" lnSpcReduction="20000"/>
          </a:bodyPr>
          <a:lstStyle/>
          <a:p>
            <a:pPr marL="0" indent="0">
              <a:buNone/>
            </a:pPr>
            <a:r>
              <a:rPr lang="en-US" altLang="zh-CN" dirty="0"/>
              <a:t>#include &lt;algorithm&gt;</a:t>
            </a:r>
          </a:p>
          <a:p>
            <a:pPr marL="0" indent="0">
              <a:buNone/>
            </a:pPr>
            <a:r>
              <a:rPr lang="en-US" altLang="zh-CN" dirty="0"/>
              <a:t>#include &lt;</a:t>
            </a:r>
            <a:r>
              <a:rPr lang="en-US" altLang="zh-CN" dirty="0" err="1"/>
              <a:t>cstring</a:t>
            </a:r>
            <a:r>
              <a:rPr lang="en-US" altLang="zh-CN" dirty="0"/>
              <a:t>&gt;</a:t>
            </a:r>
          </a:p>
          <a:p>
            <a:pPr marL="0" indent="0">
              <a:buNone/>
            </a:pPr>
            <a:r>
              <a:rPr lang="en-US" altLang="zh-CN" dirty="0"/>
              <a:t>#include &lt;</a:t>
            </a:r>
            <a:r>
              <a:rPr lang="en-US" altLang="zh-CN" dirty="0" err="1"/>
              <a:t>iostream</a:t>
            </a:r>
            <a:r>
              <a:rPr lang="en-US" altLang="zh-CN" dirty="0"/>
              <a:t>&gt;</a:t>
            </a:r>
          </a:p>
          <a:p>
            <a:pPr marL="0" indent="0">
              <a:buNone/>
            </a:pPr>
            <a:r>
              <a:rPr lang="en-US" altLang="zh-CN" dirty="0"/>
              <a:t>#include&lt;</a:t>
            </a:r>
            <a:r>
              <a:rPr lang="en-US" altLang="zh-CN" dirty="0" err="1"/>
              <a:t>cstdio</a:t>
            </a:r>
            <a:r>
              <a:rPr lang="en-US" altLang="zh-CN" dirty="0"/>
              <a:t>&gt;</a:t>
            </a:r>
          </a:p>
          <a:p>
            <a:pPr marL="0" indent="0">
              <a:buNone/>
            </a:pPr>
            <a:r>
              <a:rPr lang="en-US" altLang="zh-CN" dirty="0"/>
              <a:t>using namespace </a:t>
            </a:r>
            <a:r>
              <a:rPr lang="en-US" altLang="zh-CN" dirty="0" err="1"/>
              <a:t>std</a:t>
            </a:r>
            <a:r>
              <a:rPr lang="en-US" altLang="zh-CN" dirty="0"/>
              <a:t>;</a:t>
            </a:r>
          </a:p>
          <a:p>
            <a:pPr marL="0" indent="0">
              <a:buNone/>
            </a:pPr>
            <a:r>
              <a:rPr lang="en-US" altLang="zh-CN" dirty="0"/>
              <a:t>#include&lt;queue&gt;</a:t>
            </a:r>
          </a:p>
          <a:p>
            <a:pPr marL="0" indent="0">
              <a:buNone/>
            </a:pPr>
            <a:r>
              <a:rPr lang="en-US" altLang="zh-CN" dirty="0"/>
              <a:t>#include&lt;vector&gt;</a:t>
            </a:r>
          </a:p>
          <a:p>
            <a:pPr marL="0" indent="0">
              <a:buNone/>
            </a:pPr>
            <a:r>
              <a:rPr lang="en-US" altLang="zh-CN" dirty="0"/>
              <a:t>#include&lt;set&gt;</a:t>
            </a:r>
          </a:p>
          <a:p>
            <a:pPr marL="0" indent="0">
              <a:buNone/>
            </a:pPr>
            <a:r>
              <a:rPr lang="en-US" altLang="zh-CN" dirty="0" err="1"/>
              <a:t>typedef</a:t>
            </a:r>
            <a:r>
              <a:rPr lang="en-US" altLang="zh-CN" dirty="0"/>
              <a:t> long </a:t>
            </a:r>
            <a:r>
              <a:rPr lang="en-US" altLang="zh-CN" dirty="0" err="1"/>
              <a:t>long</a:t>
            </a:r>
            <a:r>
              <a:rPr lang="en-US" altLang="zh-CN" dirty="0"/>
              <a:t> </a:t>
            </a:r>
            <a:r>
              <a:rPr lang="en-US" altLang="zh-CN" dirty="0" err="1"/>
              <a:t>ll</a:t>
            </a:r>
            <a:r>
              <a:rPr lang="en-US" altLang="zh-CN" dirty="0"/>
              <a:t>;</a:t>
            </a:r>
          </a:p>
          <a:p>
            <a:pPr marL="0" indent="0">
              <a:buNone/>
            </a:pPr>
            <a:r>
              <a:rPr lang="en-US" altLang="zh-CN" dirty="0" err="1"/>
              <a:t>const</a:t>
            </a:r>
            <a:r>
              <a:rPr lang="en-US" altLang="zh-CN" dirty="0"/>
              <a:t> </a:t>
            </a:r>
            <a:r>
              <a:rPr lang="en-US" altLang="zh-CN" dirty="0" err="1"/>
              <a:t>int</a:t>
            </a:r>
            <a:r>
              <a:rPr lang="en-US" altLang="zh-CN" dirty="0"/>
              <a:t> </a:t>
            </a:r>
            <a:r>
              <a:rPr lang="en-US" altLang="zh-CN" dirty="0" err="1"/>
              <a:t>coeff</a:t>
            </a:r>
            <a:r>
              <a:rPr lang="en-US" altLang="zh-CN" dirty="0"/>
              <a:t>[3]= {2,3,5};</a:t>
            </a:r>
          </a:p>
          <a:p>
            <a:pPr marL="0" indent="0">
              <a:buNone/>
            </a:pPr>
            <a:r>
              <a:rPr lang="en-US" altLang="zh-CN" dirty="0" err="1"/>
              <a:t>ll</a:t>
            </a:r>
            <a:r>
              <a:rPr lang="en-US" altLang="zh-CN" dirty="0"/>
              <a:t> x;</a:t>
            </a:r>
          </a:p>
          <a:p>
            <a:pPr marL="0" indent="0">
              <a:buNone/>
            </a:pPr>
            <a:r>
              <a:rPr lang="en-US" altLang="zh-CN" dirty="0" err="1"/>
              <a:t>int</a:t>
            </a:r>
            <a:r>
              <a:rPr lang="en-US" altLang="zh-CN" dirty="0"/>
              <a:t> main()</a:t>
            </a:r>
          </a:p>
          <a:p>
            <a:pPr marL="0" indent="0">
              <a:buNone/>
            </a:pPr>
            <a:r>
              <a:rPr lang="en-US" altLang="zh-CN" dirty="0"/>
              <a:t>{  </a:t>
            </a:r>
          </a:p>
          <a:p>
            <a:pPr marL="0" indent="0">
              <a:buNone/>
            </a:pPr>
            <a:r>
              <a:rPr lang="en-US" altLang="zh-CN" dirty="0"/>
              <a:t>    </a:t>
            </a:r>
            <a:r>
              <a:rPr lang="en-US" altLang="zh-CN" dirty="0" err="1"/>
              <a:t>int</a:t>
            </a:r>
            <a:r>
              <a:rPr lang="en-US" altLang="zh-CN" dirty="0"/>
              <a:t> n;</a:t>
            </a:r>
          </a:p>
          <a:p>
            <a:pPr marL="0" indent="0">
              <a:buNone/>
            </a:pPr>
            <a:r>
              <a:rPr lang="en-US" altLang="zh-CN" dirty="0"/>
              <a:t>    	//</a:t>
            </a:r>
            <a:r>
              <a:rPr lang="zh-CN" altLang="en-US" dirty="0"/>
              <a:t>越小的整数优先级越大的模板</a:t>
            </a:r>
          </a:p>
          <a:p>
            <a:pPr marL="0" indent="0">
              <a:buNone/>
            </a:pPr>
            <a:r>
              <a:rPr lang="zh-CN" altLang="en-US" dirty="0"/>
              <a:t>    </a:t>
            </a:r>
            <a:r>
              <a:rPr lang="en-US" altLang="zh-CN" dirty="0" err="1"/>
              <a:t>priority_queue</a:t>
            </a:r>
            <a:r>
              <a:rPr lang="en-US" altLang="zh-CN" dirty="0"/>
              <a:t>&lt;</a:t>
            </a:r>
            <a:r>
              <a:rPr lang="en-US" altLang="zh-CN" dirty="0" err="1"/>
              <a:t>ll,vector</a:t>
            </a:r>
            <a:r>
              <a:rPr lang="en-US" altLang="zh-CN" dirty="0"/>
              <a:t>&lt;</a:t>
            </a:r>
            <a:r>
              <a:rPr lang="en-US" altLang="zh-CN" dirty="0" err="1"/>
              <a:t>ll</a:t>
            </a:r>
            <a:r>
              <a:rPr lang="en-US" altLang="zh-CN" dirty="0"/>
              <a:t>&gt;,greater&lt;</a:t>
            </a:r>
            <a:r>
              <a:rPr lang="en-US" altLang="zh-CN" dirty="0" err="1"/>
              <a:t>ll</a:t>
            </a:r>
            <a:r>
              <a:rPr lang="en-US" altLang="zh-CN" dirty="0"/>
              <a:t>&gt; &gt;</a:t>
            </a:r>
            <a:r>
              <a:rPr lang="en-US" altLang="zh-CN" dirty="0" err="1"/>
              <a:t>pq</a:t>
            </a:r>
            <a:r>
              <a:rPr lang="en-US" altLang="zh-CN" dirty="0"/>
              <a:t>;</a:t>
            </a:r>
          </a:p>
          <a:p>
            <a:pPr marL="0" indent="0">
              <a:buNone/>
            </a:pPr>
            <a:r>
              <a:rPr lang="en-US" altLang="zh-CN" dirty="0"/>
              <a:t>    //</a:t>
            </a:r>
            <a:r>
              <a:rPr lang="zh-CN" altLang="en-US" dirty="0"/>
              <a:t>记录那个整数是否存进了队列</a:t>
            </a:r>
          </a:p>
          <a:p>
            <a:pPr marL="0" indent="0">
              <a:buNone/>
            </a:pPr>
            <a:r>
              <a:rPr lang="zh-CN" altLang="en-US" dirty="0"/>
              <a:t>    </a:t>
            </a:r>
            <a:r>
              <a:rPr lang="en-US" altLang="zh-CN" dirty="0"/>
              <a:t>set&lt;</a:t>
            </a:r>
            <a:r>
              <a:rPr lang="en-US" altLang="zh-CN" dirty="0" err="1"/>
              <a:t>ll</a:t>
            </a:r>
            <a:r>
              <a:rPr lang="en-US" altLang="zh-CN" dirty="0"/>
              <a:t>&gt;s; </a:t>
            </a:r>
          </a:p>
          <a:p>
            <a:pPr marL="0" indent="0">
              <a:buNone/>
            </a:pPr>
            <a:r>
              <a:rPr lang="en-US" altLang="zh-CN" dirty="0"/>
              <a:t>    </a:t>
            </a:r>
            <a:r>
              <a:rPr lang="en-US" altLang="zh-CN" dirty="0" err="1"/>
              <a:t>pq.push</a:t>
            </a:r>
            <a:r>
              <a:rPr lang="en-US" altLang="zh-CN" dirty="0"/>
              <a:t>(1); //</a:t>
            </a:r>
            <a:r>
              <a:rPr lang="zh-CN" altLang="en-US" dirty="0"/>
              <a:t>先把</a:t>
            </a:r>
            <a:r>
              <a:rPr lang="en-US" altLang="zh-CN" dirty="0"/>
              <a:t>1</a:t>
            </a:r>
            <a:r>
              <a:rPr lang="zh-CN" altLang="en-US" dirty="0"/>
              <a:t>存入</a:t>
            </a:r>
          </a:p>
          <a:p>
            <a:pPr marL="0" indent="0">
              <a:buNone/>
            </a:pPr>
            <a:r>
              <a:rPr lang="zh-CN" altLang="en-US" dirty="0"/>
              <a:t>    </a:t>
            </a:r>
            <a:r>
              <a:rPr lang="en-US" altLang="zh-CN" dirty="0" err="1"/>
              <a:t>s.insert</a:t>
            </a:r>
            <a:r>
              <a:rPr lang="en-US" altLang="zh-CN" dirty="0"/>
              <a:t>(1);</a:t>
            </a:r>
          </a:p>
          <a:p>
            <a:pPr marL="0" indent="0">
              <a:buNone/>
            </a:pPr>
            <a:r>
              <a:rPr lang="en-US" altLang="zh-CN" dirty="0"/>
              <a:t>    </a:t>
            </a:r>
            <a:r>
              <a:rPr lang="en-US" altLang="zh-CN" dirty="0" err="1"/>
              <a:t>cin</a:t>
            </a:r>
            <a:r>
              <a:rPr lang="en-US" altLang="zh-CN" dirty="0"/>
              <a:t>&gt;&gt;n;</a:t>
            </a:r>
          </a:p>
          <a:p>
            <a:pPr marL="0" indent="0">
              <a:buNone/>
            </a:pPr>
            <a:r>
              <a:rPr lang="en-US" altLang="zh-CN" dirty="0"/>
              <a:t>    for(</a:t>
            </a:r>
            <a:r>
              <a:rPr lang="en-US" altLang="zh-CN" dirty="0" err="1"/>
              <a:t>int</a:t>
            </a:r>
            <a:r>
              <a:rPr lang="en-US" altLang="zh-CN" dirty="0"/>
              <a:t> i=0;i&lt;n; i++)</a:t>
            </a:r>
          </a:p>
          <a:p>
            <a:pPr marL="0" indent="0">
              <a:buNone/>
            </a:pPr>
            <a:r>
              <a:rPr lang="en-US" altLang="zh-CN" dirty="0"/>
              <a:t>    {    //</a:t>
            </a:r>
            <a:r>
              <a:rPr lang="zh-CN" altLang="en-US" dirty="0"/>
              <a:t>取出队列中的第一个丑数</a:t>
            </a:r>
          </a:p>
          <a:p>
            <a:pPr marL="0" indent="0">
              <a:buNone/>
            </a:pPr>
            <a:r>
              <a:rPr lang="zh-CN" altLang="en-US" dirty="0"/>
              <a:t>        </a:t>
            </a:r>
            <a:r>
              <a:rPr lang="en-US" altLang="zh-CN" dirty="0"/>
              <a:t>x=</a:t>
            </a:r>
            <a:r>
              <a:rPr lang="en-US" altLang="zh-CN" dirty="0" err="1"/>
              <a:t>pq.top</a:t>
            </a:r>
            <a:r>
              <a:rPr lang="en-US" altLang="zh-CN" dirty="0"/>
              <a:t>(); </a:t>
            </a:r>
          </a:p>
          <a:p>
            <a:pPr marL="0" indent="0">
              <a:buNone/>
            </a:pPr>
            <a:r>
              <a:rPr lang="en-US" altLang="zh-CN" dirty="0"/>
              <a:t>        </a:t>
            </a:r>
            <a:r>
              <a:rPr lang="en-US" altLang="zh-CN" dirty="0" err="1"/>
              <a:t>pq.pop</a:t>
            </a:r>
            <a:r>
              <a:rPr lang="en-US" altLang="zh-CN" dirty="0"/>
              <a:t>();  //</a:t>
            </a:r>
            <a:r>
              <a:rPr lang="zh-CN" altLang="en-US" dirty="0"/>
              <a:t>然后删除</a:t>
            </a:r>
          </a:p>
          <a:p>
            <a:pPr marL="0" indent="0">
              <a:buNone/>
            </a:pPr>
            <a:r>
              <a:rPr lang="zh-CN" altLang="en-US" dirty="0"/>
              <a:t>       </a:t>
            </a:r>
            <a:r>
              <a:rPr lang="en-US" altLang="zh-CN" dirty="0"/>
              <a:t>//</a:t>
            </a:r>
            <a:r>
              <a:rPr lang="zh-CN" altLang="en-US" dirty="0"/>
              <a:t>存入丑数，，让</a:t>
            </a:r>
            <a:r>
              <a:rPr lang="en-US" altLang="zh-CN" dirty="0"/>
              <a:t>2,3</a:t>
            </a:r>
            <a:r>
              <a:rPr lang="zh-CN" altLang="en-US" dirty="0"/>
              <a:t>，</a:t>
            </a:r>
            <a:r>
              <a:rPr lang="en-US" altLang="zh-CN" dirty="0"/>
              <a:t>5</a:t>
            </a:r>
            <a:r>
              <a:rPr lang="zh-CN" altLang="en-US" dirty="0"/>
              <a:t>互乘就</a:t>
            </a:r>
            <a:r>
              <a:rPr lang="en-US" altLang="zh-CN" dirty="0"/>
              <a:t>ok</a:t>
            </a:r>
            <a:r>
              <a:rPr lang="zh-CN" altLang="en-US" dirty="0"/>
              <a:t>，这样形成的数都由</a:t>
            </a:r>
            <a:r>
              <a:rPr lang="en-US" altLang="zh-CN" dirty="0"/>
              <a:t>2 3 5</a:t>
            </a:r>
            <a:r>
              <a:rPr lang="zh-CN" altLang="en-US" dirty="0"/>
              <a:t>的积构成</a:t>
            </a:r>
          </a:p>
          <a:p>
            <a:pPr marL="0" indent="0">
              <a:buNone/>
            </a:pPr>
            <a:r>
              <a:rPr lang="zh-CN" altLang="en-US" dirty="0"/>
              <a:t>        </a:t>
            </a:r>
            <a:r>
              <a:rPr lang="en-US" altLang="zh-CN" dirty="0"/>
              <a:t>for(</a:t>
            </a:r>
            <a:r>
              <a:rPr lang="en-US" altLang="zh-CN" dirty="0" err="1"/>
              <a:t>int</a:t>
            </a:r>
            <a:r>
              <a:rPr lang="en-US" altLang="zh-CN" dirty="0"/>
              <a:t> j=0; j&lt;3; j++)</a:t>
            </a:r>
          </a:p>
          <a:p>
            <a:pPr marL="0" indent="0">
              <a:buNone/>
            </a:pPr>
            <a:r>
              <a:rPr lang="en-US" altLang="zh-CN" dirty="0"/>
              <a:t>        {</a:t>
            </a:r>
          </a:p>
          <a:p>
            <a:pPr marL="0" indent="0">
              <a:buNone/>
            </a:pPr>
            <a:r>
              <a:rPr lang="en-US" altLang="zh-CN" dirty="0"/>
              <a:t>            </a:t>
            </a:r>
            <a:r>
              <a:rPr lang="en-US" altLang="zh-CN" dirty="0" err="1"/>
              <a:t>ll</a:t>
            </a:r>
            <a:r>
              <a:rPr lang="en-US" altLang="zh-CN" dirty="0"/>
              <a:t> x2=x*</a:t>
            </a:r>
            <a:r>
              <a:rPr lang="en-US" altLang="zh-CN" dirty="0" err="1"/>
              <a:t>coeff</a:t>
            </a:r>
            <a:r>
              <a:rPr lang="en-US" altLang="zh-CN" dirty="0"/>
              <a:t>[j];</a:t>
            </a:r>
          </a:p>
          <a:p>
            <a:pPr marL="0" indent="0">
              <a:buNone/>
            </a:pPr>
            <a:r>
              <a:rPr lang="en-US" altLang="zh-CN" dirty="0"/>
              <a:t>            if(!</a:t>
            </a:r>
            <a:r>
              <a:rPr lang="en-US" altLang="zh-CN" dirty="0" err="1"/>
              <a:t>s.count</a:t>
            </a:r>
            <a:r>
              <a:rPr lang="en-US" altLang="zh-CN" dirty="0"/>
              <a:t>(x2))  //</a:t>
            </a:r>
            <a:r>
              <a:rPr lang="zh-CN" altLang="en-US" dirty="0"/>
              <a:t>如果这个数不存在，就存入</a:t>
            </a:r>
          </a:p>
          <a:p>
            <a:pPr marL="0" indent="0">
              <a:buNone/>
            </a:pPr>
            <a:r>
              <a:rPr lang="zh-CN" altLang="en-US" dirty="0"/>
              <a:t>            </a:t>
            </a:r>
            <a:r>
              <a:rPr lang="en-US" altLang="zh-CN" dirty="0"/>
              <a:t>{</a:t>
            </a:r>
          </a:p>
          <a:p>
            <a:pPr marL="0" indent="0">
              <a:buNone/>
            </a:pPr>
            <a:r>
              <a:rPr lang="en-US" altLang="zh-CN" dirty="0"/>
              <a:t>                </a:t>
            </a:r>
            <a:r>
              <a:rPr lang="en-US" altLang="zh-CN" dirty="0" err="1"/>
              <a:t>s.insert</a:t>
            </a:r>
            <a:r>
              <a:rPr lang="en-US" altLang="zh-CN" dirty="0"/>
              <a:t>(x2);</a:t>
            </a:r>
          </a:p>
          <a:p>
            <a:pPr marL="0" indent="0">
              <a:buNone/>
            </a:pPr>
            <a:r>
              <a:rPr lang="en-US" altLang="zh-CN" dirty="0"/>
              <a:t>                </a:t>
            </a:r>
            <a:r>
              <a:rPr lang="en-US" altLang="zh-CN" dirty="0" err="1"/>
              <a:t>pq.push</a:t>
            </a:r>
            <a:r>
              <a:rPr lang="en-US" altLang="zh-CN" dirty="0"/>
              <a:t>(x2);</a:t>
            </a:r>
          </a:p>
          <a:p>
            <a:pPr marL="0" indent="0">
              <a:buNone/>
            </a:pPr>
            <a:r>
              <a:rPr lang="en-US" altLang="zh-CN" dirty="0"/>
              <a:t>            }</a:t>
            </a:r>
          </a:p>
          <a:p>
            <a:pPr marL="0" indent="0">
              <a:buNone/>
            </a:pPr>
            <a:r>
              <a:rPr lang="en-US" altLang="zh-CN" dirty="0"/>
              <a:t>        }</a:t>
            </a:r>
          </a:p>
          <a:p>
            <a:pPr marL="0" indent="0">
              <a:buNone/>
            </a:pPr>
            <a:r>
              <a:rPr lang="en-US" altLang="zh-CN" dirty="0"/>
              <a:t>    }</a:t>
            </a:r>
          </a:p>
          <a:p>
            <a:pPr marL="0" indent="0">
              <a:buNone/>
            </a:pPr>
            <a:r>
              <a:rPr lang="en-US" altLang="zh-CN" dirty="0"/>
              <a:t>    </a:t>
            </a:r>
            <a:r>
              <a:rPr lang="en-US" altLang="zh-CN" dirty="0" err="1"/>
              <a:t>cout</a:t>
            </a:r>
            <a:r>
              <a:rPr lang="en-US" altLang="zh-CN" dirty="0"/>
              <a:t>&lt;&lt;x&lt;&lt;</a:t>
            </a:r>
            <a:r>
              <a:rPr lang="en-US" altLang="zh-CN" dirty="0" err="1"/>
              <a:t>endl</a:t>
            </a:r>
            <a:r>
              <a:rPr lang="en-US" altLang="zh-CN" dirty="0"/>
              <a:t>;</a:t>
            </a:r>
          </a:p>
          <a:p>
            <a:pPr marL="0" indent="0">
              <a:buNone/>
            </a:pPr>
            <a:r>
              <a:rPr lang="en-US" altLang="zh-CN" dirty="0"/>
              <a:t>    return 0;</a:t>
            </a:r>
          </a:p>
          <a:p>
            <a:pPr marL="0" indent="0">
              <a:buNone/>
            </a:pPr>
            <a:r>
              <a:rPr lang="en-US" altLang="zh-CN" dirty="0"/>
              <a:t>}</a:t>
            </a:r>
          </a:p>
          <a:p>
            <a:endParaRPr lang="zh-CN" altLang="en-US" dirty="0"/>
          </a:p>
        </p:txBody>
      </p:sp>
    </p:spTree>
    <p:extLst>
      <p:ext uri="{BB962C8B-B14F-4D97-AF65-F5344CB8AC3E}">
        <p14:creationId xmlns:p14="http://schemas.microsoft.com/office/powerpoint/2010/main" val="116228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136776" y="228600"/>
            <a:ext cx="8348663" cy="990600"/>
          </a:xfrm>
        </p:spPr>
        <p:txBody>
          <a:bodyPr>
            <a:normAutofit/>
          </a:bodyPr>
          <a:lstStyle/>
          <a:p>
            <a:pPr fontAlgn="auto"/>
            <a:r>
              <a:rPr lang="en-US" altLang="zh-CN" b="1" noProof="1">
                <a:sym typeface="+mn-ea"/>
              </a:rPr>
              <a:t>priority_queue</a:t>
            </a:r>
            <a:r>
              <a:rPr lang="zh-CN" altLang="en-US" b="1" noProof="1">
                <a:sym typeface="+mn-ea"/>
              </a:rPr>
              <a:t>应用</a:t>
            </a:r>
            <a:r>
              <a:rPr lang="en-US" altLang="zh-CN" b="1" noProof="1">
                <a:sym typeface="+mn-ea"/>
              </a:rPr>
              <a:t>—BlackBox</a:t>
            </a:r>
          </a:p>
        </p:txBody>
      </p:sp>
      <p:sp>
        <p:nvSpPr>
          <p:cNvPr id="39938" name="内容占位符 6"/>
          <p:cNvSpPr>
            <a:spLocks noGrp="1" noChangeArrowheads="1"/>
          </p:cNvSpPr>
          <p:nvPr>
            <p:ph sz="quarter" idx="1"/>
          </p:nvPr>
        </p:nvSpPr>
        <p:spPr>
          <a:xfrm>
            <a:off x="2136776" y="1506539"/>
            <a:ext cx="8348663" cy="5356225"/>
          </a:xfrm>
        </p:spPr>
        <p:txBody>
          <a:bodyPr/>
          <a:lstStyle/>
          <a:p>
            <a:pPr marL="0" indent="0">
              <a:lnSpc>
                <a:spcPct val="110000"/>
              </a:lnSpc>
              <a:spcBef>
                <a:spcPct val="0"/>
              </a:spcBef>
              <a:buNone/>
            </a:pPr>
            <a:r>
              <a:rPr lang="zh-CN" altLang="en-US" sz="1600" b="1"/>
              <a:t>Black Box是一种原始的数据库。它可以储存一个整数数组，还有一个特别的变量 i 。最开始的时候Black Box是空的，而 i 等于 0。这个 Black Box 要处理一串命令。 </a:t>
            </a:r>
            <a:r>
              <a:rPr lang="zh-CN" altLang="en-US" sz="1600" b="1">
                <a:sym typeface="华文仿宋" charset="-122"/>
              </a:rPr>
              <a:t>  命令只有两种：</a:t>
            </a:r>
            <a:endParaRPr lang="zh-CN" altLang="en-US" sz="1600" b="1"/>
          </a:p>
          <a:p>
            <a:pPr marL="0" indent="0">
              <a:lnSpc>
                <a:spcPct val="110000"/>
              </a:lnSpc>
              <a:spcBef>
                <a:spcPct val="0"/>
              </a:spcBef>
              <a:buNone/>
            </a:pPr>
            <a:r>
              <a:rPr lang="zh-CN" altLang="en-US" sz="1600" b="1"/>
              <a:t>  ADD(x): 把 x 元素放进 Black Box;   GET: i 加 1 ，然后输出 Black box 中第 i 小的数。 </a:t>
            </a:r>
          </a:p>
          <a:p>
            <a:pPr marL="0" indent="0">
              <a:lnSpc>
                <a:spcPct val="110000"/>
              </a:lnSpc>
              <a:spcBef>
                <a:spcPct val="0"/>
              </a:spcBef>
              <a:buNone/>
            </a:pPr>
            <a:r>
              <a:rPr lang="zh-CN" altLang="en-US" sz="1600" b="1"/>
              <a:t>  记住：第 i 小的数，就是 Black Box里的数的按从小到大的顺序排序后的第 i 个元素。 </a:t>
            </a:r>
          </a:p>
          <a:p>
            <a:pPr marL="0" indent="0">
              <a:lnSpc>
                <a:spcPct val="110000"/>
              </a:lnSpc>
              <a:spcBef>
                <a:spcPct val="0"/>
              </a:spcBef>
              <a:buNone/>
            </a:pPr>
            <a:r>
              <a:rPr lang="zh-CN" altLang="en-US" sz="1600" b="1"/>
              <a:t>  例如   我们来演示一下一个有11个命令的命令串。 </a:t>
            </a:r>
          </a:p>
          <a:p>
            <a:pPr marL="0" indent="0">
              <a:lnSpc>
                <a:spcPct val="110000"/>
              </a:lnSpc>
              <a:spcBef>
                <a:spcPct val="0"/>
              </a:spcBef>
              <a:buNone/>
            </a:pPr>
            <a:r>
              <a:rPr lang="zh-CN" altLang="en-US" sz="1600" b="1"/>
              <a:t>  序号	操作	i	数据库	输出</a:t>
            </a:r>
          </a:p>
          <a:p>
            <a:pPr marL="0" indent="0">
              <a:lnSpc>
                <a:spcPct val="110000"/>
              </a:lnSpc>
              <a:spcBef>
                <a:spcPct val="0"/>
              </a:spcBef>
              <a:buNone/>
            </a:pPr>
            <a:r>
              <a:rPr lang="zh-CN" altLang="en-US" sz="1600" b="1"/>
              <a:t>  1	ADD(3)	0	3	</a:t>
            </a:r>
          </a:p>
          <a:p>
            <a:pPr marL="0" indent="0">
              <a:lnSpc>
                <a:spcPct val="110000"/>
              </a:lnSpc>
              <a:spcBef>
                <a:spcPct val="0"/>
              </a:spcBef>
              <a:buNone/>
            </a:pPr>
            <a:r>
              <a:rPr lang="zh-CN" altLang="en-US" sz="1600" b="1"/>
              <a:t>  2	GET	1	3	3</a:t>
            </a:r>
          </a:p>
          <a:p>
            <a:pPr marL="0" indent="0">
              <a:lnSpc>
                <a:spcPct val="110000"/>
              </a:lnSpc>
              <a:spcBef>
                <a:spcPct val="0"/>
              </a:spcBef>
              <a:buNone/>
            </a:pPr>
            <a:r>
              <a:rPr lang="zh-CN" altLang="en-US" sz="1600" b="1"/>
              <a:t>  3	ADD(1)	1	1,3	</a:t>
            </a:r>
          </a:p>
          <a:p>
            <a:pPr marL="0" indent="0">
              <a:lnSpc>
                <a:spcPct val="110000"/>
              </a:lnSpc>
              <a:spcBef>
                <a:spcPct val="0"/>
              </a:spcBef>
              <a:buNone/>
            </a:pPr>
            <a:r>
              <a:rPr lang="zh-CN" altLang="en-US" sz="1600" b="1"/>
              <a:t>  4	GET	2	1,3	3</a:t>
            </a:r>
          </a:p>
          <a:p>
            <a:pPr marL="0" indent="0">
              <a:lnSpc>
                <a:spcPct val="110000"/>
              </a:lnSpc>
              <a:spcBef>
                <a:spcPct val="0"/>
              </a:spcBef>
              <a:buNone/>
            </a:pPr>
            <a:r>
              <a:rPr lang="zh-CN" altLang="en-US" sz="1600" b="1"/>
              <a:t>  5	ADD(-4)	2	-4,1,3	</a:t>
            </a:r>
          </a:p>
          <a:p>
            <a:pPr marL="0" indent="0">
              <a:lnSpc>
                <a:spcPct val="110000"/>
              </a:lnSpc>
              <a:spcBef>
                <a:spcPct val="0"/>
              </a:spcBef>
              <a:buNone/>
            </a:pPr>
            <a:r>
              <a:rPr lang="zh-CN" altLang="en-US" sz="1600" b="1"/>
              <a:t>  6	ADD(2)	2	-4,1,2,3	</a:t>
            </a:r>
          </a:p>
          <a:p>
            <a:pPr marL="0" indent="0">
              <a:lnSpc>
                <a:spcPct val="110000"/>
              </a:lnSpc>
              <a:spcBef>
                <a:spcPct val="0"/>
              </a:spcBef>
              <a:buNone/>
            </a:pPr>
            <a:r>
              <a:rPr lang="zh-CN" altLang="en-US" sz="1600" b="1"/>
              <a:t>  7	ADD(8)	2	-4,1,2,3,8	</a:t>
            </a:r>
          </a:p>
          <a:p>
            <a:pPr marL="0" indent="0">
              <a:lnSpc>
                <a:spcPct val="110000"/>
              </a:lnSpc>
              <a:spcBef>
                <a:spcPct val="0"/>
              </a:spcBef>
              <a:buNone/>
            </a:pPr>
            <a:r>
              <a:rPr lang="zh-CN" altLang="en-US" sz="1600" b="1"/>
              <a:t>  8	ADD(-1000)	2	-1000,-4,1,2,3,8	</a:t>
            </a:r>
          </a:p>
          <a:p>
            <a:pPr marL="0" indent="0">
              <a:lnSpc>
                <a:spcPct val="110000"/>
              </a:lnSpc>
              <a:spcBef>
                <a:spcPct val="0"/>
              </a:spcBef>
              <a:buNone/>
            </a:pPr>
            <a:r>
              <a:rPr lang="zh-CN" altLang="en-US" sz="1600" b="1"/>
              <a:t>  9	GET	3	-1000,-4,1,2,3,8	1</a:t>
            </a:r>
          </a:p>
          <a:p>
            <a:pPr marL="0" indent="0">
              <a:lnSpc>
                <a:spcPct val="110000"/>
              </a:lnSpc>
              <a:spcBef>
                <a:spcPct val="0"/>
              </a:spcBef>
              <a:buNone/>
            </a:pPr>
            <a:r>
              <a:rPr lang="zh-CN" altLang="en-US" sz="1600" b="1"/>
              <a:t>  10	GET	4	-1000,-4,1,2,3,8	2</a:t>
            </a:r>
          </a:p>
          <a:p>
            <a:pPr marL="0" indent="0">
              <a:lnSpc>
                <a:spcPct val="110000"/>
              </a:lnSpc>
              <a:spcBef>
                <a:spcPct val="0"/>
              </a:spcBef>
              <a:buNone/>
            </a:pPr>
            <a:r>
              <a:rPr lang="zh-CN" altLang="en-US" sz="1600" b="1"/>
              <a:t>  11	ADD(2)	4	-1000,-4,1,2,2,3,8</a:t>
            </a:r>
            <a:r>
              <a:rPr lang="zh-CN" altLang="en-US" sz="1400" b="1"/>
              <a:t>	</a:t>
            </a:r>
          </a:p>
          <a:p>
            <a:pPr marL="0" indent="0">
              <a:lnSpc>
                <a:spcPct val="110000"/>
              </a:lnSpc>
              <a:buNone/>
            </a:pPr>
            <a:r>
              <a:rPr lang="zh-CN" altLang="en-US" sz="1400" b="1"/>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题目分析：</a:t>
            </a:r>
            <a:endParaRPr lang="zh-CN" altLang="en-US" b="1" dirty="0">
              <a:solidFill>
                <a:srgbClr val="FF0000"/>
              </a:solidFill>
            </a:endParaRPr>
          </a:p>
        </p:txBody>
      </p:sp>
      <p:sp>
        <p:nvSpPr>
          <p:cNvPr id="3" name="内容占位符 2"/>
          <p:cNvSpPr>
            <a:spLocks noGrp="1"/>
          </p:cNvSpPr>
          <p:nvPr>
            <p:ph sz="quarter" idx="1"/>
          </p:nvPr>
        </p:nvSpPr>
        <p:spPr/>
        <p:txBody>
          <a:bodyPr>
            <a:normAutofit lnSpcReduction="10000"/>
          </a:bodyPr>
          <a:lstStyle/>
          <a:p>
            <a:r>
              <a:rPr lang="zh-CN" altLang="en-US" dirty="0"/>
              <a:t>这个题是利用</a:t>
            </a:r>
            <a:r>
              <a:rPr lang="en-US" altLang="zh-CN" dirty="0"/>
              <a:t>STL</a:t>
            </a:r>
            <a:r>
              <a:rPr lang="zh-CN" altLang="en-US" dirty="0"/>
              <a:t>库里面的优先队列来做的，我们可以考虑线性结构上有两个堆，左边是大根堆，右边是小根堆，这样我们确定一个数是通过让大根堆和小根堆的堆顶所在的位置同时向左或向右移动。而向右移动的时候我们让大根堆堆顶压入小根堆，然后</a:t>
            </a:r>
            <a:r>
              <a:rPr lang="en-US" altLang="zh-CN" dirty="0"/>
              <a:t>pop</a:t>
            </a:r>
            <a:r>
              <a:rPr lang="zh-CN" altLang="en-US" dirty="0"/>
              <a:t>掉大根堆中的这个元素，向左移动的话就是让小根堆堆顶压入大根堆，然后</a:t>
            </a:r>
            <a:r>
              <a:rPr lang="en-US" altLang="zh-CN" dirty="0"/>
              <a:t>pop</a:t>
            </a:r>
            <a:r>
              <a:rPr lang="zh-CN" altLang="en-US" dirty="0"/>
              <a:t>掉小根堆中的这个元素。然后读出一个固定的根堆的堆顶元素即可。这个题目类似于一个重庆一次省队选拔赛的一道叫做中位数的题目，可以试着用这个方法</a:t>
            </a:r>
            <a:r>
              <a:rPr lang="en-US" altLang="zh-CN" dirty="0"/>
              <a:t>AC</a:t>
            </a:r>
            <a:r>
              <a:rPr lang="zh-CN" altLang="en-US" dirty="0"/>
              <a:t>那个题目。还有就是要熟练背诵这段</a:t>
            </a:r>
            <a:r>
              <a:rPr lang="en-US" altLang="zh-CN" dirty="0"/>
              <a:t>STL</a:t>
            </a:r>
            <a:r>
              <a:rPr lang="zh-CN" altLang="en-US" dirty="0"/>
              <a:t>的代码</a:t>
            </a:r>
            <a:r>
              <a:rPr lang="zh-CN" altLang="en-US" dirty="0" smtClean="0"/>
              <a:t>。</a:t>
            </a:r>
            <a:endParaRPr lang="en-US" altLang="zh-CN" dirty="0" smtClean="0"/>
          </a:p>
          <a:p>
            <a:r>
              <a:rPr lang="zh-CN" altLang="en-US" b="1" dirty="0">
                <a:solidFill>
                  <a:srgbClr val="FF0000"/>
                </a:solidFill>
              </a:rPr>
              <a:t>其中最大堆用来维护，最小堆用来求</a:t>
            </a:r>
            <a:r>
              <a:rPr lang="en-US" altLang="zh-CN" b="1" dirty="0">
                <a:solidFill>
                  <a:srgbClr val="FF0000"/>
                </a:solidFill>
              </a:rPr>
              <a:t>k</a:t>
            </a:r>
            <a:r>
              <a:rPr lang="zh-CN" altLang="en-US" b="1" dirty="0">
                <a:solidFill>
                  <a:srgbClr val="FF0000"/>
                </a:solidFill>
              </a:rPr>
              <a:t>小数。</a:t>
            </a:r>
          </a:p>
        </p:txBody>
      </p:sp>
    </p:spTree>
    <p:extLst>
      <p:ext uri="{BB962C8B-B14F-4D97-AF65-F5344CB8AC3E}">
        <p14:creationId xmlns:p14="http://schemas.microsoft.com/office/powerpoint/2010/main" val="2367251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890" y="1395852"/>
            <a:ext cx="5575300"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048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315" y="223736"/>
            <a:ext cx="9669294" cy="607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47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a:xfrm>
            <a:off x="2136775" y="228600"/>
            <a:ext cx="8153400" cy="990600"/>
          </a:xfrm>
        </p:spPr>
        <p:txBody>
          <a:bodyPr/>
          <a:lstStyle/>
          <a:p>
            <a:r>
              <a:rPr lang="zh-CN" altLang="en-US">
                <a:latin typeface="微软雅黑" panose="020B0503020204020204" charset="-122"/>
                <a:ea typeface="微软雅黑" panose="020B0503020204020204" charset="-122"/>
                <a:sym typeface="华文仿宋" charset="-122"/>
              </a:rPr>
              <a:t>priority_queue</a:t>
            </a:r>
            <a:r>
              <a:rPr lang="zh-CN" altLang="en-US"/>
              <a:t>简介</a:t>
            </a:r>
          </a:p>
        </p:txBody>
      </p:sp>
      <p:sp>
        <p:nvSpPr>
          <p:cNvPr id="25602" name="内容占位符 2"/>
          <p:cNvSpPr>
            <a:spLocks noGrp="1" noChangeArrowheads="1"/>
          </p:cNvSpPr>
          <p:nvPr>
            <p:ph sz="quarter" idx="1"/>
          </p:nvPr>
        </p:nvSpPr>
        <p:spPr>
          <a:xfrm>
            <a:off x="2136775" y="1600200"/>
            <a:ext cx="8153400" cy="4495800"/>
          </a:xfrm>
        </p:spPr>
        <p:txBody>
          <a:bodyPr/>
          <a:lstStyle/>
          <a:p>
            <a:r>
              <a:rPr lang="zh-CN" altLang="en-US" dirty="0">
                <a:latin typeface="微软雅黑" panose="020B0503020204020204" charset="-122"/>
                <a:ea typeface="微软雅黑" panose="020B0503020204020204" charset="-122"/>
              </a:rPr>
              <a:t>priority_queue（优先队列） 是一个拥有权值概念的单向队列（queue），在这个队列中，所有元素是按优先级排列的。</a:t>
            </a:r>
          </a:p>
          <a:p>
            <a:r>
              <a:rPr lang="zh-CN" altLang="en-US" dirty="0">
                <a:latin typeface="微软雅黑" panose="020B0503020204020204" charset="-122"/>
                <a:ea typeface="微软雅黑" panose="020B0503020204020204" charset="-122"/>
                <a:sym typeface="华文仿宋" charset="-122"/>
              </a:rPr>
              <a:t>需要头文件</a:t>
            </a:r>
            <a:r>
              <a:rPr lang="en-US" altLang="zh-CN" dirty="0">
                <a:latin typeface="微软雅黑" panose="020B0503020204020204" charset="-122"/>
                <a:ea typeface="微软雅黑" panose="020B0503020204020204" charset="-122"/>
                <a:sym typeface="华文仿宋" charset="-122"/>
              </a:rPr>
              <a:t>&lt;bits/</a:t>
            </a:r>
            <a:r>
              <a:rPr lang="en-US" altLang="zh-CN" dirty="0" err="1">
                <a:latin typeface="微软雅黑" panose="020B0503020204020204" charset="-122"/>
                <a:ea typeface="微软雅黑" panose="020B0503020204020204" charset="-122"/>
                <a:sym typeface="华文仿宋" charset="-122"/>
              </a:rPr>
              <a:t>stdc</a:t>
            </a:r>
            <a:r>
              <a:rPr lang="en-US" altLang="zh-CN" dirty="0">
                <a:latin typeface="微软雅黑" panose="020B0503020204020204" charset="-122"/>
                <a:ea typeface="微软雅黑" panose="020B0503020204020204" charset="-122"/>
                <a:sym typeface="华文仿宋" charset="-122"/>
              </a:rPr>
              <a:t>++.h&gt;</a:t>
            </a:r>
            <a:r>
              <a:rPr lang="zh-CN" altLang="en-US" dirty="0">
                <a:latin typeface="微软雅黑" panose="020B0503020204020204" charset="-122"/>
                <a:ea typeface="微软雅黑" panose="020B0503020204020204" charset="-122"/>
                <a:sym typeface="华文仿宋" charset="-122"/>
              </a:rPr>
              <a:t>或头文件</a:t>
            </a:r>
            <a:r>
              <a:rPr lang="en-US" altLang="zh-CN" b="1" dirty="0">
                <a:solidFill>
                  <a:srgbClr val="FF0000"/>
                </a:solidFill>
                <a:latin typeface="微软雅黑" panose="020B0503020204020204" charset="-122"/>
                <a:ea typeface="微软雅黑" panose="020B0503020204020204" charset="-122"/>
                <a:sym typeface="华文仿宋" charset="-122"/>
              </a:rPr>
              <a:t>&lt;queue&gt;</a:t>
            </a:r>
            <a:endParaRPr lang="zh-CN" altLang="en-US" b="1" dirty="0">
              <a:solidFill>
                <a:srgbClr val="FF0000"/>
              </a:solidFill>
              <a:latin typeface="微软雅黑" panose="020B0503020204020204" charset="-122"/>
              <a:ea typeface="微软雅黑" panose="020B0503020204020204" charset="-122"/>
            </a:endParaRPr>
          </a:p>
          <a:p>
            <a:r>
              <a:rPr lang="zh-CN" altLang="en-US" dirty="0">
                <a:latin typeface="微软雅黑" panose="020B0503020204020204" charset="-122"/>
                <a:ea typeface="微软雅黑" panose="020B0503020204020204" charset="-122"/>
              </a:rPr>
              <a:t>在STL的具体实现中，priority_queue也是以别的容器作为底部结构，再根据</a:t>
            </a:r>
            <a:r>
              <a:rPr lang="zh-CN" altLang="en-US" b="1" dirty="0">
                <a:solidFill>
                  <a:srgbClr val="FF0000"/>
                </a:solidFill>
                <a:latin typeface="微软雅黑" panose="020B0503020204020204" charset="-122"/>
                <a:ea typeface="微软雅黑" panose="020B0503020204020204" charset="-122"/>
              </a:rPr>
              <a:t>堆的处理规则</a:t>
            </a:r>
            <a:r>
              <a:rPr lang="zh-CN" altLang="en-US" dirty="0">
                <a:latin typeface="微软雅黑" panose="020B0503020204020204" charset="-122"/>
                <a:ea typeface="微软雅黑" panose="020B0503020204020204" charset="-122"/>
              </a:rPr>
              <a:t>来调整元素之间的</a:t>
            </a:r>
            <a:r>
              <a:rPr lang="zh-CN" altLang="en-US" dirty="0" smtClean="0">
                <a:latin typeface="微软雅黑" panose="020B0503020204020204" charset="-122"/>
                <a:ea typeface="微软雅黑" panose="020B0503020204020204" charset="-122"/>
              </a:rPr>
              <a:t>位置</a:t>
            </a:r>
            <a:r>
              <a:rPr lang="en-US" altLang="zh-CN" dirty="0" smtClean="0">
                <a:latin typeface="微软雅黑" panose="020B0503020204020204" charset="-122"/>
                <a:ea typeface="微软雅黑" panose="020B0503020204020204" charset="-122"/>
              </a:rPr>
              <a:t>(</a:t>
            </a:r>
            <a:r>
              <a:rPr lang="zh-CN" altLang="en-US" b="1" dirty="0" smtClean="0">
                <a:solidFill>
                  <a:srgbClr val="FF0000"/>
                </a:solidFill>
                <a:latin typeface="微软雅黑" panose="020B0503020204020204" charset="-122"/>
                <a:ea typeface="微软雅黑" panose="020B0503020204020204" charset="-122"/>
              </a:rPr>
              <a:t>排序</a:t>
            </a:r>
            <a:r>
              <a:rPr lang="en-US" altLang="zh-CN" dirty="0" smtClean="0">
                <a:latin typeface="微软雅黑" panose="020B0503020204020204" charset="-122"/>
                <a:ea typeface="微软雅黑" panose="020B0503020204020204" charset="-122"/>
              </a:rPr>
              <a:t>)</a:t>
            </a:r>
            <a:r>
              <a:rPr lang="zh-CN" altLang="en-US" dirty="0" smtClean="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p>
            <a:r>
              <a:rPr lang="zh-CN" altLang="en-US" b="1" dirty="0">
                <a:solidFill>
                  <a:srgbClr val="FF0000"/>
                </a:solidFill>
                <a:latin typeface="微软雅黑" panose="020B0503020204020204" charset="-122"/>
                <a:ea typeface="微软雅黑" panose="020B0503020204020204" charset="-122"/>
              </a:rPr>
              <a:t>可当作堆用。</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a:xfrm>
            <a:off x="2136775" y="228600"/>
            <a:ext cx="8153400" cy="990600"/>
          </a:xfrm>
        </p:spPr>
        <p:txBody>
          <a:bodyPr/>
          <a:lstStyle/>
          <a:p>
            <a:r>
              <a:rPr lang="zh-CN" altLang="en-US">
                <a:latin typeface="微软雅黑" panose="020B0503020204020204" charset="-122"/>
                <a:ea typeface="微软雅黑" panose="020B0503020204020204" charset="-122"/>
                <a:sym typeface="华文仿宋" charset="-122"/>
              </a:rPr>
              <a:t>priority_queue</a:t>
            </a:r>
            <a:r>
              <a:rPr lang="zh-CN" altLang="en-US"/>
              <a:t>定义</a:t>
            </a:r>
            <a:r>
              <a:rPr lang="en-US" altLang="zh-CN"/>
              <a:t>&amp;</a:t>
            </a:r>
            <a:r>
              <a:rPr lang="zh-CN" altLang="en-US"/>
              <a:t>赋值</a:t>
            </a:r>
          </a:p>
        </p:txBody>
      </p:sp>
      <p:sp>
        <p:nvSpPr>
          <p:cNvPr id="3" name="内容占位符 2"/>
          <p:cNvSpPr>
            <a:spLocks noGrp="1"/>
          </p:cNvSpPr>
          <p:nvPr>
            <p:ph sz="quarter" idx="1"/>
          </p:nvPr>
        </p:nvSpPr>
        <p:spPr>
          <a:xfrm>
            <a:off x="2176464" y="1704975"/>
            <a:ext cx="7837487" cy="4768850"/>
          </a:xfrm>
        </p:spPr>
        <p:txBody>
          <a:bodyPr>
            <a:noAutofit/>
          </a:bodyPr>
          <a:lstStyle/>
          <a:p>
            <a:pPr fontAlgn="auto"/>
            <a:r>
              <a:rPr lang="zh-CN" altLang="en-US" noProof="1"/>
              <a:t>定义：</a:t>
            </a:r>
            <a:endParaRPr lang="zh-CN" altLang="en-US" sz="2800" b="1" noProof="1"/>
          </a:p>
          <a:p>
            <a:pPr lvl="1" fontAlgn="auto"/>
            <a:r>
              <a:rPr lang="zh-CN" altLang="en-US" sz="2150" noProof="1">
                <a:solidFill>
                  <a:srgbClr val="FF0000"/>
                </a:solidFill>
              </a:rPr>
              <a:t>priority_queue</a:t>
            </a:r>
            <a:r>
              <a:rPr lang="zh-CN" altLang="en-US" sz="2150" noProof="1"/>
              <a:t>&lt;Type, Container, Functional&gt;</a:t>
            </a:r>
          </a:p>
          <a:p>
            <a:pPr fontAlgn="auto"/>
            <a:r>
              <a:rPr lang="zh-CN" altLang="en-US" sz="2400" noProof="1"/>
              <a:t>Type为数据类型， Container为保存数据的容器，Functional为元素比较方式。</a:t>
            </a:r>
          </a:p>
          <a:p>
            <a:pPr fontAlgn="auto"/>
            <a:r>
              <a:rPr lang="zh-CN" altLang="en-US" sz="2400" noProof="1"/>
              <a:t>第一个参数必须写，后两个可不写。</a:t>
            </a:r>
          </a:p>
          <a:p>
            <a:pPr fontAlgn="auto"/>
            <a:r>
              <a:rPr lang="zh-CN" altLang="en-US" sz="2400" noProof="1"/>
              <a:t>如果不写后两个参数，那么容器默认用的是vector，</a:t>
            </a:r>
            <a:r>
              <a:rPr lang="zh-CN" altLang="en-US" sz="2400" b="1" noProof="1">
                <a:solidFill>
                  <a:srgbClr val="FF0000"/>
                </a:solidFill>
              </a:rPr>
              <a:t>比较方式默认用operator&lt;，也就是大根堆（维护最大</a:t>
            </a:r>
            <a:r>
              <a:rPr lang="zh-CN" altLang="en-US" sz="2400" b="1" noProof="1" smtClean="0">
                <a:solidFill>
                  <a:srgbClr val="FF0000"/>
                </a:solidFill>
              </a:rPr>
              <a:t>值</a:t>
            </a:r>
            <a:r>
              <a:rPr lang="en-US" altLang="zh-CN" sz="2400" b="1" noProof="1" smtClean="0">
                <a:solidFill>
                  <a:srgbClr val="FF0000"/>
                </a:solidFill>
              </a:rPr>
              <a:t>:</a:t>
            </a:r>
            <a:r>
              <a:rPr lang="zh-CN" altLang="en-US" sz="2400" b="1" noProof="1" smtClean="0">
                <a:solidFill>
                  <a:srgbClr val="FF0000"/>
                </a:solidFill>
              </a:rPr>
              <a:t>侠义可以理解为降序）</a:t>
            </a:r>
            <a:r>
              <a:rPr lang="zh-CN" altLang="en-US" sz="2400" b="1" noProof="1">
                <a:solidFill>
                  <a:srgbClr val="FF0000"/>
                </a:solidFill>
              </a:rPr>
              <a:t>。</a:t>
            </a:r>
            <a:r>
              <a:rPr lang="zh-CN" altLang="en-US" b="1" noProof="1">
                <a:solidFill>
                  <a:srgbClr val="FF0000"/>
                </a:solidFill>
              </a:rPr>
              <a:t> </a:t>
            </a:r>
          </a:p>
          <a:p>
            <a:pPr fontAlgn="auto"/>
            <a:r>
              <a:rPr lang="zh-CN" altLang="en-US" sz="2400" noProof="1"/>
              <a:t>即与</a:t>
            </a:r>
            <a:r>
              <a:rPr lang="en-US" altLang="zh-CN" sz="2400" b="1" noProof="1">
                <a:solidFill>
                  <a:srgbClr val="FF0000"/>
                </a:solidFill>
                <a:sym typeface="+mn-ea"/>
              </a:rPr>
              <a:t>p</a:t>
            </a:r>
            <a:r>
              <a:rPr lang="zh-CN" altLang="en-US" sz="2400" b="1" noProof="1">
                <a:solidFill>
                  <a:srgbClr val="FF0000"/>
                </a:solidFill>
                <a:sym typeface="+mn-ea"/>
              </a:rPr>
              <a:t>riority_queue&lt;</a:t>
            </a:r>
            <a:r>
              <a:rPr lang="en-US" altLang="zh-CN" sz="2400" b="1" noProof="1">
                <a:solidFill>
                  <a:srgbClr val="FF0000"/>
                </a:solidFill>
                <a:sym typeface="+mn-ea"/>
              </a:rPr>
              <a:t>int,vector&lt;int&gt;,less&lt;int&gt; </a:t>
            </a:r>
            <a:r>
              <a:rPr lang="zh-CN" altLang="en-US" sz="2400" b="1" noProof="1">
                <a:solidFill>
                  <a:srgbClr val="FF0000"/>
                </a:solidFill>
                <a:sym typeface="+mn-ea"/>
              </a:rPr>
              <a:t>&gt;效果相同。</a:t>
            </a:r>
            <a:endParaRPr lang="zh-CN" altLang="en-US" b="1" noProof="1">
              <a:solidFill>
                <a:srgbClr val="FF0000"/>
              </a:solidFill>
              <a:sym typeface="+mn-ea"/>
            </a:endParaRPr>
          </a:p>
          <a:p>
            <a:pPr fontAlgn="auto"/>
            <a:endParaRPr lang="zh-CN" altLang="en-US" noProof="1">
              <a:sym typeface="+mn-ea"/>
            </a:endParaRPr>
          </a:p>
          <a:p>
            <a:pPr fontAlgn="auto"/>
            <a:endParaRPr lang="zh-CN" altLang="en-US" noProof="1">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a:xfrm>
            <a:off x="2136775" y="228600"/>
            <a:ext cx="8153400" cy="990600"/>
          </a:xfrm>
        </p:spPr>
        <p:txBody>
          <a:bodyPr/>
          <a:lstStyle/>
          <a:p>
            <a:r>
              <a:rPr lang="zh-CN" altLang="en-US">
                <a:latin typeface="微软雅黑" panose="020B0503020204020204" charset="-122"/>
                <a:ea typeface="微软雅黑" panose="020B0503020204020204" charset="-122"/>
                <a:sym typeface="华文仿宋" charset="-122"/>
              </a:rPr>
              <a:t>priority_queue</a:t>
            </a:r>
            <a:r>
              <a:rPr lang="zh-CN" altLang="en-US">
                <a:sym typeface="华文仿宋" charset="-122"/>
              </a:rPr>
              <a:t>定义</a:t>
            </a:r>
            <a:r>
              <a:rPr lang="en-US" altLang="zh-CN">
                <a:sym typeface="华文仿宋" charset="-122"/>
              </a:rPr>
              <a:t>&amp;</a:t>
            </a:r>
            <a:r>
              <a:rPr lang="zh-CN" altLang="en-US">
                <a:sym typeface="华文仿宋" charset="-122"/>
              </a:rPr>
              <a:t>赋值</a:t>
            </a:r>
            <a:endParaRPr lang="zh-CN" altLang="en-US"/>
          </a:p>
        </p:txBody>
      </p:sp>
      <p:sp>
        <p:nvSpPr>
          <p:cNvPr id="28674" name="内容占位符 2"/>
          <p:cNvSpPr>
            <a:spLocks noGrp="1" noChangeArrowheads="1"/>
          </p:cNvSpPr>
          <p:nvPr>
            <p:ph sz="quarter" idx="1"/>
          </p:nvPr>
        </p:nvSpPr>
        <p:spPr>
          <a:xfrm>
            <a:off x="2136775" y="1600201"/>
            <a:ext cx="8153400" cy="1584325"/>
          </a:xfrm>
        </p:spPr>
        <p:txBody>
          <a:bodyPr/>
          <a:lstStyle/>
          <a:p>
            <a:r>
              <a:rPr lang="zh-CN" altLang="en-US" sz="2400"/>
              <a:t>若要使用一般的小根堆（维护最小值），可以写priority_queue&lt;int,vector&lt;int&gt;,greater&lt;int&gt; &gt;</a:t>
            </a:r>
          </a:p>
          <a:p>
            <a:r>
              <a:rPr lang="zh-CN" altLang="en-US" sz="2400"/>
              <a:t>赋值与vector不同，仅可赋为同类型的变量。</a:t>
            </a:r>
          </a:p>
        </p:txBody>
      </p:sp>
      <p:pic>
        <p:nvPicPr>
          <p:cNvPr id="28675" name="内容占位符 5" descr="definition"/>
          <p:cNvPicPr>
            <a:picLocks noChangeAspect="1" noChangeArrowheads="1"/>
          </p:cNvPicPr>
          <p:nvPr/>
        </p:nvPicPr>
        <p:blipFill>
          <a:blip r:embed="rId3">
            <a:extLst>
              <a:ext uri="{28A0092B-C50C-407E-A947-70E740481C1C}">
                <a14:useLocalDpi xmlns:a14="http://schemas.microsoft.com/office/drawing/2010/main" val="0"/>
              </a:ext>
            </a:extLst>
          </a:blip>
          <a:srcRect t="723" r="7628"/>
          <a:stretch>
            <a:fillRect/>
          </a:stretch>
        </p:blipFill>
        <p:spPr bwMode="auto">
          <a:xfrm>
            <a:off x="1798639" y="3538539"/>
            <a:ext cx="882967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a:xfrm>
            <a:off x="2136775" y="228600"/>
            <a:ext cx="8153400" cy="990600"/>
          </a:xfrm>
        </p:spPr>
        <p:txBody>
          <a:bodyPr/>
          <a:lstStyle/>
          <a:p>
            <a:r>
              <a:rPr lang="en-US" altLang="zh-CN" sz="3600">
                <a:sym typeface="华文仿宋" charset="-122"/>
              </a:rPr>
              <a:t>push() &amp; top() &amp; pop() </a:t>
            </a:r>
            <a:r>
              <a:rPr lang="zh-CN" altLang="en-US" sz="3600">
                <a:sym typeface="华文仿宋" charset="-122"/>
              </a:rPr>
              <a:t>操作</a:t>
            </a:r>
          </a:p>
        </p:txBody>
      </p:sp>
      <p:sp>
        <p:nvSpPr>
          <p:cNvPr id="3" name="内容占位符 2"/>
          <p:cNvSpPr>
            <a:spLocks noGrp="1"/>
          </p:cNvSpPr>
          <p:nvPr>
            <p:ph sz="quarter" idx="1"/>
          </p:nvPr>
        </p:nvSpPr>
        <p:spPr>
          <a:xfrm>
            <a:off x="1605064" y="1600200"/>
            <a:ext cx="5749047" cy="4495800"/>
          </a:xfrm>
        </p:spPr>
        <p:txBody>
          <a:bodyPr>
            <a:normAutofit fontScale="97500"/>
          </a:bodyPr>
          <a:lstStyle/>
          <a:p>
            <a:pPr fontAlgn="auto"/>
            <a:r>
              <a:rPr lang="zh-CN" altLang="en-US" noProof="1">
                <a:solidFill>
                  <a:srgbClr val="C00000"/>
                </a:solidFill>
              </a:rPr>
              <a:t>push(Elem e</a:t>
            </a:r>
            <a:r>
              <a:rPr lang="zh-CN" altLang="en-US" noProof="1" smtClean="0">
                <a:solidFill>
                  <a:srgbClr val="C00000"/>
                </a:solidFill>
              </a:rPr>
              <a:t>)（如</a:t>
            </a:r>
            <a:r>
              <a:rPr lang="en-US" altLang="zh-CN" noProof="1" smtClean="0">
                <a:solidFill>
                  <a:srgbClr val="C00000"/>
                </a:solidFill>
              </a:rPr>
              <a:t>push(int e)</a:t>
            </a:r>
            <a:r>
              <a:rPr lang="zh-CN" altLang="en-US" noProof="1" smtClean="0">
                <a:solidFill>
                  <a:srgbClr val="C00000"/>
                </a:solidFill>
              </a:rPr>
              <a:t>）</a:t>
            </a:r>
            <a:endParaRPr lang="zh-CN" altLang="en-US" noProof="1">
              <a:solidFill>
                <a:srgbClr val="C00000"/>
              </a:solidFill>
            </a:endParaRPr>
          </a:p>
          <a:p>
            <a:pPr lvl="1" fontAlgn="auto"/>
            <a:r>
              <a:rPr lang="zh-CN" altLang="en-US" noProof="1"/>
              <a:t>向优先队列里增加一</a:t>
            </a:r>
            <a:r>
              <a:rPr lang="zh-CN" altLang="en-US" noProof="1" smtClean="0"/>
              <a:t>元素</a:t>
            </a:r>
            <a:r>
              <a:rPr lang="en-US" altLang="zh-CN" noProof="1" smtClean="0"/>
              <a:t>//</a:t>
            </a:r>
            <a:r>
              <a:rPr lang="zh-CN" altLang="en-US" b="1" noProof="1" smtClean="0">
                <a:solidFill>
                  <a:srgbClr val="FF0000"/>
                </a:solidFill>
              </a:rPr>
              <a:t>入队</a:t>
            </a:r>
            <a:endParaRPr lang="zh-CN" altLang="en-US" b="1" noProof="1">
              <a:solidFill>
                <a:srgbClr val="FF0000"/>
              </a:solidFill>
            </a:endParaRPr>
          </a:p>
          <a:p>
            <a:pPr lvl="1" fontAlgn="auto"/>
            <a:r>
              <a:rPr lang="zh-CN" altLang="en-US" noProof="1"/>
              <a:t>时间复杂度为O(log n)</a:t>
            </a:r>
          </a:p>
          <a:p>
            <a:pPr fontAlgn="auto"/>
            <a:r>
              <a:rPr lang="zh-CN" altLang="en-US" noProof="1">
                <a:solidFill>
                  <a:srgbClr val="C00000"/>
                </a:solidFill>
              </a:rPr>
              <a:t>pop</a:t>
            </a:r>
            <a:r>
              <a:rPr lang="zh-CN" altLang="en-US" noProof="1" smtClean="0">
                <a:solidFill>
                  <a:srgbClr val="C00000"/>
                </a:solidFill>
              </a:rPr>
              <a:t>()</a:t>
            </a:r>
            <a:r>
              <a:rPr lang="en-US" altLang="zh-CN" noProof="1" smtClean="0">
                <a:solidFill>
                  <a:srgbClr val="C00000"/>
                </a:solidFill>
              </a:rPr>
              <a:t>//</a:t>
            </a:r>
            <a:r>
              <a:rPr lang="zh-CN" altLang="en-US" noProof="1" smtClean="0">
                <a:solidFill>
                  <a:srgbClr val="C00000"/>
                </a:solidFill>
              </a:rPr>
              <a:t>删除、出队</a:t>
            </a:r>
            <a:endParaRPr lang="zh-CN" altLang="en-US" noProof="1">
              <a:solidFill>
                <a:srgbClr val="C00000"/>
              </a:solidFill>
            </a:endParaRPr>
          </a:p>
          <a:p>
            <a:pPr lvl="1" fontAlgn="auto"/>
            <a:r>
              <a:rPr lang="zh-CN" altLang="en-US" noProof="1"/>
              <a:t>队列头部数据（最值）出队</a:t>
            </a:r>
          </a:p>
          <a:p>
            <a:pPr lvl="1" fontAlgn="auto"/>
            <a:r>
              <a:rPr lang="zh-CN" altLang="en-US" noProof="1"/>
              <a:t>O(log n) </a:t>
            </a:r>
          </a:p>
          <a:p>
            <a:pPr fontAlgn="auto"/>
            <a:r>
              <a:rPr lang="zh-CN" altLang="en-US" noProof="1">
                <a:solidFill>
                  <a:srgbClr val="C00000"/>
                </a:solidFill>
              </a:rPr>
              <a:t>top</a:t>
            </a:r>
            <a:r>
              <a:rPr lang="zh-CN" altLang="en-US" noProof="1" smtClean="0">
                <a:solidFill>
                  <a:srgbClr val="C00000"/>
                </a:solidFill>
              </a:rPr>
              <a:t>()</a:t>
            </a:r>
            <a:r>
              <a:rPr lang="en-US" altLang="zh-CN" noProof="1" smtClean="0">
                <a:solidFill>
                  <a:srgbClr val="C00000"/>
                </a:solidFill>
              </a:rPr>
              <a:t>//</a:t>
            </a:r>
            <a:r>
              <a:rPr lang="zh-CN" altLang="en-US" noProof="1" smtClean="0">
                <a:solidFill>
                  <a:srgbClr val="C00000"/>
                </a:solidFill>
              </a:rPr>
              <a:t>读</a:t>
            </a:r>
            <a:endParaRPr lang="zh-CN" altLang="en-US" noProof="1">
              <a:solidFill>
                <a:srgbClr val="C00000"/>
              </a:solidFill>
            </a:endParaRPr>
          </a:p>
          <a:p>
            <a:pPr lvl="1" fontAlgn="auto"/>
            <a:r>
              <a:rPr lang="zh-CN" altLang="en-US" noProof="1"/>
              <a:t>返回头部数据（最值） </a:t>
            </a:r>
          </a:p>
          <a:p>
            <a:pPr lvl="1" fontAlgn="auto"/>
            <a:r>
              <a:rPr lang="zh-CN" altLang="en-US" noProof="1"/>
              <a:t>O(1)</a:t>
            </a:r>
          </a:p>
        </p:txBody>
      </p:sp>
      <p:pic>
        <p:nvPicPr>
          <p:cNvPr id="29699" name="图片 5" descr="push&amp;pop&amp;top"/>
          <p:cNvPicPr>
            <a:picLocks noChangeAspect="1" noChangeArrowheads="1"/>
          </p:cNvPicPr>
          <p:nvPr/>
        </p:nvPicPr>
        <p:blipFill>
          <a:blip r:embed="rId3">
            <a:extLst>
              <a:ext uri="{28A0092B-C50C-407E-A947-70E740481C1C}">
                <a14:useLocalDpi xmlns:a14="http://schemas.microsoft.com/office/drawing/2010/main" val="0"/>
              </a:ext>
            </a:extLst>
          </a:blip>
          <a:srcRect r="21606"/>
          <a:stretch>
            <a:fillRect/>
          </a:stretch>
        </p:blipFill>
        <p:spPr bwMode="auto">
          <a:xfrm>
            <a:off x="7680426" y="1600200"/>
            <a:ext cx="40497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内容占位符 2"/>
          <p:cNvSpPr>
            <a:spLocks noGrp="1" noChangeArrowheads="1"/>
          </p:cNvSpPr>
          <p:nvPr/>
        </p:nvSpPr>
        <p:spPr bwMode="auto">
          <a:xfrm>
            <a:off x="7680426" y="5386388"/>
            <a:ext cx="256063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nSpc>
                <a:spcPct val="80000"/>
              </a:lnSpc>
              <a:spcBef>
                <a:spcPts val="900"/>
              </a:spcBef>
              <a:buFont typeface="Arial" panose="020B0604020202020204" pitchFamily="34" charset="0"/>
              <a:buChar char="•"/>
            </a:pPr>
            <a:r>
              <a:rPr lang="zh-CN" altLang="en-US" sz="2000" dirty="0">
                <a:solidFill>
                  <a:prstClr val="black"/>
                </a:solidFill>
                <a:latin typeface="微软雅黑" panose="020B0503020204020204" charset="-122"/>
                <a:ea typeface="微软雅黑" panose="020B0503020204020204" charset="-122"/>
              </a:rPr>
              <a:t>输出：</a:t>
            </a:r>
          </a:p>
          <a:p>
            <a:pPr marL="228600" indent="-228600">
              <a:lnSpc>
                <a:spcPct val="80000"/>
              </a:lnSpc>
              <a:spcBef>
                <a:spcPts val="900"/>
              </a:spcBef>
              <a:buFont typeface="Arial" panose="020B0604020202020204" pitchFamily="34" charset="0"/>
              <a:buChar char="•"/>
            </a:pPr>
            <a:r>
              <a:rPr lang="en-US" altLang="zh-CN" sz="2000" dirty="0">
                <a:solidFill>
                  <a:prstClr val="black"/>
                </a:solidFill>
                <a:latin typeface="微软雅黑" panose="020B0503020204020204" charset="-122"/>
                <a:ea typeface="微软雅黑" panose="020B0503020204020204" charset="-122"/>
              </a:rPr>
              <a:t>3</a:t>
            </a:r>
          </a:p>
          <a:p>
            <a:pPr marL="228600" indent="-228600">
              <a:lnSpc>
                <a:spcPct val="80000"/>
              </a:lnSpc>
              <a:spcBef>
                <a:spcPts val="900"/>
              </a:spcBef>
              <a:buFont typeface="Arial" panose="020B0604020202020204" pitchFamily="34" charset="0"/>
              <a:buChar char="•"/>
            </a:pPr>
            <a:r>
              <a:rPr lang="en-US" altLang="zh-CN" sz="2000" dirty="0">
                <a:solidFill>
                  <a:prstClr val="black"/>
                </a:solidFill>
                <a:latin typeface="微软雅黑" panose="020B0503020204020204" charset="-122"/>
                <a:ea typeface="微软雅黑" panose="020B0503020204020204" charset="-122"/>
              </a:rPr>
              <a:t>2</a:t>
            </a:r>
          </a:p>
          <a:p>
            <a:pPr marL="228600" indent="-228600">
              <a:lnSpc>
                <a:spcPct val="80000"/>
              </a:lnSpc>
              <a:spcBef>
                <a:spcPts val="900"/>
              </a:spcBef>
              <a:buFont typeface="Arial" panose="020B0604020202020204" pitchFamily="34" charset="0"/>
              <a:buChar char="•"/>
            </a:pPr>
            <a:endParaRPr lang="en-US" altLang="zh-CN" sz="2400" dirty="0">
              <a:solidFill>
                <a:prstClr val="black"/>
              </a:solidFill>
              <a:latin typeface="微软雅黑" panose="020B0503020204020204" charset="-122"/>
              <a:ea typeface="微软雅黑" panose="020B0503020204020204" charset="-122"/>
            </a:endParaRPr>
          </a:p>
        </p:txBody>
      </p:sp>
      <p:sp>
        <p:nvSpPr>
          <p:cNvPr id="4" name="TextBox 3"/>
          <p:cNvSpPr txBox="1"/>
          <p:nvPr/>
        </p:nvSpPr>
        <p:spPr>
          <a:xfrm>
            <a:off x="3180945" y="5911786"/>
            <a:ext cx="4017523" cy="461665"/>
          </a:xfrm>
          <a:prstGeom prst="rect">
            <a:avLst/>
          </a:prstGeom>
          <a:noFill/>
          <a:ln w="34925">
            <a:solidFill>
              <a:srgbClr val="FF0000">
                <a:alpha val="97000"/>
              </a:srgbClr>
            </a:solidFill>
          </a:ln>
        </p:spPr>
        <p:txBody>
          <a:bodyPr wrap="square" rtlCol="0">
            <a:spAutoFit/>
          </a:bodyPr>
          <a:lstStyle/>
          <a:p>
            <a:r>
              <a:rPr lang="zh-CN" altLang="en-US" sz="2400" b="1" dirty="0" smtClean="0">
                <a:solidFill>
                  <a:srgbClr val="01055F"/>
                </a:solidFill>
              </a:rPr>
              <a:t>每入队、出队后自动排序！</a:t>
            </a:r>
            <a:endParaRPr lang="zh-CN" altLang="en-US" sz="2400" b="1" dirty="0">
              <a:solidFill>
                <a:srgbClr val="01055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a:xfrm>
            <a:off x="2136775" y="228600"/>
            <a:ext cx="8153400" cy="990600"/>
          </a:xfrm>
        </p:spPr>
        <p:txBody>
          <a:bodyPr/>
          <a:lstStyle/>
          <a:p>
            <a:r>
              <a:rPr lang="zh-CN" altLang="en-US"/>
              <a:t>size() &amp; empty() 操作</a:t>
            </a:r>
          </a:p>
        </p:txBody>
      </p:sp>
      <p:sp>
        <p:nvSpPr>
          <p:cNvPr id="3" name="内容占位符 2"/>
          <p:cNvSpPr>
            <a:spLocks noGrp="1"/>
          </p:cNvSpPr>
          <p:nvPr>
            <p:ph sz="quarter" idx="1"/>
          </p:nvPr>
        </p:nvSpPr>
        <p:spPr>
          <a:xfrm>
            <a:off x="2136776" y="1600200"/>
            <a:ext cx="8270875" cy="4495800"/>
          </a:xfrm>
        </p:spPr>
        <p:txBody>
          <a:bodyPr/>
          <a:lstStyle/>
          <a:p>
            <a:pPr fontAlgn="auto"/>
            <a:r>
              <a:rPr lang="zh-CN" altLang="en-US" noProof="1">
                <a:solidFill>
                  <a:srgbClr val="C00000"/>
                </a:solidFill>
              </a:rPr>
              <a:t>empty()</a:t>
            </a:r>
          </a:p>
          <a:p>
            <a:pPr lvl="1" fontAlgn="auto"/>
            <a:r>
              <a:rPr lang="zh-CN" altLang="en-US" noProof="1"/>
              <a:t>判断是否为空，1为空，0为不空，时间复杂度O(1)</a:t>
            </a:r>
          </a:p>
          <a:p>
            <a:pPr fontAlgn="auto"/>
            <a:r>
              <a:rPr lang="zh-CN" altLang="en-US" noProof="1">
                <a:solidFill>
                  <a:srgbClr val="C00000"/>
                </a:solidFill>
              </a:rPr>
              <a:t>size()</a:t>
            </a:r>
          </a:p>
          <a:p>
            <a:pPr marL="514350" indent="-514350">
              <a:buFont typeface="Wingdings" panose="05000000000000000000" pitchFamily="2" charset="2"/>
              <a:buAutoNum type="arabicPeriod"/>
            </a:pPr>
            <a:r>
              <a:rPr lang="zh-CN" altLang="en-US" noProof="1"/>
              <a:t>返回优先队列中元素个数，</a:t>
            </a:r>
            <a:r>
              <a:rPr lang="zh-CN" altLang="en-US" noProof="1">
                <a:sym typeface="+mn-ea"/>
              </a:rPr>
              <a:t>时间复杂度O(1)</a:t>
            </a:r>
            <a:endParaRPr lang="zh-CN" altLang="en-US" noProof="1"/>
          </a:p>
        </p:txBody>
      </p:sp>
      <p:pic>
        <p:nvPicPr>
          <p:cNvPr id="30723" name="图片 3" descr="empty&amp;size"/>
          <p:cNvPicPr>
            <a:picLocks noChangeAspect="1" noChangeArrowheads="1"/>
          </p:cNvPicPr>
          <p:nvPr/>
        </p:nvPicPr>
        <p:blipFill>
          <a:blip r:embed="rId3">
            <a:extLst>
              <a:ext uri="{28A0092B-C50C-407E-A947-70E740481C1C}">
                <a14:useLocalDpi xmlns:a14="http://schemas.microsoft.com/office/drawing/2010/main" val="0"/>
              </a:ext>
            </a:extLst>
          </a:blip>
          <a:srcRect t="314" r="16106"/>
          <a:stretch>
            <a:fillRect/>
          </a:stretch>
        </p:blipFill>
        <p:spPr bwMode="auto">
          <a:xfrm>
            <a:off x="2136775" y="3778251"/>
            <a:ext cx="4903788"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内容占位符 2"/>
          <p:cNvSpPr>
            <a:spLocks noGrp="1" noChangeArrowheads="1"/>
          </p:cNvSpPr>
          <p:nvPr/>
        </p:nvSpPr>
        <p:spPr bwMode="auto">
          <a:xfrm>
            <a:off x="7040564" y="3776664"/>
            <a:ext cx="35258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marL="228600" indent="-228600">
              <a:lnSpc>
                <a:spcPct val="90000"/>
              </a:lnSpc>
              <a:spcBef>
                <a:spcPts val="1000"/>
              </a:spcBef>
              <a:buFont typeface="Arial" panose="020B0604020202020204" pitchFamily="34" charset="0"/>
              <a:buChar char="•"/>
            </a:pPr>
            <a:r>
              <a:rPr lang="zh-CN" altLang="en-US">
                <a:solidFill>
                  <a:prstClr val="black"/>
                </a:solidFill>
                <a:latin typeface="微软雅黑" panose="020B0503020204020204" charset="-122"/>
                <a:ea typeface="微软雅黑" panose="020B0503020204020204" charset="-122"/>
              </a:rPr>
              <a:t>输出：</a:t>
            </a:r>
          </a:p>
          <a:p>
            <a:pPr marL="228600" indent="-228600">
              <a:lnSpc>
                <a:spcPct val="90000"/>
              </a:lnSpc>
              <a:spcBef>
                <a:spcPts val="1000"/>
              </a:spcBef>
              <a:buFont typeface="Arial" panose="020B0604020202020204" pitchFamily="34" charset="0"/>
              <a:buChar char="•"/>
            </a:pPr>
            <a:r>
              <a:rPr lang="en-US" altLang="zh-CN">
                <a:solidFill>
                  <a:prstClr val="black"/>
                </a:solidFill>
                <a:latin typeface="微软雅黑" panose="020B0503020204020204" charset="-122"/>
                <a:ea typeface="微软雅黑" panose="020B0503020204020204" charset="-122"/>
              </a:rPr>
              <a:t>0</a:t>
            </a:r>
          </a:p>
          <a:p>
            <a:pPr marL="228600" indent="-228600">
              <a:lnSpc>
                <a:spcPct val="90000"/>
              </a:lnSpc>
              <a:spcBef>
                <a:spcPts val="1000"/>
              </a:spcBef>
              <a:buFont typeface="Arial" panose="020B0604020202020204" pitchFamily="34" charset="0"/>
              <a:buChar char="•"/>
            </a:pPr>
            <a:r>
              <a:rPr lang="en-US" altLang="zh-CN">
                <a:solidFill>
                  <a:prstClr val="black"/>
                </a:solidFill>
                <a:latin typeface="微软雅黑" panose="020B0503020204020204" charset="-122"/>
                <a:ea typeface="微软雅黑" panose="020B0503020204020204" charset="-122"/>
              </a:rPr>
              <a:t>2</a:t>
            </a:r>
          </a:p>
          <a:p>
            <a:pPr marL="228600" indent="-228600">
              <a:lnSpc>
                <a:spcPct val="90000"/>
              </a:lnSpc>
              <a:spcBef>
                <a:spcPts val="1000"/>
              </a:spcBef>
              <a:buFont typeface="Arial" panose="020B0604020202020204" pitchFamily="34" charset="0"/>
              <a:buChar char="•"/>
            </a:pPr>
            <a:r>
              <a:rPr lang="en-US" altLang="zh-CN">
                <a:solidFill>
                  <a:prstClr val="black"/>
                </a:solidFill>
                <a:latin typeface="微软雅黑" panose="020B0503020204020204" charset="-122"/>
                <a:ea typeface="微软雅黑" panose="020B0503020204020204" charset="-122"/>
              </a:rPr>
              <a:t>1</a:t>
            </a:r>
          </a:p>
          <a:p>
            <a:pPr marL="228600" indent="-228600">
              <a:lnSpc>
                <a:spcPct val="90000"/>
              </a:lnSpc>
              <a:spcBef>
                <a:spcPts val="1000"/>
              </a:spcBef>
              <a:buFont typeface="Arial" panose="020B0604020202020204" pitchFamily="34" charset="0"/>
              <a:buChar char="•"/>
            </a:pPr>
            <a:r>
              <a:rPr lang="en-US" altLang="zh-CN">
                <a:solidFill>
                  <a:prstClr val="black"/>
                </a:solidFill>
                <a:latin typeface="微软雅黑" panose="020B0503020204020204" charset="-122"/>
                <a:ea typeface="微软雅黑" panose="020B0503020204020204" charset="-122"/>
              </a:rPr>
              <a: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a:xfrm>
            <a:off x="2136775" y="228600"/>
            <a:ext cx="8153400" cy="990600"/>
          </a:xfrm>
        </p:spPr>
        <p:txBody>
          <a:bodyPr/>
          <a:lstStyle/>
          <a:p>
            <a:r>
              <a:rPr lang="en-US" altLang="zh-CN"/>
              <a:t>Hint</a:t>
            </a:r>
          </a:p>
        </p:txBody>
      </p:sp>
      <p:sp>
        <p:nvSpPr>
          <p:cNvPr id="3" name="内容占位符 2"/>
          <p:cNvSpPr>
            <a:spLocks noGrp="1"/>
          </p:cNvSpPr>
          <p:nvPr>
            <p:ph sz="quarter" idx="1"/>
          </p:nvPr>
        </p:nvSpPr>
        <p:spPr>
          <a:xfrm>
            <a:off x="2022476" y="1706564"/>
            <a:ext cx="3529013" cy="3443287"/>
          </a:xfrm>
        </p:spPr>
        <p:txBody>
          <a:bodyPr>
            <a:normAutofit fontScale="97500" lnSpcReduction="10000"/>
          </a:bodyPr>
          <a:lstStyle/>
          <a:p>
            <a:pPr fontAlgn="auto"/>
            <a:r>
              <a:rPr lang="en-US" altLang="zh-CN" b="1" noProof="1">
                <a:solidFill>
                  <a:srgbClr val="FF0000"/>
                </a:solidFill>
              </a:rPr>
              <a:t>priority_queue</a:t>
            </a:r>
            <a:r>
              <a:rPr lang="zh-CN" altLang="en-US" b="1" noProof="1">
                <a:solidFill>
                  <a:srgbClr val="FF0000"/>
                </a:solidFill>
              </a:rPr>
              <a:t>不支持对于头部以外元素的访问和操作，所以不能用</a:t>
            </a:r>
            <a:r>
              <a:rPr lang="zh-CN" altLang="en-US" b="1" noProof="1">
                <a:solidFill>
                  <a:srgbClr val="FF0000"/>
                </a:solidFill>
                <a:sym typeface="+mn-ea"/>
              </a:rPr>
              <a:t>迭代器</a:t>
            </a:r>
            <a:r>
              <a:rPr lang="zh-CN" altLang="en-US" noProof="1"/>
              <a:t>。</a:t>
            </a:r>
          </a:p>
          <a:p>
            <a:pPr fontAlgn="auto"/>
            <a:r>
              <a:rPr lang="zh-CN" altLang="en-US" noProof="1"/>
              <a:t>无</a:t>
            </a:r>
            <a:r>
              <a:rPr lang="en-US" altLang="zh-CN" noProof="1"/>
              <a:t>clear()</a:t>
            </a:r>
            <a:r>
              <a:rPr lang="zh-CN" altLang="en-US" noProof="1"/>
              <a:t>操作，只能手写。如右图。</a:t>
            </a:r>
          </a:p>
          <a:p>
            <a:pPr fontAlgn="auto"/>
            <a:r>
              <a:rPr lang="zh-CN" altLang="en-US" b="1" noProof="1">
                <a:solidFill>
                  <a:srgbClr val="FF0000"/>
                </a:solidFill>
              </a:rPr>
              <a:t>访问</a:t>
            </a:r>
            <a:r>
              <a:rPr lang="en-US" altLang="zh-CN" b="1" noProof="1">
                <a:solidFill>
                  <a:srgbClr val="FF0000"/>
                </a:solidFill>
              </a:rPr>
              <a:t>top()</a:t>
            </a:r>
            <a:r>
              <a:rPr lang="zh-CN" altLang="en-US" b="1" noProof="1">
                <a:solidFill>
                  <a:srgbClr val="FF0000"/>
                </a:solidFill>
              </a:rPr>
              <a:t>时，注意队列是否为空。</a:t>
            </a:r>
          </a:p>
          <a:p>
            <a:pPr fontAlgn="auto"/>
            <a:endParaRPr lang="zh-CN" altLang="en-US" noProof="1"/>
          </a:p>
          <a:p>
            <a:pPr fontAlgn="auto"/>
            <a:endParaRPr lang="zh-CN" altLang="en-US" noProof="1"/>
          </a:p>
        </p:txBody>
      </p:sp>
      <p:pic>
        <p:nvPicPr>
          <p:cNvPr id="31747" name="图片 3" descr="cle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855789"/>
            <a:ext cx="4624388"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5"/>
          <p:cNvSpPr>
            <a:spLocks noGrp="1" noChangeArrowheads="1"/>
          </p:cNvSpPr>
          <p:nvPr>
            <p:ph type="title"/>
          </p:nvPr>
        </p:nvSpPr>
        <p:spPr>
          <a:xfrm>
            <a:off x="2136775" y="228600"/>
            <a:ext cx="8153400" cy="990600"/>
          </a:xfrm>
        </p:spPr>
        <p:txBody>
          <a:bodyPr/>
          <a:lstStyle/>
          <a:p>
            <a:r>
              <a:rPr lang="en-US" altLang="zh-CN" sz="3600" b="1" dirty="0" err="1">
                <a:sym typeface="华文仿宋" charset="-122"/>
              </a:rPr>
              <a:t>priority_queue</a:t>
            </a:r>
            <a:r>
              <a:rPr lang="zh-CN" altLang="en-US" sz="3600" b="1" dirty="0">
                <a:sym typeface="华文仿宋" charset="-122"/>
              </a:rPr>
              <a:t>应用</a:t>
            </a:r>
            <a:r>
              <a:rPr lang="en-US" altLang="zh-CN" sz="3600" b="1" dirty="0">
                <a:sym typeface="华文仿宋" charset="-122"/>
              </a:rPr>
              <a:t>——</a:t>
            </a:r>
            <a:r>
              <a:rPr lang="zh-CN" altLang="en-US" sz="3600" dirty="0">
                <a:sym typeface="华文仿宋" charset="-122"/>
              </a:rPr>
              <a:t>懒羊羊吃草</a:t>
            </a:r>
            <a:endParaRPr lang="en-US" altLang="zh-CN" sz="3600" b="1" dirty="0"/>
          </a:p>
        </p:txBody>
      </p:sp>
      <p:sp>
        <p:nvSpPr>
          <p:cNvPr id="33794" name="内容占位符 6"/>
          <p:cNvSpPr>
            <a:spLocks noGrp="1" noChangeArrowheads="1"/>
          </p:cNvSpPr>
          <p:nvPr>
            <p:ph sz="quarter" idx="1"/>
          </p:nvPr>
        </p:nvSpPr>
        <p:spPr>
          <a:xfrm>
            <a:off x="2136775" y="1506539"/>
            <a:ext cx="6280150" cy="5356225"/>
          </a:xfrm>
        </p:spPr>
        <p:txBody>
          <a:bodyPr/>
          <a:lstStyle/>
          <a:p>
            <a:pPr marL="0" indent="0">
              <a:lnSpc>
                <a:spcPct val="110000"/>
              </a:lnSpc>
              <a:buNone/>
            </a:pPr>
            <a:r>
              <a:rPr lang="zh-CN" altLang="en-US" sz="1600" b="1"/>
              <a:t>懒羊羊也有存储粮食的习惯。每当他存储一份粮食时，他会专门拿出一个筐来存放。因此，他的仓库里有很多很多筐的青草。而我们的懒羊羊又是一个经常馋嘴的小羊，每当他想吃草时，就会从仓库里找出数量最少的一筐草，把它吃掉。可是懒羊羊因为草吃得太多了导致大脑运转缓慢，所以他不得不向你请求支援，帮他找出他应该吃数量为多少的青草。</a:t>
            </a:r>
          </a:p>
          <a:p>
            <a:pPr marL="0" indent="0">
              <a:lnSpc>
                <a:spcPct val="110000"/>
              </a:lnSpc>
              <a:buNone/>
            </a:pPr>
            <a:r>
              <a:rPr lang="zh-CN" altLang="en-US" sz="1600" b="1"/>
              <a:t>输入要求</a:t>
            </a:r>
          </a:p>
          <a:p>
            <a:pPr marL="0" indent="0">
              <a:lnSpc>
                <a:spcPct val="110000"/>
              </a:lnSpc>
              <a:buNone/>
            </a:pPr>
            <a:r>
              <a:rPr lang="zh-CN" altLang="en-US" sz="1600" b="1"/>
              <a:t>  第一行为一个正整数n，表示懒羊羊一共进行了n次操作(2&lt;=n&lt;=1000000)</a:t>
            </a:r>
          </a:p>
          <a:p>
            <a:pPr marL="0" indent="0">
              <a:lnSpc>
                <a:spcPct val="110000"/>
              </a:lnSpc>
              <a:buNone/>
            </a:pPr>
            <a:r>
              <a:rPr lang="zh-CN" altLang="en-US" sz="1600" b="1"/>
              <a:t>  第二行至第n+1行每行表示一个懒羊羊的操作，当这行形式为 单独一个字符'q' 时，表示懒羊羊肚子饿了，要吃掉仓库里当前数量最少的那份青草；当这行形式为一个字符'i' 和一个整数k时，表示懒羊羊将一份数量为k的青草存入了仓库，'i'和k之间用空格隔开。</a:t>
            </a:r>
          </a:p>
          <a:p>
            <a:pPr marL="0" indent="0">
              <a:lnSpc>
                <a:spcPct val="110000"/>
              </a:lnSpc>
              <a:buNone/>
            </a:pPr>
            <a:r>
              <a:rPr lang="zh-CN" altLang="en-US" sz="1600" b="1"/>
              <a:t>  输入数据保证每次询问时仓库里都有草可吃且所有操作中懒羊羊至少会吃一次草。</a:t>
            </a:r>
          </a:p>
          <a:p>
            <a:pPr marL="0" indent="0">
              <a:lnSpc>
                <a:spcPct val="110000"/>
              </a:lnSpc>
              <a:buNone/>
            </a:pPr>
            <a:r>
              <a:rPr lang="zh-CN" altLang="en-US" sz="1600" b="1"/>
              <a:t>输出要求</a:t>
            </a:r>
          </a:p>
          <a:p>
            <a:pPr marL="0" indent="0">
              <a:lnSpc>
                <a:spcPct val="110000"/>
              </a:lnSpc>
              <a:buNone/>
            </a:pPr>
            <a:r>
              <a:rPr lang="zh-CN" altLang="en-US" sz="1600" b="1"/>
              <a:t>  每当输入为'q' 时， 输出懒羊羊当前吃掉的那份青草的数量是多少。</a:t>
            </a:r>
          </a:p>
          <a:p>
            <a:pPr marL="0" indent="0">
              <a:lnSpc>
                <a:spcPct val="110000"/>
              </a:lnSpc>
              <a:buNone/>
            </a:pPr>
            <a:endParaRPr lang="zh-CN" altLang="en-US" sz="1600" b="1"/>
          </a:p>
        </p:txBody>
      </p:sp>
      <p:sp>
        <p:nvSpPr>
          <p:cNvPr id="33795" name="文本框 1"/>
          <p:cNvSpPr txBox="1">
            <a:spLocks noChangeArrowheads="1"/>
          </p:cNvSpPr>
          <p:nvPr/>
        </p:nvSpPr>
        <p:spPr bwMode="auto">
          <a:xfrm>
            <a:off x="8572500" y="1625601"/>
            <a:ext cx="1912938" cy="4632325"/>
          </a:xfrm>
          <a:prstGeom prst="rect">
            <a:avLst/>
          </a:prstGeom>
          <a:solidFill>
            <a:srgbClr val="5947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华文仿宋" charset="-122"/>
              </a:defRPr>
            </a:lvl1pPr>
            <a:lvl2pPr>
              <a:defRPr>
                <a:solidFill>
                  <a:schemeClr val="tx1"/>
                </a:solidFill>
                <a:latin typeface="Tw Cen MT" charset="0"/>
                <a:ea typeface="华文仿宋" charset="-122"/>
              </a:defRPr>
            </a:lvl2pPr>
            <a:lvl3pPr>
              <a:defRPr>
                <a:solidFill>
                  <a:schemeClr val="tx1"/>
                </a:solidFill>
                <a:latin typeface="Tw Cen MT" charset="0"/>
                <a:ea typeface="华文仿宋" charset="-122"/>
              </a:defRPr>
            </a:lvl3pPr>
            <a:lvl4pPr>
              <a:defRPr>
                <a:solidFill>
                  <a:schemeClr val="tx1"/>
                </a:solidFill>
                <a:latin typeface="Tw Cen MT" charset="0"/>
                <a:ea typeface="华文仿宋" charset="-122"/>
              </a:defRPr>
            </a:lvl4pPr>
            <a:lvl5pPr>
              <a:defRPr>
                <a:solidFill>
                  <a:schemeClr val="tx1"/>
                </a:solidFill>
                <a:latin typeface="Tw Cen MT" charset="0"/>
                <a:ea typeface="华文仿宋" charset="-122"/>
              </a:defRPr>
            </a:lvl5pPr>
            <a:lvl6pPr fontAlgn="base">
              <a:spcBef>
                <a:spcPct val="0"/>
              </a:spcBef>
              <a:spcAft>
                <a:spcPct val="0"/>
              </a:spcAft>
              <a:buFont typeface="Arial" panose="020B0604020202020204" pitchFamily="34" charset="0"/>
              <a:defRPr>
                <a:solidFill>
                  <a:schemeClr val="tx1"/>
                </a:solidFill>
                <a:latin typeface="Tw Cen MT" charset="0"/>
                <a:ea typeface="华文仿宋" charset="-122"/>
              </a:defRPr>
            </a:lvl6pPr>
            <a:lvl7pPr fontAlgn="base">
              <a:spcBef>
                <a:spcPct val="0"/>
              </a:spcBef>
              <a:spcAft>
                <a:spcPct val="0"/>
              </a:spcAft>
              <a:buFont typeface="Arial" panose="020B0604020202020204" pitchFamily="34" charset="0"/>
              <a:defRPr>
                <a:solidFill>
                  <a:schemeClr val="tx1"/>
                </a:solidFill>
                <a:latin typeface="Tw Cen MT" charset="0"/>
                <a:ea typeface="华文仿宋" charset="-122"/>
              </a:defRPr>
            </a:lvl7pPr>
            <a:lvl8pPr fontAlgn="base">
              <a:spcBef>
                <a:spcPct val="0"/>
              </a:spcBef>
              <a:spcAft>
                <a:spcPct val="0"/>
              </a:spcAft>
              <a:buFont typeface="Arial" panose="020B0604020202020204" pitchFamily="34" charset="0"/>
              <a:defRPr>
                <a:solidFill>
                  <a:schemeClr val="tx1"/>
                </a:solidFill>
                <a:latin typeface="Tw Cen MT" charset="0"/>
                <a:ea typeface="华文仿宋" charset="-122"/>
              </a:defRPr>
            </a:lvl8pPr>
            <a:lvl9pPr fontAlgn="base">
              <a:spcBef>
                <a:spcPct val="0"/>
              </a:spcBef>
              <a:spcAft>
                <a:spcPct val="0"/>
              </a:spcAft>
              <a:buFont typeface="Arial" panose="020B0604020202020204" pitchFamily="34" charset="0"/>
              <a:defRPr>
                <a:solidFill>
                  <a:schemeClr val="tx1"/>
                </a:solidFill>
                <a:latin typeface="Tw Cen MT" charset="0"/>
                <a:ea typeface="华文仿宋" charset="-122"/>
              </a:defRPr>
            </a:lvl9pPr>
          </a:lstStyle>
          <a:p>
            <a:pPr>
              <a:lnSpc>
                <a:spcPct val="125000"/>
              </a:lnSpc>
            </a:pPr>
            <a:r>
              <a:rPr lang="zh-CN" altLang="en-US" sz="2000" b="1">
                <a:solidFill>
                  <a:prstClr val="white"/>
                </a:solidFill>
                <a:sym typeface="华文仿宋" charset="-122"/>
              </a:rPr>
              <a:t>输入样例</a:t>
            </a:r>
          </a:p>
          <a:p>
            <a:pPr>
              <a:lnSpc>
                <a:spcPct val="125000"/>
              </a:lnSpc>
            </a:pPr>
            <a:r>
              <a:rPr lang="zh-CN" altLang="en-US" sz="2000" b="1">
                <a:solidFill>
                  <a:prstClr val="white"/>
                </a:solidFill>
                <a:sym typeface="华文仿宋" charset="-122"/>
              </a:rPr>
              <a:t>  5</a:t>
            </a:r>
          </a:p>
          <a:p>
            <a:pPr>
              <a:lnSpc>
                <a:spcPct val="125000"/>
              </a:lnSpc>
            </a:pPr>
            <a:r>
              <a:rPr lang="zh-CN" altLang="en-US" sz="2000" b="1">
                <a:solidFill>
                  <a:prstClr val="white"/>
                </a:solidFill>
                <a:sym typeface="华文仿宋" charset="-122"/>
              </a:rPr>
              <a:t>  i 5</a:t>
            </a:r>
          </a:p>
          <a:p>
            <a:pPr>
              <a:lnSpc>
                <a:spcPct val="125000"/>
              </a:lnSpc>
            </a:pPr>
            <a:r>
              <a:rPr lang="zh-CN" altLang="en-US" sz="2000" b="1">
                <a:solidFill>
                  <a:prstClr val="white"/>
                </a:solidFill>
                <a:sym typeface="华文仿宋" charset="-122"/>
              </a:rPr>
              <a:t>  i 2</a:t>
            </a:r>
          </a:p>
          <a:p>
            <a:pPr>
              <a:lnSpc>
                <a:spcPct val="125000"/>
              </a:lnSpc>
            </a:pPr>
            <a:r>
              <a:rPr lang="zh-CN" altLang="en-US" sz="2000" b="1">
                <a:solidFill>
                  <a:prstClr val="white"/>
                </a:solidFill>
                <a:sym typeface="华文仿宋" charset="-122"/>
              </a:rPr>
              <a:t>  q</a:t>
            </a:r>
          </a:p>
          <a:p>
            <a:pPr>
              <a:lnSpc>
                <a:spcPct val="125000"/>
              </a:lnSpc>
            </a:pPr>
            <a:r>
              <a:rPr lang="zh-CN" altLang="en-US" sz="2000" b="1">
                <a:solidFill>
                  <a:prstClr val="white"/>
                </a:solidFill>
                <a:sym typeface="华文仿宋" charset="-122"/>
              </a:rPr>
              <a:t>  i 9</a:t>
            </a:r>
          </a:p>
          <a:p>
            <a:pPr>
              <a:lnSpc>
                <a:spcPct val="125000"/>
              </a:lnSpc>
            </a:pPr>
            <a:r>
              <a:rPr lang="zh-CN" altLang="en-US" sz="2000" b="1">
                <a:solidFill>
                  <a:prstClr val="white"/>
                </a:solidFill>
                <a:sym typeface="华文仿宋" charset="-122"/>
              </a:rPr>
              <a:t>  q</a:t>
            </a:r>
          </a:p>
          <a:p>
            <a:pPr>
              <a:lnSpc>
                <a:spcPct val="125000"/>
              </a:lnSpc>
            </a:pPr>
            <a:endParaRPr lang="zh-CN" altLang="en-US" sz="2000" b="1">
              <a:solidFill>
                <a:prstClr val="white"/>
              </a:solidFill>
              <a:sym typeface="华文仿宋" charset="-122"/>
            </a:endParaRPr>
          </a:p>
          <a:p>
            <a:pPr>
              <a:lnSpc>
                <a:spcPct val="125000"/>
              </a:lnSpc>
            </a:pPr>
            <a:r>
              <a:rPr lang="zh-CN" altLang="en-US" sz="2000" b="1">
                <a:solidFill>
                  <a:prstClr val="white"/>
                </a:solidFill>
                <a:sym typeface="华文仿宋" charset="-122"/>
              </a:rPr>
              <a:t>输出样例</a:t>
            </a:r>
          </a:p>
          <a:p>
            <a:pPr>
              <a:lnSpc>
                <a:spcPct val="125000"/>
              </a:lnSpc>
            </a:pPr>
            <a:r>
              <a:rPr lang="zh-CN" altLang="en-US" sz="2000" b="1">
                <a:solidFill>
                  <a:prstClr val="white"/>
                </a:solidFill>
                <a:sym typeface="华文仿宋" charset="-122"/>
              </a:rPr>
              <a:t>  2</a:t>
            </a:r>
          </a:p>
          <a:p>
            <a:pPr>
              <a:lnSpc>
                <a:spcPct val="125000"/>
              </a:lnSpc>
            </a:pPr>
            <a:r>
              <a:rPr lang="zh-CN" altLang="en-US" sz="2000" b="1">
                <a:solidFill>
                  <a:prstClr val="white"/>
                </a:solidFill>
                <a:sym typeface="华文仿宋" charset="-122"/>
              </a:rPr>
              <a:t>  5</a:t>
            </a:r>
          </a:p>
          <a:p>
            <a:pPr>
              <a:lnSpc>
                <a:spcPct val="125000"/>
              </a:lnSpc>
            </a:pPr>
            <a:endParaRPr lang="zh-CN" altLang="en-US" sz="1600" b="1">
              <a:solidFill>
                <a:prstClr val="white"/>
              </a:solidFill>
              <a:sym typeface="华文仿宋"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136775" y="228600"/>
            <a:ext cx="8153400" cy="990600"/>
          </a:xfrm>
        </p:spPr>
        <p:txBody>
          <a:bodyPr>
            <a:normAutofit fontScale="90000"/>
          </a:bodyPr>
          <a:lstStyle/>
          <a:p>
            <a:pPr fontAlgn="auto"/>
            <a:r>
              <a:rPr lang="en-US" altLang="zh-CN" sz="3600" b="1" noProof="1">
                <a:sym typeface="+mn-ea"/>
              </a:rPr>
              <a:t>priority_queue</a:t>
            </a:r>
            <a:r>
              <a:rPr lang="zh-CN" altLang="en-US" sz="3600" b="1" noProof="1">
                <a:sym typeface="+mn-ea"/>
              </a:rPr>
              <a:t>应用</a:t>
            </a:r>
            <a:r>
              <a:rPr lang="en-US" altLang="zh-CN" sz="3600" b="1" noProof="1">
                <a:sym typeface="+mn-ea"/>
              </a:rPr>
              <a:t>—</a:t>
            </a:r>
            <a:r>
              <a:rPr lang="zh-CN" altLang="en-US" sz="3600" noProof="1">
                <a:sym typeface="+mn-ea"/>
              </a:rPr>
              <a:t>合并果子                             </a:t>
            </a:r>
            <a:r>
              <a:rPr lang="zh-CN" altLang="en-US" sz="3600">
                <a:sym typeface="+mn-ea"/>
              </a:rPr>
              <a:t/>
            </a:r>
            <a:br>
              <a:rPr lang="zh-CN" altLang="en-US" sz="3600">
                <a:sym typeface="+mn-ea"/>
              </a:rPr>
            </a:br>
            <a:r>
              <a:rPr lang="zh-CN" altLang="en-US" sz="3600" noProof="1">
                <a:sym typeface="+mn-ea"/>
              </a:rPr>
              <a:t>                </a:t>
            </a:r>
            <a:r>
              <a:rPr lang="zh-CN" altLang="en-US" sz="2800" noProof="1">
                <a:sym typeface="+mn-ea"/>
              </a:rPr>
              <a:t>（NOIP2004高中组第2题）</a:t>
            </a:r>
            <a:endParaRPr lang="en-US" sz="2800" b="1" noProof="1">
              <a:sym typeface="+mn-ea"/>
            </a:endParaRPr>
          </a:p>
        </p:txBody>
      </p:sp>
      <p:sp>
        <p:nvSpPr>
          <p:cNvPr id="34818" name="内容占位符 6"/>
          <p:cNvSpPr>
            <a:spLocks noGrp="1" noChangeArrowheads="1"/>
          </p:cNvSpPr>
          <p:nvPr>
            <p:ph sz="quarter" idx="1"/>
          </p:nvPr>
        </p:nvSpPr>
        <p:spPr>
          <a:xfrm>
            <a:off x="1835151" y="1625601"/>
            <a:ext cx="6632575" cy="3592513"/>
          </a:xfrm>
        </p:spPr>
        <p:txBody>
          <a:bodyPr>
            <a:normAutofit lnSpcReduction="10000"/>
          </a:bodyPr>
          <a:lstStyle/>
          <a:p>
            <a:pPr marL="0" indent="0">
              <a:lnSpc>
                <a:spcPct val="110000"/>
              </a:lnSpc>
              <a:buNone/>
            </a:pPr>
            <a:r>
              <a:rPr lang="zh-CN" altLang="en-US" sz="1500" b="1"/>
              <a:t>在一个果园里，多多已经将n个果子打了下来，而且按果子的不同种类分成了不同的堆。多多决定把所有的果子合成一堆。</a:t>
            </a:r>
          </a:p>
          <a:p>
            <a:pPr marL="0" indent="0">
              <a:lnSpc>
                <a:spcPct val="110000"/>
              </a:lnSpc>
              <a:buNone/>
            </a:pPr>
            <a:r>
              <a:rPr lang="zh-CN" altLang="en-US" sz="1500" b="1"/>
              <a:t>每一次合并，多多可以把两堆果子合并到一起，消耗的体力等于两堆果子的重量之和。可以看出，所有的果子经过n-1次合并之后，就只剩下一堆了。多多在合并果子时总共消耗的体力等于每次合并所耗体力之和。</a:t>
            </a:r>
          </a:p>
          <a:p>
            <a:pPr marL="0" indent="0">
              <a:lnSpc>
                <a:spcPct val="110000"/>
              </a:lnSpc>
              <a:buNone/>
            </a:pPr>
            <a:r>
              <a:rPr lang="zh-CN" altLang="en-US" sz="1500" b="1"/>
              <a:t>因为还要花大力气把这些果子搬回家，所以多多在合并果子时要尽可能地节省体力。假定每个果子重量都为1，并且已知果子的种类数和每种果子的数目，你的任务是设计出合并的次序方案，使多多耗费的体力最少，并输出这个最小的体力耗费值。</a:t>
            </a:r>
          </a:p>
          <a:p>
            <a:pPr marL="0" indent="0">
              <a:lnSpc>
                <a:spcPct val="110000"/>
              </a:lnSpc>
              <a:buNone/>
            </a:pPr>
            <a:r>
              <a:rPr lang="zh-CN" altLang="en-US" sz="1500" b="1"/>
              <a:t>例如有3种果子，数目依次为1，2，9。可以先将 1、2堆合并，新堆数目为3，耗费体力为3。接着，将新堆与原先的第三堆合并，又得到新的堆，数目为12，耗费体力为 12。所以多多总共耗费体力=3+12=15。可以证明15为最小的体力耗费值。</a:t>
            </a:r>
          </a:p>
          <a:p>
            <a:pPr marL="0" indent="0">
              <a:lnSpc>
                <a:spcPct val="110000"/>
              </a:lnSpc>
              <a:buNone/>
            </a:pPr>
            <a:endParaRPr lang="zh-CN" altLang="en-US" sz="1500" b="1"/>
          </a:p>
        </p:txBody>
      </p:sp>
      <p:sp>
        <p:nvSpPr>
          <p:cNvPr id="34819" name="文本框 1"/>
          <p:cNvSpPr txBox="1">
            <a:spLocks noChangeArrowheads="1"/>
          </p:cNvSpPr>
          <p:nvPr/>
        </p:nvSpPr>
        <p:spPr bwMode="auto">
          <a:xfrm>
            <a:off x="8572500" y="1625601"/>
            <a:ext cx="1912938" cy="2784475"/>
          </a:xfrm>
          <a:prstGeom prst="rect">
            <a:avLst/>
          </a:prstGeom>
          <a:solidFill>
            <a:srgbClr val="59474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华文仿宋" charset="-122"/>
              </a:defRPr>
            </a:lvl1pPr>
            <a:lvl2pPr>
              <a:defRPr>
                <a:solidFill>
                  <a:schemeClr val="tx1"/>
                </a:solidFill>
                <a:latin typeface="Tw Cen MT" charset="0"/>
                <a:ea typeface="华文仿宋" charset="-122"/>
              </a:defRPr>
            </a:lvl2pPr>
            <a:lvl3pPr>
              <a:defRPr>
                <a:solidFill>
                  <a:schemeClr val="tx1"/>
                </a:solidFill>
                <a:latin typeface="Tw Cen MT" charset="0"/>
                <a:ea typeface="华文仿宋" charset="-122"/>
              </a:defRPr>
            </a:lvl3pPr>
            <a:lvl4pPr>
              <a:defRPr>
                <a:solidFill>
                  <a:schemeClr val="tx1"/>
                </a:solidFill>
                <a:latin typeface="Tw Cen MT" charset="0"/>
                <a:ea typeface="华文仿宋" charset="-122"/>
              </a:defRPr>
            </a:lvl4pPr>
            <a:lvl5pPr>
              <a:defRPr>
                <a:solidFill>
                  <a:schemeClr val="tx1"/>
                </a:solidFill>
                <a:latin typeface="Tw Cen MT" charset="0"/>
                <a:ea typeface="华文仿宋" charset="-122"/>
              </a:defRPr>
            </a:lvl5pPr>
            <a:lvl6pPr fontAlgn="base">
              <a:spcBef>
                <a:spcPct val="0"/>
              </a:spcBef>
              <a:spcAft>
                <a:spcPct val="0"/>
              </a:spcAft>
              <a:buFont typeface="Arial" panose="020B0604020202020204" pitchFamily="34" charset="0"/>
              <a:defRPr>
                <a:solidFill>
                  <a:schemeClr val="tx1"/>
                </a:solidFill>
                <a:latin typeface="Tw Cen MT" charset="0"/>
                <a:ea typeface="华文仿宋" charset="-122"/>
              </a:defRPr>
            </a:lvl6pPr>
            <a:lvl7pPr fontAlgn="base">
              <a:spcBef>
                <a:spcPct val="0"/>
              </a:spcBef>
              <a:spcAft>
                <a:spcPct val="0"/>
              </a:spcAft>
              <a:buFont typeface="Arial" panose="020B0604020202020204" pitchFamily="34" charset="0"/>
              <a:defRPr>
                <a:solidFill>
                  <a:schemeClr val="tx1"/>
                </a:solidFill>
                <a:latin typeface="Tw Cen MT" charset="0"/>
                <a:ea typeface="华文仿宋" charset="-122"/>
              </a:defRPr>
            </a:lvl7pPr>
            <a:lvl8pPr fontAlgn="base">
              <a:spcBef>
                <a:spcPct val="0"/>
              </a:spcBef>
              <a:spcAft>
                <a:spcPct val="0"/>
              </a:spcAft>
              <a:buFont typeface="Arial" panose="020B0604020202020204" pitchFamily="34" charset="0"/>
              <a:defRPr>
                <a:solidFill>
                  <a:schemeClr val="tx1"/>
                </a:solidFill>
                <a:latin typeface="Tw Cen MT" charset="0"/>
                <a:ea typeface="华文仿宋" charset="-122"/>
              </a:defRPr>
            </a:lvl8pPr>
            <a:lvl9pPr fontAlgn="base">
              <a:spcBef>
                <a:spcPct val="0"/>
              </a:spcBef>
              <a:spcAft>
                <a:spcPct val="0"/>
              </a:spcAft>
              <a:buFont typeface="Arial" panose="020B0604020202020204" pitchFamily="34" charset="0"/>
              <a:defRPr>
                <a:solidFill>
                  <a:schemeClr val="tx1"/>
                </a:solidFill>
                <a:latin typeface="Tw Cen MT" charset="0"/>
                <a:ea typeface="华文仿宋" charset="-122"/>
              </a:defRPr>
            </a:lvl9pPr>
          </a:lstStyle>
          <a:p>
            <a:pPr>
              <a:lnSpc>
                <a:spcPct val="125000"/>
              </a:lnSpc>
            </a:pPr>
            <a:r>
              <a:rPr lang="zh-CN" altLang="en-US" sz="2000" b="1">
                <a:solidFill>
                  <a:prstClr val="white"/>
                </a:solidFill>
                <a:sym typeface="华文仿宋" charset="-122"/>
              </a:rPr>
              <a:t>输入样例</a:t>
            </a:r>
          </a:p>
          <a:p>
            <a:pPr>
              <a:lnSpc>
                <a:spcPct val="125000"/>
              </a:lnSpc>
            </a:pPr>
            <a:r>
              <a:rPr lang="zh-CN" altLang="en-US" sz="2000" b="1">
                <a:solidFill>
                  <a:prstClr val="white"/>
                </a:solidFill>
                <a:sym typeface="华文仿宋" charset="-122"/>
              </a:rPr>
              <a:t>3</a:t>
            </a:r>
          </a:p>
          <a:p>
            <a:pPr>
              <a:lnSpc>
                <a:spcPct val="125000"/>
              </a:lnSpc>
            </a:pPr>
            <a:r>
              <a:rPr lang="zh-CN" altLang="en-US" sz="2000" b="1">
                <a:solidFill>
                  <a:prstClr val="white"/>
                </a:solidFill>
                <a:sym typeface="华文仿宋" charset="-122"/>
              </a:rPr>
              <a:t>1 2 9</a:t>
            </a:r>
          </a:p>
          <a:p>
            <a:pPr>
              <a:lnSpc>
                <a:spcPct val="125000"/>
              </a:lnSpc>
            </a:pPr>
            <a:endParaRPr lang="zh-CN" altLang="en-US" sz="2000" b="1">
              <a:solidFill>
                <a:prstClr val="white"/>
              </a:solidFill>
              <a:sym typeface="华文仿宋" charset="-122"/>
            </a:endParaRPr>
          </a:p>
          <a:p>
            <a:pPr>
              <a:lnSpc>
                <a:spcPct val="125000"/>
              </a:lnSpc>
            </a:pPr>
            <a:r>
              <a:rPr lang="zh-CN" altLang="en-US" sz="2000" b="1">
                <a:solidFill>
                  <a:prstClr val="white"/>
                </a:solidFill>
                <a:sym typeface="华文仿宋" charset="-122"/>
              </a:rPr>
              <a:t>输出样例</a:t>
            </a:r>
          </a:p>
          <a:p>
            <a:pPr>
              <a:lnSpc>
                <a:spcPct val="125000"/>
              </a:lnSpc>
            </a:pPr>
            <a:endParaRPr lang="zh-CN" altLang="en-US" sz="2000" b="1">
              <a:solidFill>
                <a:prstClr val="white"/>
              </a:solidFill>
              <a:sym typeface="华文仿宋" charset="-122"/>
            </a:endParaRPr>
          </a:p>
          <a:p>
            <a:pPr>
              <a:lnSpc>
                <a:spcPct val="125000"/>
              </a:lnSpc>
            </a:pPr>
            <a:r>
              <a:rPr lang="zh-CN" altLang="en-US" sz="2000" b="1">
                <a:solidFill>
                  <a:prstClr val="white"/>
                </a:solidFill>
                <a:sym typeface="华文仿宋" charset="-122"/>
              </a:rPr>
              <a:t>15</a:t>
            </a:r>
          </a:p>
        </p:txBody>
      </p:sp>
      <p:sp>
        <p:nvSpPr>
          <p:cNvPr id="34820" name="文本框 2"/>
          <p:cNvSpPr txBox="1">
            <a:spLocks noChangeArrowheads="1"/>
          </p:cNvSpPr>
          <p:nvPr/>
        </p:nvSpPr>
        <p:spPr bwMode="auto">
          <a:xfrm>
            <a:off x="1781175" y="5218113"/>
            <a:ext cx="88646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charset="0"/>
                <a:ea typeface="华文仿宋" charset="-122"/>
              </a:defRPr>
            </a:lvl1pPr>
            <a:lvl2pPr>
              <a:defRPr>
                <a:solidFill>
                  <a:schemeClr val="tx1"/>
                </a:solidFill>
                <a:latin typeface="Tw Cen MT" charset="0"/>
                <a:ea typeface="华文仿宋" charset="-122"/>
              </a:defRPr>
            </a:lvl2pPr>
            <a:lvl3pPr>
              <a:defRPr>
                <a:solidFill>
                  <a:schemeClr val="tx1"/>
                </a:solidFill>
                <a:latin typeface="Tw Cen MT" charset="0"/>
                <a:ea typeface="华文仿宋" charset="-122"/>
              </a:defRPr>
            </a:lvl3pPr>
            <a:lvl4pPr>
              <a:defRPr>
                <a:solidFill>
                  <a:schemeClr val="tx1"/>
                </a:solidFill>
                <a:latin typeface="Tw Cen MT" charset="0"/>
                <a:ea typeface="华文仿宋" charset="-122"/>
              </a:defRPr>
            </a:lvl4pPr>
            <a:lvl5pPr>
              <a:defRPr>
                <a:solidFill>
                  <a:schemeClr val="tx1"/>
                </a:solidFill>
                <a:latin typeface="Tw Cen MT" charset="0"/>
                <a:ea typeface="华文仿宋" charset="-122"/>
              </a:defRPr>
            </a:lvl5pPr>
            <a:lvl6pPr fontAlgn="base">
              <a:spcBef>
                <a:spcPct val="0"/>
              </a:spcBef>
              <a:spcAft>
                <a:spcPct val="0"/>
              </a:spcAft>
              <a:buFont typeface="Arial" panose="020B0604020202020204" pitchFamily="34" charset="0"/>
              <a:defRPr>
                <a:solidFill>
                  <a:schemeClr val="tx1"/>
                </a:solidFill>
                <a:latin typeface="Tw Cen MT" charset="0"/>
                <a:ea typeface="华文仿宋" charset="-122"/>
              </a:defRPr>
            </a:lvl6pPr>
            <a:lvl7pPr fontAlgn="base">
              <a:spcBef>
                <a:spcPct val="0"/>
              </a:spcBef>
              <a:spcAft>
                <a:spcPct val="0"/>
              </a:spcAft>
              <a:buFont typeface="Arial" panose="020B0604020202020204" pitchFamily="34" charset="0"/>
              <a:defRPr>
                <a:solidFill>
                  <a:schemeClr val="tx1"/>
                </a:solidFill>
                <a:latin typeface="Tw Cen MT" charset="0"/>
                <a:ea typeface="华文仿宋" charset="-122"/>
              </a:defRPr>
            </a:lvl7pPr>
            <a:lvl8pPr fontAlgn="base">
              <a:spcBef>
                <a:spcPct val="0"/>
              </a:spcBef>
              <a:spcAft>
                <a:spcPct val="0"/>
              </a:spcAft>
              <a:buFont typeface="Arial" panose="020B0604020202020204" pitchFamily="34" charset="0"/>
              <a:defRPr>
                <a:solidFill>
                  <a:schemeClr val="tx1"/>
                </a:solidFill>
                <a:latin typeface="Tw Cen MT" charset="0"/>
                <a:ea typeface="华文仿宋" charset="-122"/>
              </a:defRPr>
            </a:lvl8pPr>
            <a:lvl9pPr fontAlgn="base">
              <a:spcBef>
                <a:spcPct val="0"/>
              </a:spcBef>
              <a:spcAft>
                <a:spcPct val="0"/>
              </a:spcAft>
              <a:buFont typeface="Arial" panose="020B0604020202020204" pitchFamily="34" charset="0"/>
              <a:defRPr>
                <a:solidFill>
                  <a:schemeClr val="tx1"/>
                </a:solidFill>
                <a:latin typeface="Tw Cen MT" charset="0"/>
                <a:ea typeface="华文仿宋" charset="-122"/>
              </a:defRPr>
            </a:lvl9pPr>
          </a:lstStyle>
          <a:p>
            <a:pPr>
              <a:lnSpc>
                <a:spcPct val="110000"/>
              </a:lnSpc>
            </a:pPr>
            <a:r>
              <a:rPr lang="zh-CN" altLang="en-US" sz="1500" b="1">
                <a:solidFill>
                  <a:prstClr val="black"/>
                </a:solidFill>
                <a:sym typeface="华文仿宋" charset="-122"/>
              </a:rPr>
              <a:t>输入要求</a:t>
            </a:r>
            <a:endParaRPr lang="zh-CN" altLang="en-US" sz="1500" b="1">
              <a:solidFill>
                <a:prstClr val="black"/>
              </a:solidFill>
            </a:endParaRPr>
          </a:p>
          <a:p>
            <a:pPr>
              <a:lnSpc>
                <a:spcPct val="110000"/>
              </a:lnSpc>
            </a:pPr>
            <a:r>
              <a:rPr lang="zh-CN" altLang="en-US" sz="1500" b="1">
                <a:solidFill>
                  <a:prstClr val="black"/>
                </a:solidFill>
                <a:sym typeface="华文仿宋" charset="-122"/>
              </a:rPr>
              <a:t>    输入包括两行，第一行是一个整数n（1 &lt;= n &lt;= 100000），表示果子的种类数。第二行包含n个整数，用空格分隔，第i个整数ai（1 &lt;= ai &lt;= 20000）是第i种果子的数目。</a:t>
            </a:r>
            <a:endParaRPr lang="zh-CN" altLang="en-US" sz="1500" b="1">
              <a:solidFill>
                <a:prstClr val="black"/>
              </a:solidFill>
            </a:endParaRPr>
          </a:p>
          <a:p>
            <a:pPr>
              <a:lnSpc>
                <a:spcPct val="110000"/>
              </a:lnSpc>
            </a:pPr>
            <a:r>
              <a:rPr lang="zh-CN" altLang="en-US" sz="1500" b="1">
                <a:solidFill>
                  <a:prstClr val="black"/>
                </a:solidFill>
                <a:sym typeface="华文仿宋" charset="-122"/>
              </a:rPr>
              <a:t>输出要求</a:t>
            </a:r>
            <a:endParaRPr lang="zh-CN" altLang="en-US" sz="1500" b="1">
              <a:solidFill>
                <a:prstClr val="black"/>
              </a:solidFill>
            </a:endParaRPr>
          </a:p>
          <a:p>
            <a:pPr>
              <a:lnSpc>
                <a:spcPct val="110000"/>
              </a:lnSpc>
            </a:pPr>
            <a:r>
              <a:rPr lang="zh-CN" altLang="en-US" sz="1500" b="1">
                <a:solidFill>
                  <a:prstClr val="black"/>
                </a:solidFill>
                <a:sym typeface="华文仿宋" charset="-122"/>
              </a:rPr>
              <a:t>    输出包括一行，这一行只包含一个整数，也就是最小的体力耗费值。输入数据保证这个值小于231。</a:t>
            </a:r>
            <a:endParaRPr lang="zh-CN" altLang="en-US" sz="1500" b="1">
              <a:solidFill>
                <a:prstClr val="black"/>
              </a:solidFill>
            </a:endParaRPr>
          </a:p>
          <a:p>
            <a:endParaRPr lang="zh-CN" altLang="en-US" sz="1500">
              <a:solidFill>
                <a:prstClr val="black"/>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1.2"/>
  <p:tag name="ISPRING_ULTRA_SCORM_COURSE_ID" val="EC410A8F-A35A-4EDF-A0D9-A1F0398E0BBC"/>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uFFFD${2E443D29-5098-47C3-8E4C-2CA9A5949B66}&quot;,&quot;G:\\教学和工作\\教学\\C++教程\\STL&quot;]]"/>
  <p:tag name="ISPRING_SCORM_RATE_SLIDES" val="0"/>
  <p:tag name="ISPRING_SCORM_RATE_QUIZZES" val="0"/>
  <p:tag name="ISPRING_SCORM_PASSING_SCORE" val="0.000000"/>
  <p:tag name="ISPRING_CURRENT_PLAYER_ID" val="universal"/>
  <p:tag name="ISPRING_PRESENTATION_TITLE" val="priority_queue容器"/>
  <p:tag name="ISPRING_FIRST_PUBLISH" val="1"/>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1556</Words>
  <Application>Microsoft Office PowerPoint</Application>
  <PresentationFormat>自定义</PresentationFormat>
  <Paragraphs>172</Paragraphs>
  <Slides>19</Slides>
  <Notes>13</Notes>
  <HiddenSlides>0</HiddenSlides>
  <MMClips>0</MMClips>
  <ScaleCrop>false</ScaleCrop>
  <HeadingPairs>
    <vt:vector size="4" baseType="variant">
      <vt:variant>
        <vt:lpstr>主题</vt:lpstr>
      </vt:variant>
      <vt:variant>
        <vt:i4>2</vt:i4>
      </vt:variant>
      <vt:variant>
        <vt:lpstr>幻灯片标题</vt:lpstr>
      </vt:variant>
      <vt:variant>
        <vt:i4>19</vt:i4>
      </vt:variant>
    </vt:vector>
  </HeadingPairs>
  <TitlesOfParts>
    <vt:vector size="21" baseType="lpstr">
      <vt:lpstr>Office 主题​​</vt:lpstr>
      <vt:lpstr>中性</vt:lpstr>
      <vt:lpstr>priority_queue基本用法 </vt:lpstr>
      <vt:lpstr>priority_queue简介</vt:lpstr>
      <vt:lpstr>priority_queue定义&amp;赋值</vt:lpstr>
      <vt:lpstr>priority_queue定义&amp;赋值</vt:lpstr>
      <vt:lpstr>push() &amp; top() &amp; pop() 操作</vt:lpstr>
      <vt:lpstr>size() &amp; empty() 操作</vt:lpstr>
      <vt:lpstr>Hint</vt:lpstr>
      <vt:lpstr>priority_queue应用——懒羊羊吃草</vt:lpstr>
      <vt:lpstr>priority_queue应用—合并果子                                              （NOIP2004高中组第2题）</vt:lpstr>
      <vt:lpstr>合并果子解题思路</vt:lpstr>
      <vt:lpstr>PowerPoint 演示文稿</vt:lpstr>
      <vt:lpstr>变态一下！思路2：合并果子</vt:lpstr>
      <vt:lpstr>priority_queue应用——丑数</vt:lpstr>
      <vt:lpstr>丑数解题分析</vt:lpstr>
      <vt:lpstr>上代码：</vt:lpstr>
      <vt:lpstr>priority_queue应用—BlackBox</vt:lpstr>
      <vt:lpstr>题目分析：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priority_queue容器</dc:title>
  <dc:creator>liuyun shuiyu</dc:creator>
  <cp:lastModifiedBy>Micorosoft</cp:lastModifiedBy>
  <cp:revision>28</cp:revision>
  <dcterms:created xsi:type="dcterms:W3CDTF">2019-12-18T06:06:53Z</dcterms:created>
  <dcterms:modified xsi:type="dcterms:W3CDTF">2022-07-03T11:57:11Z</dcterms:modified>
</cp:coreProperties>
</file>