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375" r:id="rId3"/>
    <p:sldId id="376" r:id="rId4"/>
    <p:sldId id="378" r:id="rId5"/>
    <p:sldId id="381" r:id="rId6"/>
    <p:sldId id="380" r:id="rId7"/>
    <p:sldId id="382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552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00316-EBD5-42EB-A66A-F5F91A6181FC}" type="datetimeFigureOut">
              <a:rPr lang="zh-CN" altLang="en-US" smtClean="0"/>
              <a:t>2022-08-04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2AE55-62F2-424E-A0BA-2D39385102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25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2AE55-62F2-424E-A0BA-2D393851027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180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2AE55-62F2-424E-A0BA-2D39385102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299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2AE55-62F2-424E-A0BA-2D393851027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38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92A7006-75B6-48AE-A5DB-1AF6CAD2C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0CF1D33A-1328-47E0-9723-6AD8CCD65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58320FC-376A-4B67-B083-E70199E3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A6A-DCC9-4E89-8782-A106EDA22D20}" type="datetimeFigureOut">
              <a:rPr lang="zh-CN" altLang="en-US" smtClean="0"/>
              <a:t>2022-08-04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367185E-6C5E-420F-82A0-B51FBB55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3DABDBF-9C2A-4A4C-AE08-6AF41C87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BD7-AC0F-4372-9EE6-BB8BC6B53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12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2B2B82C-A200-4F1A-811F-2E3FD317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BF3BB2B5-8734-4286-9D04-75E3F4E84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5D2433B-A86E-4874-BE29-C68D9021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A6A-DCC9-4E89-8782-A106EDA22D20}" type="datetimeFigureOut">
              <a:rPr lang="zh-CN" altLang="en-US" smtClean="0"/>
              <a:t>2022-08-04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8C7D4F0-69AF-4332-BFA5-D7F26462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89EAB66-0B1B-4B2D-963A-BF31878D8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BD7-AC0F-4372-9EE6-BB8BC6B53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52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B8C90C2E-6772-48E1-AE8F-68E16AFCE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9C47A668-1F92-48CE-BB2B-35FEA573C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214BE46-DFE0-4909-9628-14AC53B8E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A6A-DCC9-4E89-8782-A106EDA22D20}" type="datetimeFigureOut">
              <a:rPr lang="zh-CN" altLang="en-US" smtClean="0"/>
              <a:t>2022-08-04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9582620-47F1-49AC-A343-37EA201E1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E946EDC-CE6D-42D5-8165-31B1F632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BD7-AC0F-4372-9EE6-BB8BC6B53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977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2022-08-04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736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2022-08-04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61188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2022-08-04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21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2022-08-04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991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2022-08-04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40512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2022-08-04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457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2022-08-04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169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2022-08-04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1010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A345B49-6987-4FE3-873C-BD65AB10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88B906E-9205-47BD-85AF-65B4F08B3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C2DB835-C1E0-4725-B252-A348DB39D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A6A-DCC9-4E89-8782-A106EDA22D20}" type="datetimeFigureOut">
              <a:rPr lang="zh-CN" altLang="en-US" smtClean="0"/>
              <a:t>2022-08-04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5B567B6-B763-4881-BCCB-E325688D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E9B181A-BE85-47DE-A337-CD3B9AF2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BD7-AC0F-4372-9EE6-BB8BC6B53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1194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530820CF-B880-4189-942D-D702A7CBA730}" type="datetimeFigureOut">
              <a:rPr lang="zh-CN" altLang="en-US" smtClean="0"/>
              <a:t>2022-08-04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37264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2022-08-04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4292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2022-08-04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303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299C5E0-C9E5-420F-98E0-430F25217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6E8377D-93B3-4C0D-AAEB-282E4BD06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8E8A031-2F33-4B58-B1E4-2FABD3652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A6A-DCC9-4E89-8782-A106EDA22D20}" type="datetimeFigureOut">
              <a:rPr lang="zh-CN" altLang="en-US" smtClean="0"/>
              <a:t>2022-08-04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01A6213-58B8-4373-85E0-E32BF095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E0500CE-6552-49D3-BD36-11AE5462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BD7-AC0F-4372-9EE6-BB8BC6B53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19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AC41216-356C-4CFC-8323-1412F50E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4AA190-E661-4002-BB71-9D4DC91DC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505657FF-2D19-4CE0-B993-561297B5F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83C212A2-1F32-4DF3-9AD3-A4D854A25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A6A-DCC9-4E89-8782-A106EDA22D20}" type="datetimeFigureOut">
              <a:rPr lang="zh-CN" altLang="en-US" smtClean="0"/>
              <a:t>2022-08-04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3663280F-FF45-4515-A0C2-20044C4EF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374AB26-5E08-4041-950A-63FAAFF43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BD7-AC0F-4372-9EE6-BB8BC6B53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35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78A4A5E-536E-4623-AF54-FF5378B22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4A8865F-B56A-4088-A49E-8243DBFF5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BA02181-2209-4FAA-9CA8-BA19972E3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E2024294-16F0-4BA0-BAAD-446F72D57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FFFCCCCB-AF8E-420D-8089-FAA96331E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32D19C6D-F63B-425E-9773-F7D06A63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A6A-DCC9-4E89-8782-A106EDA22D20}" type="datetimeFigureOut">
              <a:rPr lang="zh-CN" altLang="en-US" smtClean="0"/>
              <a:t>2022-08-04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9EAA317A-02FA-413E-9A9C-A229671E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47931512-56F2-483A-A8AD-E9A86D123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BD7-AC0F-4372-9EE6-BB8BC6B53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129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BCE4F45-5FA8-4E6D-95AE-3EA8990B6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AFF885E-324F-4043-AB12-08225F4B9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A6A-DCC9-4E89-8782-A106EDA22D20}" type="datetimeFigureOut">
              <a:rPr lang="zh-CN" altLang="en-US" smtClean="0"/>
              <a:t>2022-08-04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3A62F19B-E6EA-4033-926B-CE0BB7308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2F9DD17E-269D-4B74-93ED-2F8C5CEB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BD7-AC0F-4372-9EE6-BB8BC6B53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81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E4E9A50D-26B1-4344-B2C1-7CE4408C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A6A-DCC9-4E89-8782-A106EDA22D20}" type="datetimeFigureOut">
              <a:rPr lang="zh-CN" altLang="en-US" smtClean="0"/>
              <a:t>2022-08-04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15DBAD39-D613-4483-B223-A564B535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A663BCC7-832D-49AC-A9F1-061C1E069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BD7-AC0F-4372-9EE6-BB8BC6B53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60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671D03F-4DCF-4D0E-8BEE-32F95714C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E147AA3-1CA5-4855-AFF9-11B2B0E73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17405A89-9D43-4CE4-BF8D-B5008BE5A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9877EA6C-E5D2-431A-906B-8FAA15DB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A6A-DCC9-4E89-8782-A106EDA22D20}" type="datetimeFigureOut">
              <a:rPr lang="zh-CN" altLang="en-US" smtClean="0"/>
              <a:t>2022-08-04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AA8362A3-13F8-41DB-A9AD-3C5748E02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1D1F2631-F46C-4D44-A724-D3888C2D3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BD7-AC0F-4372-9EE6-BB8BC6B53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00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9DBF56B-3CDF-4EA5-8E5D-DD2687A9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A5B3C081-DC13-4D3F-A4FB-97A2E0CF4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FD6F85E1-0948-4AD3-B9B1-B46C1EED5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88342093-E1EF-42F5-9082-38552179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0A6A-DCC9-4E89-8782-A106EDA22D20}" type="datetimeFigureOut">
              <a:rPr lang="zh-CN" altLang="en-US" smtClean="0"/>
              <a:t>2022-08-04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163CD794-47E6-4607-A9FE-F6C0AB07E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AF2926DF-0572-41D0-A6B6-C6B5DDFB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80BD7-AC0F-4372-9EE6-BB8BC6B53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94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347DD811-5CA4-486F-98E4-E8EE9BB4B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E553918E-8E81-47B8-B400-9D61F32E6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5529627-C9CF-445E-B2C3-296949062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A0A6A-DCC9-4E89-8782-A106EDA22D20}" type="datetimeFigureOut">
              <a:rPr lang="zh-CN" altLang="en-US" smtClean="0"/>
              <a:t>2022-08-04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1D9EB1F-3FB6-40D4-A301-DDD4A7FB3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AF2EE2C-8D5A-42A4-A8C9-6201A6367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80BD7-AC0F-4372-9EE6-BB8BC6B53C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51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2022-08-04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panose="05000000000000000000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 panose="05020102010507070707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 panose="05000000000000000000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287689" y="2708920"/>
            <a:ext cx="5710237" cy="1270000"/>
          </a:xfrm>
        </p:spPr>
        <p:txBody>
          <a:bodyPr>
            <a:normAutofit fontScale="90000"/>
          </a:bodyPr>
          <a:lstStyle/>
          <a:p>
            <a:pPr algn="ctr" fontAlgn="auto"/>
            <a:r>
              <a:rPr lang="en-US" altLang="zh-CN" noProof="1"/>
              <a:t>queue</a:t>
            </a:r>
            <a:r>
              <a:rPr lang="zh-CN" altLang="en-US" noProof="1"/>
              <a:t>队列基本用法 </a:t>
            </a:r>
            <a:br>
              <a:rPr lang="zh-CN" altLang="en-US" noProof="1"/>
            </a:br>
            <a:endParaRPr lang="zh-CN" altLang="en-US" noProof="1"/>
          </a:p>
        </p:txBody>
      </p:sp>
      <p:sp>
        <p:nvSpPr>
          <p:cNvPr id="11266" name="副标题 4"/>
          <p:cNvSpPr>
            <a:spLocks noGrp="1" noChangeArrowheads="1"/>
          </p:cNvSpPr>
          <p:nvPr>
            <p:ph type="subTitle" idx="1"/>
          </p:nvPr>
        </p:nvSpPr>
        <p:spPr>
          <a:xfrm>
            <a:off x="3886200" y="6049963"/>
            <a:ext cx="6705600" cy="6858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4337"/>
          <p:cNvSpPr>
            <a:spLocks noGrp="1" noChangeArrowheads="1"/>
          </p:cNvSpPr>
          <p:nvPr>
            <p:ph type="title"/>
          </p:nvPr>
        </p:nvSpPr>
        <p:spPr>
          <a:xfrm>
            <a:off x="1778000" y="365125"/>
            <a:ext cx="7772400" cy="768350"/>
          </a:xfrm>
        </p:spPr>
        <p:txBody>
          <a:bodyPr>
            <a:sp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队列</a:t>
            </a:r>
            <a:r>
              <a:rPr lang="zh-CN" altLang="en-US">
                <a:sym typeface="华文仿宋" charset="-122"/>
              </a:rPr>
              <a:t>queue</a:t>
            </a:r>
            <a:endParaRPr lang="en-US" altLang="zh-CN">
              <a:ea typeface="宋体" panose="02010600030101010101" pitchFamily="2" charset="-122"/>
              <a:sym typeface="华文仿宋" charset="-122"/>
            </a:endParaRPr>
          </a:p>
        </p:txBody>
      </p:sp>
      <p:sp>
        <p:nvSpPr>
          <p:cNvPr id="17411" name="文本占位符 14338"/>
          <p:cNvSpPr>
            <a:spLocks noGrp="1"/>
          </p:cNvSpPr>
          <p:nvPr>
            <p:ph sz="quarter" idx="1"/>
          </p:nvPr>
        </p:nvSpPr>
        <p:spPr>
          <a:xfrm>
            <a:off x="1962150" y="1614489"/>
            <a:ext cx="8267700" cy="3629025"/>
          </a:xfrm>
        </p:spPr>
        <p:txBody>
          <a:bodyPr>
            <a:normAutofit fontScale="90000"/>
          </a:bodyPr>
          <a:lstStyle/>
          <a:p>
            <a:pPr fontAlgn="auto"/>
            <a:r>
              <a:rPr lang="zh-CN" altLang="en-US" noProof="1">
                <a:ea typeface="宋体" panose="02010600030101010101" pitchFamily="2" charset="-122"/>
              </a:rPr>
              <a:t>定义：</a:t>
            </a:r>
            <a:r>
              <a:rPr lang="zh-CN" altLang="en-US" noProof="1">
                <a:ea typeface="宋体" panose="02010600030101010101" pitchFamily="2" charset="-122"/>
                <a:sym typeface="+mn-ea"/>
              </a:rPr>
              <a:t>queue队列是c++标准库中一个重要的数据结构，其主要特性就是</a:t>
            </a:r>
            <a:r>
              <a:rPr lang="zh-CN" altLang="en-US" b="1" noProof="1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先进先出</a:t>
            </a:r>
            <a:r>
              <a:rPr lang="zh-CN" altLang="en-US" noProof="1">
                <a:ea typeface="宋体" panose="02010600030101010101" pitchFamily="2" charset="-122"/>
              </a:rPr>
              <a:t>,</a:t>
            </a:r>
            <a:r>
              <a:rPr lang="zh-CN" altLang="en-US" b="1" noProof="1">
                <a:solidFill>
                  <a:srgbClr val="FF0000"/>
                </a:solidFill>
                <a:ea typeface="宋体" panose="02010600030101010101" pitchFamily="2" charset="-122"/>
              </a:rPr>
              <a:t>只允许在一端进行插入</a:t>
            </a:r>
            <a:r>
              <a:rPr lang="zh-CN" altLang="en-US" noProof="1">
                <a:ea typeface="宋体" panose="02010600030101010101" pitchFamily="2" charset="-122"/>
              </a:rPr>
              <a:t>，而</a:t>
            </a:r>
            <a:r>
              <a:rPr lang="zh-CN" altLang="en-US" b="1" noProof="1">
                <a:solidFill>
                  <a:srgbClr val="0000FF"/>
                </a:solidFill>
                <a:ea typeface="宋体" panose="02010600030101010101" pitchFamily="2" charset="-122"/>
              </a:rPr>
              <a:t>在另一端进行删除</a:t>
            </a:r>
            <a:r>
              <a:rPr lang="zh-CN" altLang="en-US" noProof="1">
                <a:ea typeface="宋体" panose="02010600030101010101" pitchFamily="2" charset="-122"/>
              </a:rPr>
              <a:t>的运算受限的线性表。</a:t>
            </a:r>
          </a:p>
          <a:p>
            <a:pPr fontAlgn="auto"/>
            <a:r>
              <a:rPr lang="zh-CN" altLang="en-US" noProof="1">
                <a:ea typeface="宋体" panose="02010600030101010101" pitchFamily="2" charset="-122"/>
              </a:rPr>
              <a:t>允许删除的一端称为</a:t>
            </a:r>
            <a:r>
              <a:rPr lang="zh-CN" altLang="en-US" noProof="1">
                <a:solidFill>
                  <a:srgbClr val="FF0000"/>
                </a:solidFill>
                <a:ea typeface="宋体" panose="02010600030101010101" pitchFamily="2" charset="-122"/>
              </a:rPr>
              <a:t>队头</a:t>
            </a:r>
            <a:r>
              <a:rPr lang="zh-CN" altLang="en-US" noProof="1">
                <a:ea typeface="宋体" panose="02010600030101010101" pitchFamily="2" charset="-122"/>
              </a:rPr>
              <a:t>（Front）。</a:t>
            </a:r>
          </a:p>
          <a:p>
            <a:pPr fontAlgn="auto"/>
            <a:r>
              <a:rPr lang="zh-CN" altLang="en-US" noProof="1">
                <a:ea typeface="宋体" panose="02010600030101010101" pitchFamily="2" charset="-122"/>
              </a:rPr>
              <a:t>允许插入的一端称为</a:t>
            </a:r>
            <a:r>
              <a:rPr lang="zh-CN" altLang="en-US" noProof="1">
                <a:solidFill>
                  <a:srgbClr val="FF0000"/>
                </a:solidFill>
                <a:ea typeface="宋体" panose="02010600030101010101" pitchFamily="2" charset="-122"/>
              </a:rPr>
              <a:t>队尾</a:t>
            </a:r>
            <a:r>
              <a:rPr lang="zh-CN" altLang="en-US" noProof="1">
                <a:ea typeface="宋体" panose="02010600030101010101" pitchFamily="2" charset="-122"/>
              </a:rPr>
              <a:t>（Rear）。</a:t>
            </a:r>
          </a:p>
          <a:p>
            <a:pPr fontAlgn="auto"/>
            <a:r>
              <a:rPr lang="zh-CN" altLang="en-US" noProof="1">
                <a:ea typeface="宋体" panose="02010600030101010101" pitchFamily="2" charset="-122"/>
              </a:rPr>
              <a:t>当队列中没有元素时称为</a:t>
            </a:r>
            <a:r>
              <a:rPr lang="zh-CN" altLang="en-US" noProof="1">
                <a:solidFill>
                  <a:srgbClr val="FF0000"/>
                </a:solidFill>
                <a:ea typeface="宋体" panose="02010600030101010101" pitchFamily="2" charset="-122"/>
              </a:rPr>
              <a:t>空队列</a:t>
            </a:r>
            <a:r>
              <a:rPr lang="zh-CN" altLang="en-US" noProof="1">
                <a:ea typeface="宋体" panose="02010600030101010101" pitchFamily="2" charset="-122"/>
              </a:rPr>
              <a:t>。</a:t>
            </a:r>
          </a:p>
          <a:p>
            <a:pPr fontAlgn="auto"/>
            <a:r>
              <a:rPr lang="zh-CN" altLang="en-US" noProof="1">
                <a:ea typeface="宋体" panose="02010600030101010101" pitchFamily="2" charset="-122"/>
              </a:rPr>
              <a:t>操作原则：</a:t>
            </a:r>
            <a:r>
              <a:rPr lang="zh-CN" altLang="en-US" noProof="1">
                <a:solidFill>
                  <a:srgbClr val="FF0000"/>
                </a:solidFill>
                <a:ea typeface="宋体" panose="02010600030101010101" pitchFamily="2" charset="-122"/>
              </a:rPr>
              <a:t>先进先出</a:t>
            </a:r>
            <a:r>
              <a:rPr lang="zh-CN" altLang="en-US" noProof="1">
                <a:ea typeface="宋体" panose="02010600030101010101" pitchFamily="2" charset="-122"/>
              </a:rPr>
              <a:t>（First In First Out），简称为FIFO表。</a:t>
            </a:r>
          </a:p>
        </p:txBody>
      </p:sp>
      <p:graphicFrame>
        <p:nvGraphicFramePr>
          <p:cNvPr id="14358" name="表格 14357"/>
          <p:cNvGraphicFramePr/>
          <p:nvPr/>
        </p:nvGraphicFramePr>
        <p:xfrm>
          <a:off x="3200400" y="5751514"/>
          <a:ext cx="4724400" cy="517525"/>
        </p:xfrm>
        <a:graphic>
          <a:graphicData uri="http://schemas.openxmlformats.org/drawingml/2006/table">
            <a:tbl>
              <a:tblPr/>
              <a:tblGrid>
                <a:gridCol w="472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85000"/>
                        <a:buBlip>
                          <a:blip r:embed="rId3"/>
                        </a:buBlip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buFont typeface="Wingdings" panose="05000000000000000000" pitchFamily="2" charset="2"/>
                        <a:buChar char="l"/>
                        <a:defRPr sz="2400" kern="1200"/>
                      </a:lvl2pPr>
                      <a:lvl3pPr marL="1143000" lvl="2" indent="-228600">
                        <a:buClr>
                          <a:schemeClr val="hlink"/>
                        </a:buClr>
                        <a:defRPr sz="2000" kern="1200"/>
                      </a:lvl3pPr>
                      <a:lvl4pPr marL="1600200" lvl="3" indent="-228600">
                        <a:buClr>
                          <a:schemeClr val="accent1"/>
                        </a:buClr>
                        <a:defRPr sz="1800" kern="1200"/>
                      </a:lvl4pPr>
                      <a:lvl5pPr marL="2057400" lvl="4" indent="-228600">
                        <a:buClr>
                          <a:schemeClr val="accent2"/>
                        </a:buClr>
                        <a:defRPr sz="1800" kern="1200"/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800" dirty="0"/>
                        <a:t>a1   a2   a3   a4   …… an </a:t>
                      </a:r>
                      <a:endParaRPr lang="zh-CN" altLang="en-US" sz="1800" dirty="0"/>
                    </a:p>
                  </a:txBody>
                  <a:tcPr marT="45664" marB="45664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297" name="直接连接符 14358"/>
          <p:cNvSpPr>
            <a:spLocks noChangeShapeType="1"/>
          </p:cNvSpPr>
          <p:nvPr/>
        </p:nvSpPr>
        <p:spPr bwMode="auto">
          <a:xfrm flipH="1">
            <a:off x="2133600" y="605631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Tw Cen MT"/>
              <a:ea typeface="华文仿宋" panose="02010600040101010101" pitchFamily="2" charset="-122"/>
            </a:endParaRPr>
          </a:p>
        </p:txBody>
      </p:sp>
      <p:sp>
        <p:nvSpPr>
          <p:cNvPr id="12298" name="直接连接符 14359"/>
          <p:cNvSpPr>
            <a:spLocks noChangeShapeType="1"/>
          </p:cNvSpPr>
          <p:nvPr/>
        </p:nvSpPr>
        <p:spPr bwMode="auto">
          <a:xfrm flipH="1">
            <a:off x="7772400" y="598011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Tw Cen MT"/>
              <a:ea typeface="华文仿宋" panose="02010600040101010101" pitchFamily="2" charset="-122"/>
            </a:endParaRPr>
          </a:p>
        </p:txBody>
      </p:sp>
      <p:sp>
        <p:nvSpPr>
          <p:cNvPr id="12299" name="文本框 14360"/>
          <p:cNvSpPr txBox="1">
            <a:spLocks noChangeArrowheads="1"/>
          </p:cNvSpPr>
          <p:nvPr/>
        </p:nvSpPr>
        <p:spPr bwMode="auto">
          <a:xfrm>
            <a:off x="2133600" y="5446713"/>
            <a:ext cx="1295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1pPr>
            <a:lvl2pPr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2pPr>
            <a:lvl3pPr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3pPr>
            <a:lvl4pPr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4pPr>
            <a:lvl5pPr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t>出队列</a:t>
            </a:r>
          </a:p>
        </p:txBody>
      </p:sp>
      <p:sp>
        <p:nvSpPr>
          <p:cNvPr id="12300" name="文本框 14361"/>
          <p:cNvSpPr txBox="1">
            <a:spLocks noChangeArrowheads="1"/>
          </p:cNvSpPr>
          <p:nvPr/>
        </p:nvSpPr>
        <p:spPr bwMode="auto">
          <a:xfrm>
            <a:off x="8001000" y="5370513"/>
            <a:ext cx="1295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1pPr>
            <a:lvl2pPr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2pPr>
            <a:lvl3pPr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3pPr>
            <a:lvl4pPr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4pPr>
            <a:lvl5pPr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w Cen MT" charset="0"/>
                <a:ea typeface="华文仿宋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prstClr val="black"/>
                </a:solidFill>
                <a:latin typeface="Times New Roman" panose="02020603050405020304" pitchFamily="18" charset="0"/>
              </a:rPr>
              <a:t>入队列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 noChangeArrowheads="1"/>
          </p:cNvSpPr>
          <p:nvPr/>
        </p:nvSpPr>
        <p:spPr>
          <a:xfrm>
            <a:off x="2136775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队列</a:t>
            </a:r>
            <a:r>
              <a:rPr lang="en-US" altLang="zh-CN" smtClean="0"/>
              <a:t>queue</a:t>
            </a:r>
            <a:r>
              <a:rPr lang="zh-CN" altLang="en-US" smtClean="0"/>
              <a:t>的函数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quarter" idx="1"/>
          </p:nvPr>
        </p:nvSpPr>
        <p:spPr>
          <a:xfrm>
            <a:off x="1889125" y="1600200"/>
            <a:ext cx="8662988" cy="4495800"/>
          </a:xfrm>
        </p:spPr>
        <p:txBody>
          <a:bodyPr>
            <a:normAutofit fontScale="97500"/>
          </a:bodyPr>
          <a:lstStyle/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zh-CN" altLang="en-US" sz="2200" b="1" noProof="1"/>
              <a:t>q.pop()      删除queue的队头元素</a:t>
            </a:r>
          </a:p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zh-CN" altLang="en-US" sz="2200" b="1" noProof="1"/>
              <a:t>q.front()    返回队列的队头元素，但不删除该元素</a:t>
            </a:r>
          </a:p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zh-CN" altLang="en-US" sz="2200" b="1" noProof="1"/>
              <a:t>q.back()    返回队列的队尾元素，但不删除该元素</a:t>
            </a:r>
          </a:p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zh-CN" altLang="en-US" sz="2200" b="1" noProof="1"/>
              <a:t>q.push(arg)      将元素arg插入到队列的队尾</a:t>
            </a:r>
          </a:p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zh-CN" altLang="en-US" sz="2200" b="1" noProof="1"/>
              <a:t>q.emplace(arg)  将元素arg放置到队列的尾部，作用和push一样</a:t>
            </a:r>
          </a:p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zh-CN" altLang="en-US" sz="2200" b="1" noProof="1"/>
              <a:t>q.size()     返回队列中元素的个数</a:t>
            </a:r>
          </a:p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zh-CN" altLang="en-US" sz="2200" b="1" noProof="1"/>
              <a:t>q.empty()    当队列为空时返回true，否则返回false</a:t>
            </a:r>
          </a:p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zh-CN" altLang="en-US" sz="2200" b="1" noProof="1"/>
              <a:t>q.swap(q1)      </a:t>
            </a:r>
            <a:r>
              <a:rPr lang="zh-CN" altLang="en-US" sz="2200" b="1" noProof="1">
                <a:solidFill>
                  <a:srgbClr val="FF0000"/>
                </a:solidFill>
              </a:rPr>
              <a:t>交换q和q1中的元素</a:t>
            </a:r>
            <a:r>
              <a:rPr lang="zh-CN" altLang="en-US" sz="2200" b="1" noProof="1"/>
              <a:t>，方法和stack中一样，并不会真正使用拷贝形式进行交换，只是交换底层的数据结构</a:t>
            </a:r>
          </a:p>
          <a:p>
            <a:pPr>
              <a:lnSpc>
                <a:spcPct val="135000"/>
              </a:lnSpc>
              <a:spcBef>
                <a:spcPts val="0"/>
              </a:spcBef>
            </a:pPr>
            <a:r>
              <a:rPr lang="zh-CN" altLang="en-US" sz="2200" b="1" noProof="1"/>
              <a:t>swap(q,q1)      非成员函数，和成员函数swap一样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http://c.biancheng.net/uploads/allimg/180913/2-1P91311314055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979" y="1955261"/>
            <a:ext cx="9251004" cy="409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274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 noChangeArrowheads="1"/>
          </p:cNvSpPr>
          <p:nvPr/>
        </p:nvSpPr>
        <p:spPr>
          <a:xfrm>
            <a:off x="2136775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队列</a:t>
            </a:r>
            <a:r>
              <a:rPr lang="en-US" altLang="zh-CN" dirty="0" smtClean="0"/>
              <a:t>queue</a:t>
            </a:r>
            <a:r>
              <a:rPr lang="zh-CN" altLang="en-US" dirty="0" smtClean="0"/>
              <a:t>的定义和使用</a:t>
            </a:r>
            <a:endParaRPr lang="zh-CN" altLang="en-US" dirty="0"/>
          </a:p>
        </p:txBody>
      </p:sp>
      <p:pic>
        <p:nvPicPr>
          <p:cNvPr id="5" name="图片 4" descr="4{G0ZBA44R~UT}O7]V(I@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576" y="1527176"/>
            <a:ext cx="774065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5915" y="2441643"/>
            <a:ext cx="35023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//5.11</a:t>
            </a:r>
            <a:r>
              <a:rPr lang="zh-CN" altLang="en-US" sz="2400" b="1" dirty="0">
                <a:solidFill>
                  <a:srgbClr val="FF0000"/>
                </a:solidFill>
              </a:rPr>
              <a:t>在</a:t>
            </a:r>
            <a:r>
              <a:rPr lang="en-US" altLang="zh-CN" sz="2400" b="1" dirty="0">
                <a:solidFill>
                  <a:srgbClr val="FF0000"/>
                </a:solidFill>
              </a:rPr>
              <a:t>TOOLS</a:t>
            </a:r>
            <a:r>
              <a:rPr lang="zh-CN" altLang="en-US" sz="2400" b="1" dirty="0">
                <a:solidFill>
                  <a:srgbClr val="FF0000"/>
                </a:solidFill>
              </a:rPr>
              <a:t>的 </a:t>
            </a:r>
            <a:r>
              <a:rPr lang="en-US" altLang="zh-CN" sz="2400" b="1" dirty="0">
                <a:solidFill>
                  <a:srgbClr val="FF0000"/>
                </a:solidFill>
              </a:rPr>
              <a:t>compiler </a:t>
            </a:r>
            <a:r>
              <a:rPr lang="en-US" altLang="zh-CN" sz="2400" b="1" dirty="0" err="1">
                <a:solidFill>
                  <a:srgbClr val="FF0000"/>
                </a:solidFill>
              </a:rPr>
              <a:t>optiion</a:t>
            </a:r>
            <a:r>
              <a:rPr lang="zh-CN" altLang="en-US" sz="2400" b="1" dirty="0">
                <a:solidFill>
                  <a:srgbClr val="FF0000"/>
                </a:solidFill>
              </a:rPr>
              <a:t>中</a:t>
            </a: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的</a:t>
            </a:r>
            <a:r>
              <a:rPr lang="en-US" altLang="zh-CN" sz="2400" b="1" dirty="0">
                <a:solidFill>
                  <a:srgbClr val="FF0000"/>
                </a:solidFill>
              </a:rPr>
              <a:t>general</a:t>
            </a:r>
            <a:r>
              <a:rPr lang="zh-CN" altLang="en-US" sz="2400" b="1" dirty="0">
                <a:solidFill>
                  <a:srgbClr val="FF0000"/>
                </a:solidFill>
              </a:rPr>
              <a:t>中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加入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-</a:t>
            </a:r>
            <a:r>
              <a:rPr lang="en-US" altLang="zh-CN" sz="2400" b="1" dirty="0">
                <a:solidFill>
                  <a:srgbClr val="FF0000"/>
                </a:solidFill>
              </a:rPr>
              <a:t>static-</a:t>
            </a:r>
            <a:r>
              <a:rPr lang="en-US" altLang="zh-CN" sz="2400" b="1" dirty="0" err="1">
                <a:solidFill>
                  <a:srgbClr val="FF0000"/>
                </a:solidFill>
              </a:rPr>
              <a:t>libgcc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-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std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=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c</a:t>
            </a:r>
            <a:r>
              <a:rPr lang="en-US" altLang="zh-CN" sz="2400" b="1" dirty="0" err="1">
                <a:solidFill>
                  <a:srgbClr val="FF0000"/>
                </a:solidFill>
              </a:rPr>
              <a:t>++</a:t>
            </a:r>
            <a:r>
              <a:rPr lang="en-US" altLang="zh-CN" sz="2400" b="1" dirty="0">
                <a:solidFill>
                  <a:srgbClr val="FF0000"/>
                </a:solidFill>
              </a:rPr>
              <a:t>11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575" y="1429966"/>
            <a:ext cx="395827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8562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974" y="1206230"/>
            <a:ext cx="8287966" cy="4669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6064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1.2"/>
  <p:tag name="ISPRING_ULTRA_SCORM_COURSE_ID" val="7322DA03-F2F9-4BB7-9909-4283614BA047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\uFFFD,\uFFFD${2E443D29-5098-47C3-8E4C-2CA9A5949B66}&quot;,&quot;G:\\教学和工作\\教学\\C++教程\\STL&quot;]]"/>
  <p:tag name="ISPRING_SCORM_RATE_SLIDES" val="0"/>
  <p:tag name="ISPRING_SCORM_RATE_QUIZZES" val="0"/>
  <p:tag name="ISPRING_SCORM_PASSING_SCORE" val="0.000000"/>
  <p:tag name="ISPRING_CURRENT_PLAYER_ID" val="universal"/>
  <p:tag name="ISPRING_PRESENTATION_TITLE" val="queue容器"/>
  <p:tag name="ISPRING_FIRST_PUBLISH" val="1"/>
</p:tagLst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289</Words>
  <Application>Microsoft Office PowerPoint</Application>
  <PresentationFormat>自定义</PresentationFormat>
  <Paragraphs>27</Paragraphs>
  <Slides>6</Slides>
  <Notes>3</Notes>
  <HiddenSlides>3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8" baseType="lpstr">
      <vt:lpstr>Office 主题​​</vt:lpstr>
      <vt:lpstr>中性</vt:lpstr>
      <vt:lpstr>queue队列基本用法  </vt:lpstr>
      <vt:lpstr>队列queue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queue容器</dc:title>
  <dc:creator>liuyun shuiyu</dc:creator>
  <cp:lastModifiedBy>Micorosoft</cp:lastModifiedBy>
  <cp:revision>9</cp:revision>
  <dcterms:created xsi:type="dcterms:W3CDTF">2019-12-18T06:00:54Z</dcterms:created>
  <dcterms:modified xsi:type="dcterms:W3CDTF">2022-08-04T11:20:10Z</dcterms:modified>
</cp:coreProperties>
</file>