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556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47BD-9869-4D03-BBDE-7A8FDB2612F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821E3-499F-4B7A-997F-C6CC64F2C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5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0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1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9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3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5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3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3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3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1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821E3-499F-4B7A-997F-C6CC64F2CD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2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1424EC-CC02-4C93-8F20-48574B8A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C9B98E2-7832-4B3E-A058-9ACA4E7A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B2FDB7-DF9F-440B-930F-ADB3918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1141898-2055-45BE-BE0D-0B1870C6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E29939-0DC5-4A55-B86C-3BFE7006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C84D61-E96B-476B-830E-F25D42F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E3002B-AF01-4A52-95DC-B3777F1C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EA134EC-F64D-4292-9EBB-1B78EEF6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705EE2-98E8-4F13-9AFB-3961568D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65ADE4-2381-49A6-AB67-CC4D068B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0FCED10-1B80-483C-A635-45A42AB8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C4584D6-CE9F-43A8-B6E2-0AF0A45B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EEB850-0353-4C3A-8C7C-1FD870CB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4258F1-25F3-4903-8944-29B1A9A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AE0967-E9FB-4D38-8A4C-8427AF6F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9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7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02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84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61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10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81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671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989E80-3EC6-4A3B-BD98-5677FEAE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C4BAA6-2094-48B9-91B6-3784553E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63AC59-BF15-4E99-BDDD-08C7A574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6FF9D93-6CA7-4C3E-BFEF-5C4AC97D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434801-4FB3-452E-B2E3-6A474702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391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74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2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652F79-6693-4A71-9578-9B0D6E0A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CEDAAE3-FD9F-424F-B6A2-0F9C5FB1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45D0D89-0369-427B-AB7B-7F067216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09463F-8BA3-49B5-90B5-3A752A82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A6107E-FF6B-432D-AB66-5B451A4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0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E24009-5A31-4ABE-A955-F6FFAAB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044C48E-9860-4AA1-B5C7-0A2B32547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EBBC175-F942-4CA2-93DF-2C5B2EF1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382B50D-3FCC-4A12-86CA-3F80477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58D00EA-4D61-4D5C-95DF-DDCCA6DD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C71A02A-6D49-41C4-8C37-1459BABF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8E8FDF-F6E2-488B-996E-6D904B3C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EE13F75-CC77-4F88-B7FD-82D7DF49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85ACEEB-E5A1-465E-BDF0-0CC1E35A3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76693EA-F9FB-4BA0-88F9-F54A60684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D7156F7-F177-48F3-984D-A7B148BF4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09AAFB0-FA12-4077-B4FD-993E1AEF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373DAAE-9564-4C85-A558-E337B24B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ED3EC44-AD01-4005-AD39-926592FD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AC082-9708-4667-AD82-156CC879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00A2D2C-7C9C-4CB4-B3D1-B1C1643D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FA4D85A-ECDA-4325-AE72-9E510CF1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C927828-6617-4F28-AE18-5E1245F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6026AA0-AEAE-45F0-85D2-96EE5C2C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F4B177D-90EA-41A5-A949-8B77FA3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760F224-B50C-4AF7-836D-D4491C25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7DEC3-0907-436A-90AD-4C0FC2E9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8999FA-05C5-446E-B346-0BEF2C33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8E4F84D-BD2A-48CC-8104-53E2D115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973D26D-93D8-4EBD-B05E-29C3BF4E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AFC10C8-F81B-4B08-9B37-BC7E0EDE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9032F2A-C799-491C-92D6-64E49EC8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5E29B18-37D9-4D78-A2B6-0027E54E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E7FDF7E-503E-4F29-8389-5B029EA02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E34CDFC-5868-4470-8874-0D84D0B1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B9015CE-0296-465F-8078-9C72A12C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7C86C34-AA46-4AF7-BD3C-35D7C8C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EBE89B1-7C13-4C32-9311-3904575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8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032059A-22A0-44CD-A69C-6960D22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2DDFDA2-3BB3-47A3-8DAE-B72FD710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37CEFF7-4BEA-4BD5-AF96-A1FB327C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CCED-0DC1-4BC7-B09C-206257BAB80E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FB4B21-0A11-4376-B9B0-BB88F7EAF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237A9BC-0A25-4168-9E5A-740E1ADDD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8B23-FA67-4E6F-BF18-46E8F11D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7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7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/>
          <p:nvPr/>
        </p:nvSpPr>
        <p:spPr>
          <a:xfrm>
            <a:off x="1524000" y="5970588"/>
            <a:ext cx="9144000" cy="887412"/>
          </a:xfrm>
          <a:prstGeom prst="rect">
            <a:avLst/>
          </a:prstGeom>
          <a:solidFill>
            <a:srgbClr val="FFFFFF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5" name="矩形 9"/>
          <p:cNvSpPr/>
          <p:nvPr/>
        </p:nvSpPr>
        <p:spPr>
          <a:xfrm>
            <a:off x="1517650" y="6053139"/>
            <a:ext cx="2247900" cy="712787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6" name="矩形 10"/>
          <p:cNvSpPr/>
          <p:nvPr/>
        </p:nvSpPr>
        <p:spPr>
          <a:xfrm>
            <a:off x="3883026" y="6043614"/>
            <a:ext cx="6784975" cy="712787"/>
          </a:xfrm>
          <a:prstGeom prst="rect">
            <a:avLst/>
          </a:prstGeom>
          <a:solidFill>
            <a:schemeClr val="accent1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7" name="标题 1"/>
          <p:cNvSpPr>
            <a:spLocks noGrp="1"/>
          </p:cNvSpPr>
          <p:nvPr>
            <p:ph type="ctrTitle"/>
          </p:nvPr>
        </p:nvSpPr>
        <p:spPr>
          <a:xfrm>
            <a:off x="4295800" y="2420889"/>
            <a:ext cx="6208712" cy="1163637"/>
          </a:xfrm>
        </p:spPr>
        <p:txBody>
          <a:bodyPr vert="horz" anchor="b">
            <a:normAutofit/>
          </a:bodyPr>
          <a:lstStyle/>
          <a:p>
            <a:pPr algn="l">
              <a:buSzPct val="25000"/>
            </a:pPr>
            <a:r>
              <a:rPr lang="en-US" altLang="zh-CN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的基本用法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5"/>
          <p:cNvSpPr>
            <a:spLocks noGrp="1"/>
          </p:cNvSpPr>
          <p:nvPr>
            <p:ph type="title"/>
          </p:nvPr>
        </p:nvSpPr>
        <p:spPr>
          <a:xfrm>
            <a:off x="2136775" y="2540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b="1" dirty="0">
                <a:latin typeface="Tw Cen MT" charset="0"/>
                <a:ea typeface="华文仿宋" charset="-122"/>
                <a:sym typeface="华文仿宋" charset="-122"/>
              </a:rPr>
              <a:t>set应用——random</a:t>
            </a:r>
          </a:p>
        </p:txBody>
      </p:sp>
      <p:sp>
        <p:nvSpPr>
          <p:cNvPr id="12291" name="内容占位符 6"/>
          <p:cNvSpPr>
            <a:spLocks noGrp="1"/>
          </p:cNvSpPr>
          <p:nvPr>
            <p:ph sz="quarter" idx="1"/>
          </p:nvPr>
        </p:nvSpPr>
        <p:spPr>
          <a:xfrm>
            <a:off x="0" y="883969"/>
            <a:ext cx="8320088" cy="5356225"/>
          </a:xfrm>
        </p:spPr>
        <p:txBody>
          <a:bodyPr vert="horz">
            <a:normAutofit/>
          </a:bodyPr>
          <a:lstStyle/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    明明想在学校中请一些同学一起做一项问卷调查，为了实验的客观性，他先用计算机生成了N个1到1000之间的随机整数（N≤100），对于其中重复的数字，只保留一个，把其余相同的数去掉，不同的数对应着不同的学生的学号。然后再把这些数从小到大排序，按照排好的顺序去找同学做调查。请你协助明明完成"去重"与"排序"的工作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输入要求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    第1行为1个正整数，表示所生成的随机数的个数：N</a:t>
            </a:r>
            <a:r>
              <a:rPr lang="en-US" altLang="x-none" sz="1400" b="1" dirty="0">
                <a:latin typeface="Tw Cen MT" charset="0"/>
                <a:ea typeface="华文仿宋" charset="-122"/>
                <a:sym typeface="Tw Cen MT" charset="0"/>
              </a:rPr>
              <a:t>(</a:t>
            </a:r>
            <a:r>
              <a:rPr lang="zh-CN" altLang="en-US" sz="1400" b="1" dirty="0">
                <a:latin typeface="Tw Cen MT" charset="0"/>
                <a:ea typeface="华文仿宋" charset="-122"/>
                <a:sym typeface="华文仿宋" charset="-122"/>
              </a:rPr>
              <a:t> N≤100</a:t>
            </a:r>
            <a:r>
              <a:rPr lang="en-US" altLang="x-none" sz="1400" b="1" dirty="0">
                <a:latin typeface="Tw Cen MT" charset="0"/>
                <a:ea typeface="华文仿宋" charset="-122"/>
                <a:sym typeface="Tw Cen MT" charset="0"/>
              </a:rPr>
              <a:t>)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    第2行有N个用空格隔开的正整数，为所产生的随机数。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输出要求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    第1行为1个正整数M，表示不相同的随机数的个数。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   第2行为M-1个用空格隔开的正整数(行尾没有多余的空格)，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r>
              <a:rPr lang="zh-CN" altLang="en-US" sz="1400" b="1" dirty="0">
                <a:latin typeface="Tw Cen MT" charset="0"/>
                <a:ea typeface="华文仿宋" charset="-122"/>
                <a:sym typeface="Tw Cen MT" charset="0"/>
              </a:rPr>
              <a:t>为从小到大排好序的不相同的随机数。</a:t>
            </a:r>
          </a:p>
          <a:p>
            <a:pPr defTabSz="0">
              <a:lnSpc>
                <a:spcPct val="110000"/>
              </a:lnSpc>
              <a:spcAft>
                <a:spcPct val="0"/>
              </a:spcAft>
            </a:pPr>
            <a:endParaRPr lang="zh-CN" altLang="en-US" sz="1400" b="1" dirty="0">
              <a:latin typeface="Tw Cen MT" charset="0"/>
              <a:ea typeface="华文仿宋" charset="-122"/>
              <a:sym typeface="Tw Cen MT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18" y="2840409"/>
            <a:ext cx="7150100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5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b="1" dirty="0">
                <a:latin typeface="Tw Cen MT" charset="0"/>
                <a:ea typeface="华文仿宋" charset="-122"/>
                <a:sym typeface="华文仿宋" charset="-122"/>
              </a:rPr>
              <a:t>set应用——</a:t>
            </a:r>
            <a:r>
              <a:rPr lang="zh-CN" altLang="en-US" b="1" dirty="0" smtClean="0">
                <a:latin typeface="Tw Cen MT" charset="0"/>
                <a:ea typeface="华文仿宋" charset="-122"/>
                <a:sym typeface="华文仿宋" charset="-122"/>
              </a:rPr>
              <a:t>sumx数对</a:t>
            </a:r>
            <a:endParaRPr lang="zh-CN" altLang="en-US" b="1" dirty="0">
              <a:latin typeface="Tw Cen MT" charset="0"/>
              <a:ea typeface="华文仿宋" charset="-122"/>
              <a:sym typeface="华文仿宋" charset="-122"/>
            </a:endParaRPr>
          </a:p>
        </p:txBody>
      </p:sp>
      <p:sp>
        <p:nvSpPr>
          <p:cNvPr id="13315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511300"/>
            <a:ext cx="8153400" cy="5200650"/>
          </a:xfrm>
        </p:spPr>
        <p:txBody>
          <a:bodyPr vert="horz">
            <a:normAutofit fontScale="85000" lnSpcReduction="10000"/>
          </a:bodyPr>
          <a:lstStyle/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考虑一组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n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个不同的正整数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a1,a2,...,am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，它们的值在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1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1000000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之间。给定一个整数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。写一个程序</a:t>
            </a:r>
            <a:r>
              <a:rPr lang="en-US" altLang="zh-CN" b="1" kern="1200" dirty="0" err="1">
                <a:latin typeface="Tw Cen MT" charset="0"/>
                <a:ea typeface="华文仿宋" charset="-122"/>
                <a:sym typeface="Tw Cen MT" charset="0"/>
              </a:rPr>
              <a:t>sumx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计算这样的数对个数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(</a:t>
            </a:r>
            <a:r>
              <a:rPr lang="en-US" altLang="zh-CN" b="1" kern="1200" dirty="0" err="1">
                <a:latin typeface="Tw Cen MT" charset="0"/>
                <a:ea typeface="华文仿宋" charset="-122"/>
                <a:sym typeface="Tw Cen MT" charset="0"/>
              </a:rPr>
              <a:t>ai,aj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)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，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1&lt;=i&lt;j&lt;=n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并且</a:t>
            </a:r>
            <a:r>
              <a:rPr lang="en-US" altLang="zh-CN" b="1" kern="1200" dirty="0" err="1">
                <a:latin typeface="Tw Cen MT" charset="0"/>
                <a:ea typeface="华文仿宋" charset="-122"/>
                <a:sym typeface="Tw Cen MT" charset="0"/>
              </a:rPr>
              <a:t>ai+aj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=x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输入要求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    标准输入的第一行是一个整数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n(1&lt;=n&lt;=1000000)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。第二行有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n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个整数表示元素。第三行是一个整数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x(1&lt;=x&lt;=2000000)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输出要求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    输出一行包含一个整数表示这样的数对个数。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知识点及提示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    不同的和为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13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的数对是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(12, 1),</a:t>
            </a:r>
          </a:p>
          <a:p>
            <a:pPr defTabSz="0">
              <a:lnSpc>
                <a:spcPct val="125000"/>
              </a:lnSpc>
              <a:spcAft>
                <a:spcPct val="0"/>
              </a:spcAft>
            </a:pP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   (10, 3)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和</a:t>
            </a:r>
            <a:r>
              <a:rPr lang="en-US" altLang="zh-CN" b="1" kern="1200" dirty="0">
                <a:latin typeface="Tw Cen MT" charset="0"/>
                <a:ea typeface="华文仿宋" charset="-122"/>
                <a:sym typeface="Tw Cen MT" charset="0"/>
              </a:rPr>
              <a:t>(2, 11)</a:t>
            </a:r>
            <a:r>
              <a:rPr lang="zh-CN" altLang="en-US" b="1" kern="12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</p:txBody>
      </p:sp>
      <p:sp>
        <p:nvSpPr>
          <p:cNvPr id="13316" name="文本框 1"/>
          <p:cNvSpPr/>
          <p:nvPr/>
        </p:nvSpPr>
        <p:spPr>
          <a:xfrm>
            <a:off x="8191197" y="4073255"/>
            <a:ext cx="3684587" cy="2016125"/>
          </a:xfrm>
          <a:prstGeom prst="rect">
            <a:avLst/>
          </a:prstGeom>
          <a:solidFill>
            <a:srgbClr val="59473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  <a:sym typeface="华文仿宋" charset="-122"/>
              </a:rPr>
              <a:t>输入样例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  <a:sym typeface="华文仿宋" charset="-122"/>
              </a:rPr>
              <a:t>9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  <a:sym typeface="华文仿宋" charset="-122"/>
              </a:rPr>
              <a:t>5 12 7 10 9 1 2 3 11 13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  <a:sym typeface="华文仿宋" charset="-122"/>
              </a:rPr>
              <a:t>输出样例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  <a:sym typeface="华文仿宋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set中的erase操作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3492500" cy="4548188"/>
          </a:xfrm>
        </p:spPr>
        <p:txBody>
          <a:bodyPr vert="horz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>
                <a:latin typeface="Tw Cen MT" charset="0"/>
                <a:ea typeface="华文仿宋" charset="-122"/>
                <a:sym typeface="Tw Cen MT" charset="0"/>
              </a:rPr>
              <a:t>用 </a:t>
            </a:r>
            <a:r>
              <a:rPr lang="en-US" altLang="zh-CN" sz="2900">
                <a:latin typeface="Tw Cen MT" charset="0"/>
                <a:ea typeface="华文仿宋" charset="-122"/>
                <a:sym typeface="Tw Cen MT" charset="0"/>
              </a:rPr>
              <a:t>erase(x) </a:t>
            </a:r>
            <a:r>
              <a:rPr lang="zh-CN" altLang="en-US" sz="2900">
                <a:latin typeface="Tw Cen MT" charset="0"/>
                <a:ea typeface="华文仿宋" charset="-122"/>
                <a:sym typeface="Tw Cen MT" charset="0"/>
              </a:rPr>
              <a:t>删除元素。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>
                <a:latin typeface="Tw Cen MT" charset="0"/>
                <a:ea typeface="华文仿宋" charset="-122"/>
                <a:sym typeface="Tw Cen MT" charset="0"/>
              </a:rPr>
              <a:t>其中 </a:t>
            </a:r>
            <a:r>
              <a:rPr lang="en-US" altLang="zh-CN" sz="2900">
                <a:latin typeface="Tw Cen MT" charset="0"/>
                <a:ea typeface="华文仿宋" charset="-122"/>
                <a:sym typeface="Tw Cen MT" charset="0"/>
              </a:rPr>
              <a:t>x </a:t>
            </a:r>
            <a:r>
              <a:rPr lang="zh-CN" altLang="en-US" sz="2900">
                <a:latin typeface="Tw Cen MT" charset="0"/>
                <a:ea typeface="华文仿宋" charset="-122"/>
                <a:sym typeface="Tw Cen MT" charset="0"/>
              </a:rPr>
              <a:t>可以是具体的数或迭代器。删除 </a:t>
            </a:r>
            <a:r>
              <a:rPr lang="en-US" altLang="zh-CN" sz="2900">
                <a:latin typeface="Tw Cen MT" charset="0"/>
                <a:ea typeface="华文仿宋" charset="-122"/>
                <a:sym typeface="Tw Cen MT" charset="0"/>
              </a:rPr>
              <a:t>set </a:t>
            </a:r>
            <a:r>
              <a:rPr lang="zh-CN" altLang="en-US" sz="2900">
                <a:latin typeface="Tw Cen MT" charset="0"/>
                <a:ea typeface="华文仿宋" charset="-122"/>
                <a:sym typeface="Tw Cen MT" charset="0"/>
              </a:rPr>
              <a:t>中不存在的元素 会被忽略。</a:t>
            </a:r>
          </a:p>
        </p:txBody>
      </p:sp>
      <p:pic>
        <p:nvPicPr>
          <p:cNvPr id="1536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1" y="5337176"/>
            <a:ext cx="4627563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50" y="1343025"/>
            <a:ext cx="4514850" cy="417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set中的find操作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3492500" cy="4548188"/>
          </a:xfrm>
        </p:spPr>
        <p:txBody>
          <a:bodyPr vert="horz">
            <a:normAutofit/>
          </a:bodyPr>
          <a:lstStyle/>
          <a:p>
            <a:pPr defTabSz="0">
              <a:buFont typeface="Wingdings" panose="05000000000000000000" pitchFamily="2" charset="2"/>
              <a:buChar char=""/>
            </a:pP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find(x)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返回 </a:t>
            </a: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x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元素的迭代器，如果找不到 </a:t>
            </a: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x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就返回 </a:t>
            </a: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end()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的 迭代器。</a:t>
            </a:r>
          </a:p>
          <a:p>
            <a:pPr defTabSz="0"/>
            <a:endParaRPr lang="zh-CN" altLang="en-US" sz="2900">
              <a:latin typeface="Tw Cen MT" charset="0"/>
              <a:ea typeface="华文仿宋" charset="-122"/>
              <a:sym typeface="Tw Cen MT" charset="0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39" y="1600201"/>
            <a:ext cx="3514725" cy="246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339" y="4254500"/>
            <a:ext cx="3514725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set中的count操作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2136776" y="1600200"/>
            <a:ext cx="7781925" cy="4548188"/>
          </a:xfrm>
        </p:spPr>
        <p:txBody>
          <a:bodyPr vert="horz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count() 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用来查找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 smtClean="0">
                <a:latin typeface="Tw Cen MT" charset="0"/>
                <a:ea typeface="华文仿宋" charset="-122"/>
                <a:sym typeface="Tw Cen MT" charset="0"/>
              </a:rPr>
              <a:t>中某个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键值出现的次数。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这个函数在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并不是很实用，因为一个键值在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只可能出现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0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或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1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次，这样就变成了判断某一键值是否在</a:t>
            </a:r>
            <a:r>
              <a:rPr lang="en-US" altLang="zh-CN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出现过了。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华文仿宋" charset="-122"/>
              </a:rPr>
              <a:t>multiset</a:t>
            </a:r>
            <a:endParaRPr lang="zh-CN" altLang="en-US" dirty="0">
              <a:latin typeface="Tw Cen MT" charset="0"/>
              <a:ea typeface="华文仿宋" charset="-122"/>
              <a:sym typeface="Tw Cen MT" charset="0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 vert="horz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 </a:t>
            </a: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 multiset和set的定义和成员函数都相同。</a:t>
            </a:r>
            <a:endParaRPr lang="zh-CN" altLang="en-US" sz="2900" dirty="0">
              <a:latin typeface="Tw Cen MT" charset="0"/>
              <a:ea typeface="华文仿宋" charset="-122"/>
              <a:sym typeface="Tw Cen MT" charset="0"/>
            </a:endParaRP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multiset</a:t>
            </a: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和set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的区别是：set插入的元素不能相同，但是multiset可以相同。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如果删除元素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,那么在定义的比较关系下和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相等的所有元素都会被删除。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count(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)：set能返回０或者１，multiset是有多少个返回多少个。</a:t>
            </a:r>
            <a:endParaRPr lang="en-US" altLang="x-none" sz="2900" dirty="0">
              <a:latin typeface="Tw Cen MT" charset="0"/>
              <a:ea typeface="华文仿宋" charset="-122"/>
              <a:sym typeface="Tw Cen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set是什么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 vert="horz" anchor="t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set 是 STL 中一种标准关联容器，封装了一种高效的平衡检索二叉树——红黑树。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x-none" sz="2500" dirty="0">
                <a:latin typeface="Tw Cen MT" charset="0"/>
                <a:ea typeface="华文仿宋" charset="-122"/>
                <a:sym typeface="华文仿宋" charset="-122"/>
              </a:rPr>
              <a:t>set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是用来存储同一数据类型的集合，</a:t>
            </a:r>
            <a:r>
              <a:rPr lang="zh-CN" altLang="en-US" sz="25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华文仿宋" charset="-122"/>
              </a:rPr>
              <a:t>在set中每个元素的值都唯一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，而且系统能</a:t>
            </a:r>
            <a:r>
              <a:rPr lang="zh-CN" altLang="en-US" sz="25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华文仿宋" charset="-122"/>
              </a:rPr>
              <a:t>根据元素的值自动进行排序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。</a:t>
            </a:r>
            <a:endParaRPr lang="zh-CN" altLang="en-US" sz="2500" dirty="0">
              <a:latin typeface="Tw Cen MT" charset="0"/>
              <a:ea typeface="华文仿宋" charset="-122"/>
              <a:sym typeface="Tw Cen MT" charset="0"/>
            </a:endParaRP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支持 O(log(size)) 复杂度的插入、删除、查找操作。虽然存 在一定的常数，但开启 O2 优化后效率非常高。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5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Tw Cen MT" charset="0"/>
              </a:rPr>
              <a:t>set 不支持插入重复的元素</a:t>
            </a: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。</a:t>
            </a:r>
            <a:r>
              <a:rPr lang="zh-CN" altLang="en-US" sz="2500" b="1" dirty="0">
                <a:solidFill>
                  <a:srgbClr val="002060"/>
                </a:solidFill>
                <a:latin typeface="Tw Cen MT" charset="0"/>
                <a:ea typeface="华文仿宋" charset="-122"/>
                <a:sym typeface="Tw Cen MT" charset="0"/>
              </a:rPr>
              <a:t>若要插入重复元素可使用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500" b="1" dirty="0">
                <a:solidFill>
                  <a:srgbClr val="002060"/>
                </a:solidFill>
                <a:latin typeface="Tw Cen MT" charset="0"/>
                <a:ea typeface="华文仿宋" charset="-122"/>
                <a:sym typeface="Tw Cen MT" charset="0"/>
              </a:rPr>
              <a:t>multiset，其用法与 set 几乎完全相同</a:t>
            </a: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5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Tw Cen MT" charset="0"/>
              </a:rPr>
              <a:t>set中数元素的值不能直接被改变</a:t>
            </a: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set的构造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8153400" cy="1952625"/>
          </a:xfrm>
        </p:spPr>
        <p:txBody>
          <a:bodyPr vert="horz">
            <a:normAutofit/>
          </a:bodyPr>
          <a:lstStyle/>
          <a:p>
            <a:pPr marL="320675" indent="-320675" defTabSz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500">
                <a:latin typeface="PMingLiU" panose="02020500000000000000" charset="-120"/>
                <a:ea typeface="华文仿宋" charset="-122"/>
                <a:sym typeface="PMingLiU" panose="02020500000000000000" charset="-120"/>
              </a:rPr>
              <a:t>直接用类似 </a:t>
            </a:r>
            <a:r>
              <a:rPr lang="en-US" altLang="zh-CN" sz="2500">
                <a:latin typeface="Tahoma" panose="020B0604030504040204" charset="0"/>
                <a:ea typeface="华文仿宋" charset="-122"/>
                <a:sym typeface="Tahoma" panose="020B0604030504040204" charset="0"/>
              </a:rPr>
              <a:t>STL </a:t>
            </a:r>
            <a:r>
              <a:rPr lang="zh-CN" altLang="en-US" sz="2500">
                <a:latin typeface="PMingLiU" panose="02020500000000000000" charset="-120"/>
                <a:ea typeface="华文仿宋" charset="-122"/>
                <a:sym typeface="PMingLiU" panose="02020500000000000000" charset="-120"/>
              </a:rPr>
              <a:t>其他容器的方式构造</a:t>
            </a:r>
            <a:r>
              <a:rPr lang="en-US" altLang="zh-CN" sz="250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en-US" altLang="zh-CN" sz="2500">
                <a:latin typeface="PMingLiU" panose="02020500000000000000" charset="-120"/>
                <a:ea typeface="华文仿宋" charset="-122"/>
                <a:sym typeface="PMingLiU" panose="02020500000000000000" charset="-120"/>
              </a:rPr>
              <a:t> </a:t>
            </a:r>
            <a:r>
              <a:rPr lang="zh-CN" altLang="en-US" sz="2500">
                <a:latin typeface="PMingLiU" panose="02020500000000000000" charset="-120"/>
                <a:ea typeface="华文仿宋" charset="-122"/>
                <a:sym typeface="PMingLiU" panose="02020500000000000000" charset="-120"/>
              </a:rPr>
              <a:t>。</a:t>
            </a:r>
            <a:r>
              <a:rPr lang="en-US" altLang="zh-CN" sz="250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500">
                <a:latin typeface="Tw Cen MT" charset="0"/>
                <a:ea typeface="华文仿宋" charset="-122"/>
                <a:sym typeface="Tw Cen MT" charset="0"/>
              </a:rPr>
              <a:t>中的元素可以是任意类型的，但是由于需要排序，所以元素必须有一个序，即大小的比较关系</a:t>
            </a:r>
            <a:r>
              <a:rPr lang="zh-CN" altLang="en-US" sz="2500">
                <a:latin typeface="Tw Cen MT" charset="0"/>
                <a:ea typeface="华文仿宋" charset="-122"/>
                <a:sym typeface="华文仿宋" charset="-122"/>
              </a:rPr>
              <a:t>。</a:t>
            </a:r>
            <a:endParaRPr lang="zh-CN" altLang="en-US" sz="2500">
              <a:latin typeface="Tw Cen MT" charset="0"/>
              <a:ea typeface="华文仿宋" charset="-122"/>
              <a:sym typeface="Tw Cen MT" charset="0"/>
            </a:endParaRPr>
          </a:p>
        </p:txBody>
      </p:sp>
      <p:pic>
        <p:nvPicPr>
          <p:cNvPr id="512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9" y="3552825"/>
            <a:ext cx="5654675" cy="2928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set的赋值</a:t>
            </a:r>
          </a:p>
        </p:txBody>
      </p:sp>
      <p:sp>
        <p:nvSpPr>
          <p:cNvPr id="6147" name="内容占位符 14"/>
          <p:cNvSpPr>
            <a:spLocks noGrp="1"/>
          </p:cNvSpPr>
          <p:nvPr>
            <p:ph sz="quarter" idx="1"/>
          </p:nvPr>
        </p:nvSpPr>
        <p:spPr>
          <a:xfrm>
            <a:off x="2133600" y="1589088"/>
            <a:ext cx="3886200" cy="4572000"/>
          </a:xfrm>
        </p:spPr>
        <p:txBody>
          <a:bodyPr vert="horz">
            <a:normAutofit/>
          </a:bodyPr>
          <a:lstStyle/>
          <a:p>
            <a:pPr marL="320675" indent="-320675" defTabSz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如图，</a:t>
            </a:r>
            <a:r>
              <a:rPr lang="en-US" altLang="zh-CN" sz="2200" dirty="0">
                <a:latin typeface="Tw Cen MT" charset="0"/>
                <a:ea typeface="华文仿宋" charset="-122"/>
                <a:sym typeface="Tw Cen MT" charset="0"/>
              </a:rPr>
              <a:t>c++11</a:t>
            </a:r>
            <a:r>
              <a:rPr lang="zh-CN" altLang="zh-CN" sz="2200" dirty="0">
                <a:latin typeface="Tw Cen MT" charset="0"/>
                <a:ea typeface="华文仿宋" charset="-122"/>
                <a:sym typeface="Tw Cen MT" charset="0"/>
              </a:rPr>
              <a:t>中，</a:t>
            </a:r>
            <a:r>
              <a:rPr lang="en-US" altLang="x-none" sz="22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可以像数组一样赋初值，但是赋值完成后</a:t>
            </a:r>
            <a:r>
              <a:rPr lang="en-US" altLang="x-none" sz="22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中的元素是自动排好序的。</a:t>
            </a:r>
          </a:p>
          <a:p>
            <a:pPr marL="320675" indent="-320675" defTabSz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set没有尾部插入函数push_back()，元素的插入一般使用insert进行动态检索插入。</a:t>
            </a:r>
          </a:p>
          <a:p>
            <a:pPr marL="320675" indent="-320675" defTabSz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200" dirty="0">
                <a:solidFill>
                  <a:srgbClr val="FFFF00"/>
                </a:solidFill>
                <a:latin typeface="Tw Cen MT" charset="0"/>
                <a:ea typeface="华文仿宋" charset="-122"/>
                <a:sym typeface="Tw Cen MT" charset="0"/>
              </a:rPr>
              <a:t>a.insert(</a:t>
            </a:r>
            <a:r>
              <a:rPr lang="en-US" altLang="x-none" sz="2200" dirty="0">
                <a:solidFill>
                  <a:srgbClr val="FFFF00"/>
                </a:solidFill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sz="2200" dirty="0">
                <a:solidFill>
                  <a:srgbClr val="FFFF00"/>
                </a:solidFill>
                <a:latin typeface="Tw Cen MT" charset="0"/>
                <a:ea typeface="华文仿宋" charset="-122"/>
                <a:sym typeface="Tw Cen MT" charset="0"/>
              </a:rPr>
              <a:t>) </a:t>
            </a: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--在集合中</a:t>
            </a:r>
            <a:r>
              <a:rPr lang="en-US" altLang="x-none" sz="2200" dirty="0">
                <a:latin typeface="Tw Cen MT" charset="0"/>
                <a:ea typeface="华文仿宋" charset="-122"/>
                <a:sym typeface="Tw Cen MT" charset="0"/>
              </a:rPr>
              <a:t>a</a:t>
            </a: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中插入元素</a:t>
            </a:r>
            <a:r>
              <a:rPr lang="en-US" altLang="x-none" sz="2200" dirty="0">
                <a:latin typeface="Tw Cen MT" charset="0"/>
                <a:ea typeface="华文仿宋" charset="-122"/>
                <a:sym typeface="Tw Cen MT" charset="0"/>
              </a:rPr>
              <a:t>x</a:t>
            </a:r>
            <a:r>
              <a:rPr lang="zh-CN" altLang="en-US" sz="2200" dirty="0">
                <a:latin typeface="Tw Cen MT" charset="0"/>
                <a:ea typeface="华文仿宋" charset="-122"/>
                <a:sym typeface="Tw Cen MT" charset="0"/>
              </a:rPr>
              <a:t>，x 的类型必须与 set 的元素类型一致。如果</a:t>
            </a:r>
            <a:r>
              <a:rPr lang="zh-CN" altLang="en-US" sz="2200" dirty="0">
                <a:solidFill>
                  <a:srgbClr val="FFFF00"/>
                </a:solidFill>
                <a:latin typeface="Tw Cen MT" charset="0"/>
                <a:ea typeface="华文仿宋" charset="-122"/>
                <a:sym typeface="Tw Cen MT" charset="0"/>
              </a:rPr>
              <a:t>插入的元素在 set中已存在则会忽略。</a:t>
            </a:r>
          </a:p>
        </p:txBody>
      </p:sp>
      <p:pic>
        <p:nvPicPr>
          <p:cNvPr id="614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9" y="4168776"/>
            <a:ext cx="4287837" cy="2549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内容占位符 6"/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6167439" y="1344613"/>
            <a:ext cx="4287837" cy="2824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sz="4000" dirty="0">
                <a:latin typeface="Tw Cen MT" charset="0"/>
                <a:ea typeface="华文仿宋" charset="-122"/>
                <a:sym typeface="Tw Cen MT" charset="0"/>
              </a:rPr>
              <a:t>set的Begin、End与iterator</a:t>
            </a:r>
          </a:p>
        </p:txBody>
      </p:sp>
      <p:sp>
        <p:nvSpPr>
          <p:cNvPr id="7171" name="内容占位符 5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 vert="horz">
            <a:normAutofit/>
          </a:bodyPr>
          <a:lstStyle/>
          <a:p>
            <a:pPr marL="320675" indent="-320675" defTabSz="0">
              <a:lnSpc>
                <a:spcPct val="90000"/>
              </a:lnSpc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迭代器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(iterator)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是一种检查容器内元素并遍历元素的数据类型。</a:t>
            </a:r>
          </a:p>
          <a:p>
            <a:pPr marL="320675" indent="-320675" defTabSz="0">
              <a:lnSpc>
                <a:spcPct val="90000"/>
              </a:lnSpc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set的迭代器是封装了元素节点的指针，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(*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迭代器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)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才会指向具体的元素。</a:t>
            </a:r>
          </a:p>
          <a:p>
            <a:pPr marL="320675" indent="-320675" defTabSz="0">
              <a:lnSpc>
                <a:spcPct val="90000"/>
              </a:lnSpc>
              <a:buFont typeface="Wingdings" panose="05000000000000000000" pitchFamily="2" charset="2"/>
              <a:buChar char=""/>
            </a:pPr>
            <a:r>
              <a:rPr lang="en-US" altLang="x-none" sz="2900" dirty="0">
                <a:latin typeface="Tw Cen MT" charset="0"/>
                <a:ea typeface="华文仿宋" charset="-122"/>
                <a:sym typeface="华文仿宋" charset="-122"/>
              </a:rPr>
              <a:t>s</a:t>
            </a: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et 的迭代器仅支持 ++ 和 −−，不支持 + = 和 − =。这意 味着无法快速定位到 set 中的第 k 个元素。</a:t>
            </a:r>
            <a:endParaRPr lang="en-US" altLang="x-none" sz="2900" dirty="0">
              <a:latin typeface="Tw Cen MT" charset="0"/>
              <a:ea typeface="华文仿宋" charset="-122"/>
              <a:sym typeface="Tw Cen MT" charset="0"/>
            </a:endParaRPr>
          </a:p>
          <a:p>
            <a:pPr marL="320675" indent="-320675" defTabSz="0">
              <a:lnSpc>
                <a:spcPct val="90000"/>
              </a:lnSpc>
              <a:buFont typeface="Wingdings" panose="05000000000000000000" pitchFamily="2" charset="2"/>
              <a:buChar char=""/>
            </a:pP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Begin(), End()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是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的成员函数，返回值分别是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中</a:t>
            </a:r>
            <a:r>
              <a:rPr lang="zh-CN" altLang="en-US" sz="29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Tw Cen MT" charset="0"/>
              </a:rPr>
              <a:t>首个元素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的迭代器和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中</a:t>
            </a:r>
            <a:r>
              <a:rPr lang="zh-CN" altLang="en-US" sz="2900" b="1" dirty="0">
                <a:solidFill>
                  <a:srgbClr val="FF0000"/>
                </a:solidFill>
                <a:latin typeface="Tw Cen MT" charset="0"/>
                <a:ea typeface="华文仿宋" charset="-122"/>
                <a:sym typeface="Tw Cen MT" charset="0"/>
              </a:rPr>
              <a:t>末尾元素向后一位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的迭代器。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srgbClr val="EBDDC3"/>
                </a:solidFill>
                <a:latin typeface="Tw Cen MT"/>
                <a:ea typeface="华文仿宋" panose="02010600040101010101" pitchFamily="2" charset="-122"/>
              </a:rPr>
              <a:pPr/>
              <a:t>5</a:t>
            </a:fld>
            <a:endParaRPr lang="zh-CN" altLang="en-US" dirty="0">
              <a:solidFill>
                <a:srgbClr val="EBDDC3"/>
              </a:solidFill>
              <a:latin typeface="Tw Cen M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set的输出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2133600" y="1589088"/>
            <a:ext cx="3886200" cy="4572000"/>
          </a:xfrm>
        </p:spPr>
        <p:txBody>
          <a:bodyPr vert="horz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set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不能像数组的输出那样使用下标输出，需要使用迭代器依次遍历。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使用迭代器时，要写成it!=a.end()；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输出的是</a:t>
            </a:r>
            <a:r>
              <a:rPr lang="en-US" altLang="x-none" sz="2900" dirty="0">
                <a:latin typeface="Tw Cen MT" charset="0"/>
                <a:ea typeface="华文仿宋" charset="-122"/>
                <a:sym typeface="Tw Cen MT" charset="0"/>
              </a:rPr>
              <a:t>*it</a:t>
            </a:r>
            <a:r>
              <a:rPr lang="zh-CN" altLang="en-US" sz="2900" dirty="0">
                <a:latin typeface="Tw Cen MT" charset="0"/>
                <a:ea typeface="华文仿宋" charset="-122"/>
                <a:sym typeface="Tw Cen MT" charset="0"/>
              </a:rPr>
              <a:t>。</a:t>
            </a:r>
          </a:p>
        </p:txBody>
      </p:sp>
      <p:pic>
        <p:nvPicPr>
          <p:cNvPr id="8196" name="内容占位符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167438" y="1349376"/>
            <a:ext cx="4286250" cy="2449513"/>
          </a:xfrm>
        </p:spPr>
      </p:pic>
      <p:pic>
        <p:nvPicPr>
          <p:cNvPr id="819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9" y="3938589"/>
            <a:ext cx="4287837" cy="2547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set的</a:t>
            </a:r>
            <a:r>
              <a:rPr lang="zh-CN" altLang="en-US" dirty="0">
                <a:latin typeface="Tw Cen MT" charset="0"/>
                <a:ea typeface="华文仿宋" charset="-122"/>
                <a:sym typeface="华文仿宋" charset="-122"/>
              </a:rPr>
              <a:t>begin() 和rbegin() </a:t>
            </a:r>
            <a:endParaRPr lang="zh-CN" altLang="en-US" dirty="0">
              <a:latin typeface="Tw Cen MT" charset="0"/>
              <a:ea typeface="华文仿宋" charset="-122"/>
              <a:sym typeface="Tw Cen MT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2133600" y="1589088"/>
            <a:ext cx="3886200" cy="4572000"/>
          </a:xfrm>
        </p:spPr>
        <p:txBody>
          <a:bodyPr vert="horz">
            <a:normAutofit/>
          </a:bodyPr>
          <a:lstStyle/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set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中的元素总是保持单调递增。因此：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begin()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返回的迭代 器指向 </a:t>
            </a: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set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中的最小值；</a:t>
            </a:r>
          </a:p>
          <a:p>
            <a:pPr marL="320675" indent="-320675" defTabSz="0">
              <a:buFont typeface="Wingdings" panose="05000000000000000000" pitchFamily="2" charset="2"/>
              <a:buChar char=""/>
            </a:pP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rbegin()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返回的迭代器指向 </a:t>
            </a:r>
            <a:r>
              <a:rPr lang="en-US" altLang="zh-CN" sz="2900">
                <a:latin typeface="Tw Cen MT" charset="0"/>
                <a:ea typeface="华文仿宋" charset="-122"/>
                <a:sym typeface="华文仿宋" charset="-122"/>
              </a:rPr>
              <a:t>set </a:t>
            </a:r>
            <a:r>
              <a:rPr lang="zh-CN" altLang="en-US" sz="2900">
                <a:latin typeface="Tw Cen MT" charset="0"/>
                <a:ea typeface="华文仿宋" charset="-122"/>
                <a:sym typeface="华文仿宋" charset="-122"/>
              </a:rPr>
              <a:t>中的 最大值。</a:t>
            </a:r>
            <a:endParaRPr lang="zh-CN" altLang="en-US" sz="2900">
              <a:latin typeface="Tw Cen MT" charset="0"/>
              <a:ea typeface="华文仿宋" charset="-122"/>
              <a:sym typeface="Tw Cen MT" charset="0"/>
            </a:endParaRPr>
          </a:p>
          <a:p>
            <a:pPr marL="320675" indent="-320675" defTabSz="0">
              <a:buFont typeface="Wingdings" panose="05000000000000000000" pitchFamily="2" charset="2"/>
              <a:buChar char=""/>
            </a:pPr>
            <a:endParaRPr lang="zh-CN" altLang="en-US" sz="2900">
              <a:latin typeface="Tw Cen MT" charset="0"/>
              <a:ea typeface="华文仿宋" charset="-122"/>
              <a:sym typeface="Tw Cen MT" charset="0"/>
            </a:endParaRPr>
          </a:p>
        </p:txBody>
      </p:sp>
      <p:pic>
        <p:nvPicPr>
          <p:cNvPr id="922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1589088"/>
            <a:ext cx="3656013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137025"/>
            <a:ext cx="3656013" cy="207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set的end</a:t>
            </a:r>
            <a:r>
              <a:rPr lang="zh-CN" altLang="en-US" dirty="0">
                <a:latin typeface="Tw Cen MT" charset="0"/>
                <a:ea typeface="华文仿宋" charset="-122"/>
                <a:sym typeface="华文仿宋" charset="-122"/>
              </a:rPr>
              <a:t>() 和rend() </a:t>
            </a:r>
            <a:endParaRPr lang="zh-CN" altLang="en-US" dirty="0">
              <a:latin typeface="Tw Cen MT" charset="0"/>
              <a:ea typeface="华文仿宋" charset="-122"/>
              <a:sym typeface="Tw Cen MT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2133601" y="1589088"/>
            <a:ext cx="3675063" cy="4572000"/>
          </a:xfrm>
        </p:spPr>
        <p:txBody>
          <a:bodyPr vert="horz">
            <a:normAutofit/>
          </a:bodyPr>
          <a:lstStyle/>
          <a:p>
            <a:pPr marL="320675" indent="-320675" defTabSz="0">
              <a:lnSpc>
                <a:spcPct val="80000"/>
              </a:lnSpc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set 中的元素总是保持单调递增。</a:t>
            </a:r>
          </a:p>
          <a:p>
            <a:pPr marL="320675" indent="-320675" defTabSz="0">
              <a:lnSpc>
                <a:spcPct val="80000"/>
              </a:lnSpc>
              <a:buFont typeface="Wingdings" panose="05000000000000000000" pitchFamily="2" charset="2"/>
              <a:buChar char=""/>
            </a:pPr>
            <a:r>
              <a:rPr lang="en-US" altLang="x-none" sz="2900" dirty="0">
                <a:latin typeface="Tw Cen MT" charset="0"/>
                <a:ea typeface="华文仿宋" charset="-122"/>
                <a:sym typeface="华文仿宋" charset="-122"/>
              </a:rPr>
              <a:t>end</a:t>
            </a: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() 返回的迭代 器指向 set 中的最后元素的后一个位置；</a:t>
            </a:r>
          </a:p>
          <a:p>
            <a:pPr marL="320675" indent="-320675" defTabSz="0">
              <a:lnSpc>
                <a:spcPct val="80000"/>
              </a:lnSpc>
              <a:buFont typeface="Wingdings" panose="05000000000000000000" pitchFamily="2" charset="2"/>
              <a:buChar char=""/>
            </a:pP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r</a:t>
            </a:r>
            <a:r>
              <a:rPr lang="en-US" altLang="x-none" sz="2900" dirty="0">
                <a:latin typeface="Tw Cen MT" charset="0"/>
                <a:ea typeface="华文仿宋" charset="-122"/>
                <a:sym typeface="华文仿宋" charset="-122"/>
              </a:rPr>
              <a:t>end</a:t>
            </a:r>
            <a:r>
              <a:rPr lang="zh-CN" altLang="en-US" sz="2900" dirty="0">
                <a:latin typeface="Tw Cen MT" charset="0"/>
                <a:ea typeface="华文仿宋" charset="-122"/>
                <a:sym typeface="华文仿宋" charset="-122"/>
              </a:rPr>
              <a:t>() 返回指向集合中第一个元素的前一个位置的迭代器</a:t>
            </a:r>
          </a:p>
        </p:txBody>
      </p:sp>
      <p:sp>
        <p:nvSpPr>
          <p:cNvPr id="10245" name="文本框 10244"/>
          <p:cNvSpPr txBox="1"/>
          <p:nvPr/>
        </p:nvSpPr>
        <p:spPr>
          <a:xfrm>
            <a:off x="6024564" y="1558925"/>
            <a:ext cx="4249737" cy="368300"/>
          </a:xfrm>
          <a:prstGeom prst="rect">
            <a:avLst/>
          </a:pr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w Cen MT"/>
                <a:ea typeface="宋体" panose="02010600030101010101" pitchFamily="2" charset="-122"/>
              </a:rPr>
              <a:t>从大到小输出set中的元素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6024881" y="1927225"/>
          <a:ext cx="4524375" cy="453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7448550" imgH="4943475" progId="Paint.Picture">
                  <p:embed/>
                </p:oleObj>
              </mc:Choice>
              <mc:Fallback>
                <p:oleObj r:id="rId4" imgW="7448550" imgH="49434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4881" y="1927225"/>
                        <a:ext cx="4524375" cy="453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l">
              <a:buSzPct val="25000"/>
            </a:pP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set中size、empty和clear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3951288" cy="5073650"/>
          </a:xfrm>
        </p:spPr>
        <p:txBody>
          <a:bodyPr vert="horz">
            <a:normAutofit/>
          </a:bodyPr>
          <a:lstStyle/>
          <a:p>
            <a:pPr marL="320675" indent="-320675" defTabSz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en-US" altLang="x-none" sz="2500" dirty="0">
                <a:latin typeface="Tw Cen MT" charset="0"/>
                <a:ea typeface="华文仿宋" charset="-122"/>
                <a:sym typeface="华文仿宋" charset="-122"/>
              </a:rPr>
              <a:t>Size()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是</a:t>
            </a:r>
            <a:r>
              <a:rPr lang="en-US" altLang="x-none" sz="2500" dirty="0">
                <a:latin typeface="Tw Cen MT" charset="0"/>
                <a:ea typeface="华文仿宋" charset="-122"/>
                <a:sym typeface="华文仿宋" charset="-122"/>
              </a:rPr>
              <a:t>set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的成员函数，其返回值一个无符号整数，表示</a:t>
            </a:r>
            <a:r>
              <a:rPr lang="en-US" altLang="x-none" sz="2500" dirty="0">
                <a:latin typeface="Tw Cen MT" charset="0"/>
                <a:ea typeface="华文仿宋" charset="-122"/>
                <a:sym typeface="华文仿宋" charset="-122"/>
              </a:rPr>
              <a:t>set</a:t>
            </a: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中元素的个数。时间复杂度</a:t>
            </a: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O(1)。</a:t>
            </a:r>
          </a:p>
          <a:p>
            <a:pPr marL="320675" indent="-320675" defTabSz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500" dirty="0">
                <a:latin typeface="Tw Cen MT" charset="0"/>
                <a:ea typeface="华文仿宋" charset="-122"/>
                <a:sym typeface="Tw Cen MT" charset="0"/>
              </a:rPr>
              <a:t>empty() 返回一个 bool 类型，表示 set 是否为空。时间复杂 度 O(1)。</a:t>
            </a:r>
          </a:p>
          <a:p>
            <a:pPr marL="320675" indent="-320675" defTabSz="0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"/>
            </a:pPr>
            <a:r>
              <a:rPr lang="zh-CN" altLang="en-US" sz="2500" dirty="0">
                <a:latin typeface="Tw Cen MT" charset="0"/>
                <a:ea typeface="华文仿宋" charset="-122"/>
                <a:sym typeface="华文仿宋" charset="-122"/>
              </a:rPr>
              <a:t>clear() 清除 set 中的所有元素。时间复杂度 O(size)。</a:t>
            </a:r>
            <a:endParaRPr lang="zh-CN" altLang="en-US" sz="2500" dirty="0">
              <a:latin typeface="Tw Cen MT" charset="0"/>
              <a:ea typeface="华文仿宋" charset="-122"/>
              <a:sym typeface="Tw Cen MT" charset="0"/>
            </a:endParaRPr>
          </a:p>
        </p:txBody>
      </p:sp>
      <p:pic>
        <p:nvPicPr>
          <p:cNvPr id="1126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1" y="4781551"/>
            <a:ext cx="4111625" cy="196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1" y="1358900"/>
            <a:ext cx="4016375" cy="3576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2371EFE8-53DD-46BF-9DEA-529F868FC861"/>
  <p:tag name="ISPRING_CMI5_LAUNCH_METHOD" val="any window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PASSING_SCORE" val="0.000000"/>
  <p:tag name="ISPRING_CURRENT_PLAYER_ID" val="universal"/>
  <p:tag name="ISPRING_PRESENTATION_TITLE" val="set容器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1178</Words>
  <Application>Microsoft Office PowerPoint</Application>
  <PresentationFormat>自定义</PresentationFormat>
  <Paragraphs>88</Paragraphs>
  <Slides>15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主题​​</vt:lpstr>
      <vt:lpstr>中性</vt:lpstr>
      <vt:lpstr>Bitmap Image</vt:lpstr>
      <vt:lpstr>SET的基本用法</vt:lpstr>
      <vt:lpstr>set是什么</vt:lpstr>
      <vt:lpstr>set的构造</vt:lpstr>
      <vt:lpstr>set的赋值</vt:lpstr>
      <vt:lpstr>set的Begin、End与iterator</vt:lpstr>
      <vt:lpstr>set的输出</vt:lpstr>
      <vt:lpstr>set的begin() 和rbegin() </vt:lpstr>
      <vt:lpstr>set的end() 和rend() </vt:lpstr>
      <vt:lpstr>set中size、empty和clear</vt:lpstr>
      <vt:lpstr>set应用——random</vt:lpstr>
      <vt:lpstr>set应用——sumx数对</vt:lpstr>
      <vt:lpstr>set中的erase操作</vt:lpstr>
      <vt:lpstr>set中的find操作</vt:lpstr>
      <vt:lpstr>set中的count操作</vt:lpstr>
      <vt:lpstr>multiset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set容器</dc:title>
  <dc:creator>liuyun shuiyu</dc:creator>
  <cp:lastModifiedBy>Micorosoft</cp:lastModifiedBy>
  <cp:revision>14</cp:revision>
  <dcterms:created xsi:type="dcterms:W3CDTF">2019-12-18T02:00:17Z</dcterms:created>
  <dcterms:modified xsi:type="dcterms:W3CDTF">2022-07-04T09:06:21Z</dcterms:modified>
</cp:coreProperties>
</file>