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7"/>
  </p:notesMasterIdLst>
  <p:sldIdLst>
    <p:sldId id="588" r:id="rId2"/>
    <p:sldId id="585" r:id="rId3"/>
    <p:sldId id="589" r:id="rId4"/>
    <p:sldId id="590" r:id="rId5"/>
    <p:sldId id="591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9CA51-20D1-479A-BDC7-D09DB425E682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810A0-5260-4D64-9DA6-1CE0E490E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621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10A0-5260-4D64-9DA6-1CE0E490E37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5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10A0-5260-4D64-9DA6-1CE0E490E3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0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10A0-5260-4D64-9DA6-1CE0E490E3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16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10A0-5260-4D64-9DA6-1CE0E490E3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71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810A0-5260-4D64-9DA6-1CE0E490E3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22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08" y="1617698"/>
            <a:ext cx="5022306" cy="1802675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3600" b="0" i="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09" y="3723648"/>
            <a:ext cx="5022306" cy="4233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12192001" cy="6841390"/>
            <a:chOff x="0" y="0"/>
            <a:chExt cx="12192001" cy="6841390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671"/>
            <a:stretch/>
          </p:blipFill>
          <p:spPr>
            <a:xfrm>
              <a:off x="0" y="0"/>
              <a:ext cx="10566396" cy="6841389"/>
            </a:xfrm>
            <a:prstGeom prst="rect">
              <a:avLst/>
            </a:prstGeom>
          </p:spPr>
        </p:pic>
        <p:sp>
          <p:nvSpPr>
            <p:cNvPr id="9" name="矩形 8"/>
            <p:cNvSpPr/>
            <p:nvPr userDrawn="1"/>
          </p:nvSpPr>
          <p:spPr>
            <a:xfrm>
              <a:off x="1" y="5762172"/>
              <a:ext cx="12192000" cy="107921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01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0" orient="horz" pos="2160">
          <p15:clr>
            <a:srgbClr val="FBAE40"/>
          </p15:clr>
        </p15:guide>
        <p15:guide id="3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4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8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37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9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3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2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8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57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 userDrawn="1"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73"/>
            <a:stretch/>
          </p:blipFill>
          <p:spPr>
            <a:xfrm>
              <a:off x="9071428" y="0"/>
              <a:ext cx="3120571" cy="6858000"/>
            </a:xfrm>
            <a:prstGeom prst="rect">
              <a:avLst/>
            </a:prstGeom>
          </p:spPr>
        </p:pic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095" y="1291771"/>
            <a:ext cx="10749158" cy="488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8C993FF-CD4C-4CF4-899C-F4DAF7E4F6AB}" type="datetimeFigureOut">
              <a:rPr lang="zh-CN" altLang="en-US" smtClean="0"/>
              <a:t>2019/12/19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C1316703-5341-48C6-91F4-6C60E7771B5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2841" y="253276"/>
            <a:ext cx="10004412" cy="6015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55600" indent="-269875" algn="l" defTabSz="91437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85000"/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357179" indent="-357179" algn="l" defTabSz="914377" rtl="0" eaLnBrk="1" latinLnBrk="0" hangingPunct="1">
        <a:lnSpc>
          <a:spcPct val="130000"/>
        </a:lnSpc>
        <a:spcBef>
          <a:spcPts val="500"/>
        </a:spcBef>
        <a:buFont typeface="Calibri" panose="020F0502020204030204" pitchFamily="34" charset="0"/>
        <a:buChar char=" 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7429" y="-276632"/>
            <a:ext cx="7787208" cy="1143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栈和</a:t>
            </a:r>
            <a:r>
              <a:rPr lang="en-US" altLang="zh-CN" sz="3600" dirty="0"/>
              <a:t>stack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199" y="1417639"/>
            <a:ext cx="9671331" cy="4708525"/>
          </a:xfrm>
        </p:spPr>
        <p:txBody>
          <a:bodyPr/>
          <a:lstStyle/>
          <a:p>
            <a:r>
              <a:rPr lang="zh-CN" altLang="zh-CN" dirty="0">
                <a:latin typeface="+mj-ea"/>
                <a:ea typeface="+mj-ea"/>
              </a:rPr>
              <a:t>栈</a:t>
            </a:r>
            <a:r>
              <a:rPr lang="zh-CN" altLang="en-US" dirty="0">
                <a:latin typeface="+mj-ea"/>
                <a:ea typeface="+mj-ea"/>
              </a:rPr>
              <a:t>：</a:t>
            </a:r>
            <a:r>
              <a:rPr lang="zh-CN" altLang="zh-CN" dirty="0">
                <a:latin typeface="+mj-ea"/>
                <a:ea typeface="+mj-ea"/>
              </a:rPr>
              <a:t>基本的数据结构之一，特点是“先进后出”。例如</a:t>
            </a:r>
            <a:r>
              <a:rPr lang="zh-CN" altLang="en-US" dirty="0">
                <a:latin typeface="+mj-ea"/>
                <a:ea typeface="+mj-ea"/>
              </a:rPr>
              <a:t>：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zh-CN" dirty="0">
                <a:latin typeface="+mj-ea"/>
                <a:ea typeface="+mj-ea"/>
              </a:rPr>
              <a:t>坐电梯时，先进电梯的，最后出来；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zh-CN" dirty="0">
                <a:latin typeface="+mj-ea"/>
                <a:ea typeface="+mj-ea"/>
              </a:rPr>
              <a:t>一盒泡腾片，最先放进盒子的药片位于最底层，最后被拿出来。</a:t>
            </a:r>
          </a:p>
          <a:p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7412" name="Picture 4" descr="https://timgsa.baidu.com/timg?image&amp;quality=80&amp;size=b9999_10000&amp;sec=1555646887327&amp;di=2a92208405fa4f397f7cec7a9764f222&amp;imgtype=0&amp;src=http%3A%2F%2Fimgs.soufun.com%2Fnews%2F2015_07%2F30%2F64%2F1%2Fshop%2F0042828257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208" y="3862735"/>
            <a:ext cx="3439193" cy="236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  <a:latin typeface="+mj-ea"/>
              </a:rPr>
              <a:t>栈的有关操作</a:t>
            </a:r>
            <a:endParaRPr lang="zh-CN" altLang="en-US" sz="3600" dirty="0">
              <a:latin typeface="+mj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114476"/>
              </p:ext>
            </p:extLst>
          </p:nvPr>
        </p:nvGraphicFramePr>
        <p:xfrm>
          <a:off x="1775520" y="1826171"/>
          <a:ext cx="8712968" cy="38350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1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例子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说明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a.push_back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(100); 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定义栈，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Type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为数据类型，如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int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float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，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char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等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 err="1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s.push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(item);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把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item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放到栈顶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s.top();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返回栈顶的元素，但不会删除。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s.pop();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删除栈顶的元素，但不会返回。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3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s.size();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返回栈中元素的个数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61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s.empty();</a:t>
                      </a:r>
                      <a:endParaRPr lang="zh-CN" sz="2400" kern="10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检查栈是否为空，如果为空返回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true</a:t>
                      </a:r>
                      <a:r>
                        <a:rPr lang="zh-CN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，否则返回</a:t>
                      </a:r>
                      <a:r>
                        <a:rPr 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false</a:t>
                      </a:r>
                      <a:r>
                        <a:rPr lang="zh-CN" altLang="en-US" sz="2400" kern="100" dirty="0">
                          <a:solidFill>
                            <a:schemeClr val="bg1"/>
                          </a:solidFill>
                          <a:effectLst/>
                          <a:latin typeface="+mj-ea"/>
                          <a:ea typeface="+mj-ea"/>
                        </a:rPr>
                        <a:t>。</a:t>
                      </a:r>
                      <a:endParaRPr lang="zh-CN" sz="2400" kern="100" dirty="0">
                        <a:solidFill>
                          <a:schemeClr val="bg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435280" cy="4525963"/>
          </a:xfrm>
        </p:spPr>
        <p:txBody>
          <a:bodyPr/>
          <a:lstStyle/>
          <a:p>
            <a:r>
              <a:rPr lang="zh-CN" altLang="en-US" dirty="0">
                <a:latin typeface="+mj-ea"/>
                <a:ea typeface="+mj-ea"/>
              </a:rPr>
              <a:t>例题：</a:t>
            </a:r>
            <a:r>
              <a:rPr lang="en-US" altLang="zh-CN" dirty="0" err="1">
                <a:latin typeface="+mj-ea"/>
                <a:ea typeface="+mj-ea"/>
              </a:rPr>
              <a:t>hdu</a:t>
            </a:r>
            <a:r>
              <a:rPr lang="en-US" altLang="zh-CN" dirty="0">
                <a:latin typeface="+mj-ea"/>
                <a:ea typeface="+mj-ea"/>
              </a:rPr>
              <a:t> 1062  </a:t>
            </a:r>
            <a:r>
              <a:rPr lang="zh-CN" altLang="zh-CN" dirty="0">
                <a:latin typeface="+mj-ea"/>
                <a:ea typeface="+mj-ea"/>
              </a:rPr>
              <a:t>翻转字符串。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zh-CN" sz="2800" dirty="0">
                <a:latin typeface="+mj-ea"/>
                <a:ea typeface="+mj-ea"/>
              </a:rPr>
              <a:t>例如，输入</a:t>
            </a:r>
            <a:r>
              <a:rPr lang="en-US" altLang="zh-CN" sz="2800" dirty="0">
                <a:latin typeface="+mj-ea"/>
                <a:ea typeface="+mj-ea"/>
              </a:rPr>
              <a:t>“</a:t>
            </a:r>
            <a:r>
              <a:rPr lang="en-US" altLang="zh-CN" sz="2800" dirty="0" err="1">
                <a:latin typeface="+mj-ea"/>
                <a:ea typeface="+mj-ea"/>
              </a:rPr>
              <a:t>olleh</a:t>
            </a:r>
            <a:r>
              <a:rPr lang="en-US" altLang="zh-CN" sz="2800" dirty="0">
                <a:latin typeface="+mj-ea"/>
                <a:ea typeface="+mj-ea"/>
              </a:rPr>
              <a:t> !</a:t>
            </a:r>
            <a:r>
              <a:rPr lang="en-US" altLang="zh-CN" sz="2800" dirty="0" err="1">
                <a:latin typeface="+mj-ea"/>
                <a:ea typeface="+mj-ea"/>
              </a:rPr>
              <a:t>dlrow</a:t>
            </a:r>
            <a:r>
              <a:rPr lang="en-US" altLang="zh-CN" sz="2800" dirty="0">
                <a:latin typeface="+mj-ea"/>
                <a:ea typeface="+mj-ea"/>
              </a:rPr>
              <a:t>”</a:t>
            </a:r>
            <a:r>
              <a:rPr lang="zh-CN" altLang="zh-CN" sz="2800" dirty="0">
                <a:latin typeface="+mj-ea"/>
                <a:ea typeface="+mj-ea"/>
              </a:rPr>
              <a:t>，输出</a:t>
            </a:r>
            <a:r>
              <a:rPr lang="en-US" altLang="zh-CN" sz="2800" dirty="0">
                <a:latin typeface="+mj-ea"/>
                <a:ea typeface="+mj-ea"/>
              </a:rPr>
              <a:t>“hello world!”</a:t>
            </a:r>
            <a:r>
              <a:rPr lang="zh-CN" altLang="zh-CN" sz="2800" dirty="0">
                <a:latin typeface="+mj-ea"/>
                <a:ea typeface="+mj-ea"/>
              </a:rPr>
              <a:t>。</a:t>
            </a:r>
            <a:endParaRPr lang="zh-CN" altLang="en-US" sz="28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2514" y="1238082"/>
            <a:ext cx="8229600" cy="61261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#include&lt;bits/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n; 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stack&lt;char&gt;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while(true){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getchar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一次读入一个字符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==' '||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=='\n'||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==EOF){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while(!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s.empty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输出栈顶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s.pop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          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清除栈顶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if(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=='\n'||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==EOF)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&lt;&lt;" 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}else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s.push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 //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入栈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600" dirty="0">
                <a:solidFill>
                  <a:srgbClr val="0070C0"/>
                </a:solidFill>
              </a:rPr>
              <a:t>爆栈问题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栈需要用空间存储，如果深度太大，或者存进栈的数组太大，那么总数会超过系统为栈分配的空间，就会爆栈，即栈溢出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解决办法有两种：</a:t>
            </a:r>
          </a:p>
          <a:p>
            <a:pPr marL="400050" lvl="1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）在程序中调大系统的栈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依赖于系统和编译器。</a:t>
            </a:r>
          </a:p>
          <a:p>
            <a:pPr marL="400050" lvl="1" indent="0">
              <a:buNone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手工写栈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LMS_API_VERSION" val="SCORM 1.2"/>
  <p:tag name="ISPRING_ULTRA_SCORM_COURSE_ID" val="FB484358-A85F-49BF-BD94-C6A5AB88E8FF"/>
  <p:tag name="ISPRING_CMI5_LAUNCH_METHOD" val="any window"/>
  <p:tag name="ISPRINGCLOUDFOLDERID" val="1"/>
  <p:tag name="ISPRINGONLINEFOLDERID" val="1"/>
  <p:tag name="ISPRING_OUTPUT_FOLDER" val="[[&quot;\uFFFD,\uFFFD${2E443D29-5098-47C3-8E4C-2CA9A5949B66}&quot;,&quot;G:\\教学和工作\\教学\\C++教程\\STL&quot;]]"/>
  <p:tag name="ISPRING_SCORM_RATE_SLIDES" val="0"/>
  <p:tag name="ISPRING_SCORM_PASSING_SCORE" val="0.000000"/>
  <p:tag name="ISPRING_CURRENT_PLAYER_ID" val="universal"/>
  <p:tag name="ISPRING_PRESENTATION_TITLE" val="stack容器"/>
  <p:tag name="ISPRING_FIRST_PUBLISH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</p:tagLst>
</file>

<file path=ppt/theme/theme1.xml><?xml version="1.0" encoding="utf-8"?>
<a:theme xmlns:a="http://schemas.openxmlformats.org/drawingml/2006/main" name="A000120141119A01PPBG">
  <a:themeElements>
    <a:clrScheme name="自定义 156">
      <a:dk1>
        <a:srgbClr val="5F5F5F"/>
      </a:dk1>
      <a:lt1>
        <a:sysClr val="window" lastClr="FFFFFF"/>
      </a:lt1>
      <a:dk2>
        <a:srgbClr val="3F3F3F"/>
      </a:dk2>
      <a:lt2>
        <a:srgbClr val="FFFFFF"/>
      </a:lt2>
      <a:accent1>
        <a:srgbClr val="506DB4"/>
      </a:accent1>
      <a:accent2>
        <a:srgbClr val="5E9AD0"/>
      </a:accent2>
      <a:accent3>
        <a:srgbClr val="3184D7"/>
      </a:accent3>
      <a:accent4>
        <a:srgbClr val="7D8DA7"/>
      </a:accent4>
      <a:accent5>
        <a:srgbClr val="DA3E14"/>
      </a:accent5>
      <a:accent6>
        <a:srgbClr val="FFC000"/>
      </a:accent6>
      <a:hlink>
        <a:srgbClr val="5AA2AE"/>
      </a:hlink>
      <a:folHlink>
        <a:srgbClr val="3EBBF0"/>
      </a:folHlink>
    </a:clrScheme>
    <a:fontScheme name="微软雅黑">
      <a:majorFont>
        <a:latin typeface="Arial"/>
        <a:ea typeface="微软雅黑"/>
        <a:cs typeface=""/>
      </a:majorFont>
      <a:minorFont>
        <a:latin typeface="Arial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A000520141126A17KPBG</Template>
  <TotalTime>16</TotalTime>
  <Words>395</Words>
  <Application>Microsoft Office PowerPoint</Application>
  <PresentationFormat>宽屏</PresentationFormat>
  <Paragraphs>51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微软雅黑</vt:lpstr>
      <vt:lpstr>Arial</vt:lpstr>
      <vt:lpstr>Calibri</vt:lpstr>
      <vt:lpstr>Wingdings</vt:lpstr>
      <vt:lpstr>A000120141119A01PPBG</vt:lpstr>
      <vt:lpstr>栈和stack</vt:lpstr>
      <vt:lpstr>栈的有关操作</vt:lpstr>
      <vt:lpstr>PowerPoint 演示文稿</vt:lpstr>
      <vt:lpstr>PowerPoint 演示文稿</vt:lpstr>
      <vt:lpstr>爆栈问题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stack容器</dc:title>
  <dc:creator>liuyun shuiyu</dc:creator>
  <cp:lastModifiedBy>liuyun shuiyu</cp:lastModifiedBy>
  <cp:revision>7</cp:revision>
  <dcterms:created xsi:type="dcterms:W3CDTF">2019-12-18T06:21:16Z</dcterms:created>
  <dcterms:modified xsi:type="dcterms:W3CDTF">2019-12-19T00:33:12Z</dcterms:modified>
</cp:coreProperties>
</file>