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97" r:id="rId11"/>
    <p:sldId id="298" r:id="rId12"/>
    <p:sldId id="262" r:id="rId13"/>
    <p:sldId id="263" r:id="rId14"/>
    <p:sldId id="264" r:id="rId15"/>
    <p:sldId id="299" r:id="rId16"/>
    <p:sldId id="265" r:id="rId17"/>
    <p:sldId id="295" r:id="rId18"/>
    <p:sldId id="296" r:id="rId19"/>
    <p:sldId id="294" r:id="rId20"/>
    <p:sldId id="267" r:id="rId21"/>
    <p:sldId id="268" r:id="rId22"/>
    <p:sldId id="309" r:id="rId23"/>
    <p:sldId id="310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556" y="-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E8AC8-284B-421B-9351-9FFE091EEE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45145-9E2B-4E0B-AEF9-C6679263FC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45145-9E2B-4E0B-AEF9-C6679263FC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4AB6D1-E492-4FAA-95D4-71EE6A10F20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4AB6D1-E492-4FAA-95D4-71EE6A10F20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45145-9E2B-4E0B-AEF9-C6679263FC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4AB6D1-E492-4FAA-95D4-71EE6A10F20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45145-9E2B-4E0B-AEF9-C6679263FC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45145-9E2B-4E0B-AEF9-C6679263FC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45145-9E2B-4E0B-AEF9-C6679263FC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4AB6D1-E492-4FAA-95D4-71EE6A10F20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4AB6D1-E492-4FAA-95D4-71EE6A10F20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4AB6D1-E492-4FAA-95D4-71EE6A10F20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45145-9E2B-4E0B-AEF9-C6679263FC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4AB6D1-E492-4FAA-95D4-71EE6A10F20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4AB6D1-E492-4FAA-95D4-71EE6A10F20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4AB6D1-E492-4FAA-95D4-71EE6A10F20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45145-9E2B-4E0B-AEF9-C6679263FC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4AB6D1-E492-4FAA-95D4-71EE6A10F20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45145-9E2B-4E0B-AEF9-C6679263FC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45145-9E2B-4E0B-AEF9-C6679263FC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4AB6D1-E492-4FAA-95D4-71EE6A10F20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57011-3B6C-4A5B-97AF-FD2B3D48E5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10EA-AC9F-4D40-8976-22C53DFD7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57011-3B6C-4A5B-97AF-FD2B3D48E5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10EA-AC9F-4D40-8976-22C53DFD7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57011-3B6C-4A5B-97AF-FD2B3D48E5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10EA-AC9F-4D40-8976-22C53DFD7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57011-3B6C-4A5B-97AF-FD2B3D48E5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10EA-AC9F-4D40-8976-22C53DFD7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8" name="矩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57011-3B6C-4A5B-97AF-FD2B3D48E5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10EA-AC9F-4D40-8976-22C53DFD7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57011-3B6C-4A5B-97AF-FD2B3D48E5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10EA-AC9F-4D40-8976-22C53DFD7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57011-3B6C-4A5B-97AF-FD2B3D48E5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10EA-AC9F-4D40-8976-22C53DFD7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57011-3B6C-4A5B-97AF-FD2B3D48E5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10EA-AC9F-4D40-8976-22C53DFD7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57011-3B6C-4A5B-97AF-FD2B3D48E5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10EA-AC9F-4D40-8976-22C53DFD7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57011-3B6C-4A5B-97AF-FD2B3D48E5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10EA-AC9F-4D40-8976-22C53DFD7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57011-3B6C-4A5B-97AF-FD2B3D48E5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10EA-AC9F-4D40-8976-22C53DFD7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57011-3B6C-4A5B-97AF-FD2B3D48E5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010EA-AC9F-4D40-8976-22C53DFD74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 panose="05020102010507070707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2767" y="2097948"/>
            <a:ext cx="6208395" cy="1164590"/>
          </a:xfrm>
        </p:spPr>
        <p:txBody>
          <a:bodyPr/>
          <a:lstStyle/>
          <a:p>
            <a:r>
              <a:rPr lang="en-US" altLang="zh-CN" dirty="0"/>
              <a:t>vector </a:t>
            </a:r>
            <a:r>
              <a:rPr lang="zh-CN" altLang="en-US" dirty="0"/>
              <a:t>基本用法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的</a:t>
            </a:r>
            <a:r>
              <a:rPr lang="en-US" altLang="zh-CN" dirty="0"/>
              <a:t>Erase</a:t>
            </a:r>
            <a:r>
              <a:rPr lang="zh-CN" altLang="en-US" dirty="0"/>
              <a:t>操作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Erase(x), Erase(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是</a:t>
            </a:r>
            <a:r>
              <a:rPr lang="en-US" altLang="zh-CN" dirty="0"/>
              <a:t>Vector</a:t>
            </a:r>
            <a:r>
              <a:rPr lang="zh-CN" altLang="en-US" dirty="0"/>
              <a:t>的成员函数，其中，</a:t>
            </a:r>
            <a:r>
              <a:rPr lang="en-US" altLang="zh-CN" dirty="0" err="1"/>
              <a:t>x,y</a:t>
            </a:r>
            <a:r>
              <a:rPr lang="zh-CN" altLang="en-US" dirty="0"/>
              <a:t>是迭代器。</a:t>
            </a:r>
            <a:endParaRPr lang="en-US" altLang="zh-CN" dirty="0"/>
          </a:p>
          <a:p>
            <a:r>
              <a:rPr lang="zh-CN" altLang="en-US" dirty="0"/>
              <a:t>分别</a:t>
            </a:r>
            <a:r>
              <a:rPr lang="zh-CN" altLang="en-US" dirty="0">
                <a:solidFill>
                  <a:srgbClr val="FF0000"/>
                </a:solidFill>
              </a:rPr>
              <a:t>能够删除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处的元素或区间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dirty="0" err="1">
                <a:solidFill>
                  <a:srgbClr val="FF0000"/>
                </a:solidFill>
              </a:rPr>
              <a:t>x,y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内的元素。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由于</a:t>
            </a:r>
            <a:r>
              <a:rPr lang="en-US" altLang="zh-CN" dirty="0"/>
              <a:t>Vector</a:t>
            </a:r>
            <a:r>
              <a:rPr lang="zh-CN" altLang="en-US" dirty="0"/>
              <a:t>的分块存储方式，</a:t>
            </a:r>
            <a:r>
              <a:rPr lang="en-US" altLang="zh-CN" dirty="0"/>
              <a:t> Erase</a:t>
            </a:r>
            <a:r>
              <a:rPr lang="zh-CN" altLang="en-US" dirty="0"/>
              <a:t>的复杂度为</a:t>
            </a:r>
            <a:r>
              <a:rPr lang="en-US" altLang="zh-CN" dirty="0"/>
              <a:t>O(Log(size()))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20" name="内容占位符 19" descr="Definition.png"/>
          <p:cNvPicPr>
            <a:picLocks noGrp="1"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6238876" y="1643050"/>
            <a:ext cx="3643339" cy="2217143"/>
          </a:xfrm>
        </p:spPr>
      </p:pic>
      <p:pic>
        <p:nvPicPr>
          <p:cNvPr id="21" name="内容占位符 19" descr="Defini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314" y="4000505"/>
            <a:ext cx="3500462" cy="1938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的</a:t>
            </a:r>
            <a:r>
              <a:rPr lang="en-US" altLang="zh-CN" dirty="0"/>
              <a:t>Clear</a:t>
            </a:r>
            <a:r>
              <a:rPr lang="zh-CN" altLang="en-US" dirty="0"/>
              <a:t>操作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Clear()</a:t>
            </a:r>
            <a:r>
              <a:rPr lang="zh-CN" altLang="en-US" dirty="0"/>
              <a:t>是</a:t>
            </a:r>
            <a:r>
              <a:rPr lang="en-US" altLang="zh-CN" dirty="0"/>
              <a:t>Vector</a:t>
            </a:r>
            <a:r>
              <a:rPr lang="zh-CN" altLang="en-US" dirty="0"/>
              <a:t>的成员函数，使用后</a:t>
            </a:r>
            <a:r>
              <a:rPr lang="zh-CN" altLang="en-US" dirty="0">
                <a:solidFill>
                  <a:srgbClr val="FF0000"/>
                </a:solidFill>
              </a:rPr>
              <a:t>将</a:t>
            </a:r>
            <a:r>
              <a:rPr lang="en-US" altLang="zh-CN" dirty="0">
                <a:solidFill>
                  <a:srgbClr val="FF0000"/>
                </a:solidFill>
              </a:rPr>
              <a:t>Vector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Size()</a:t>
            </a:r>
            <a:r>
              <a:rPr lang="zh-CN" altLang="en-US" b="1" dirty="0">
                <a:solidFill>
                  <a:srgbClr val="0033CC"/>
                </a:solidFill>
              </a:rPr>
              <a:t>设置</a:t>
            </a:r>
            <a:r>
              <a:rPr lang="zh-CN" altLang="en-US" dirty="0">
                <a:solidFill>
                  <a:srgbClr val="FF0000"/>
                </a:solidFill>
              </a:rPr>
              <a:t>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然而，我们看到，</a:t>
            </a:r>
            <a:r>
              <a:rPr lang="en-US" altLang="zh-CN" dirty="0"/>
              <a:t>Clear</a:t>
            </a:r>
            <a:r>
              <a:rPr lang="zh-CN" altLang="en-US" dirty="0"/>
              <a:t>之后，元素并没有被删除，空间也没有释放。</a:t>
            </a:r>
            <a:endParaRPr lang="en-US" altLang="zh-CN" dirty="0"/>
          </a:p>
          <a:p>
            <a:r>
              <a:rPr lang="zh-CN" altLang="en-US" dirty="0"/>
              <a:t>因此，</a:t>
            </a:r>
            <a:r>
              <a:rPr lang="en-US" altLang="zh-CN" dirty="0"/>
              <a:t>Clear</a:t>
            </a:r>
            <a:r>
              <a:rPr lang="zh-CN" altLang="en-US" dirty="0"/>
              <a:t>是</a:t>
            </a:r>
            <a:r>
              <a:rPr lang="en-US" altLang="zh-CN" dirty="0"/>
              <a:t>O(1)</a:t>
            </a:r>
            <a:r>
              <a:rPr lang="zh-CN" altLang="en-US" dirty="0"/>
              <a:t>的。</a:t>
            </a:r>
            <a:endParaRPr lang="zh-CN" altLang="en-US" dirty="0"/>
          </a:p>
        </p:txBody>
      </p:sp>
      <p:pic>
        <p:nvPicPr>
          <p:cNvPr id="20" name="内容占位符 19" descr="Definition.png"/>
          <p:cNvPicPr>
            <a:picLocks noGrp="1"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6238876" y="1643050"/>
            <a:ext cx="3500462" cy="2354404"/>
          </a:xfrm>
        </p:spPr>
      </p:pic>
      <p:pic>
        <p:nvPicPr>
          <p:cNvPr id="21" name="内容占位符 19" descr="Defini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6" y="4071943"/>
            <a:ext cx="3429024" cy="2057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ym typeface="+mn-ea"/>
              </a:rPr>
              <a:t>vector</a:t>
            </a:r>
            <a:r>
              <a:rPr lang="zh-CN" altLang="zh-CN" b="1">
                <a:sym typeface="+mn-ea"/>
              </a:rPr>
              <a:t>应用</a:t>
            </a:r>
            <a:r>
              <a:rPr lang="en-US" altLang="zh-CN" b="1">
                <a:sym typeface="+mn-ea"/>
              </a:rPr>
              <a:t>——</a:t>
            </a:r>
            <a:r>
              <a:rPr lang="zh-CN" altLang="en-US" b="1">
                <a:sym typeface="+mn-ea"/>
              </a:rPr>
              <a:t>链表操作</a:t>
            </a:r>
            <a:endParaRPr lang="zh-CN" altLang="en-US" b="1"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>
          <a:xfrm>
            <a:off x="2136775" y="1523365"/>
            <a:ext cx="6253480" cy="5200650"/>
          </a:xfrm>
        </p:spPr>
        <p:txBody>
          <a:bodyPr>
            <a:no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sz="1600" b="1"/>
              <a:t>给定一个N个数的数组，M次操作，每次操作为下列操作之一。求最后的数组。</a:t>
            </a:r>
            <a:endParaRPr lang="zh-CN" altLang="en-US" sz="1600" b="1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1600" b="1"/>
              <a:t>操作1：在第X个数之后插入一个数Y。</a:t>
            </a:r>
            <a:endParaRPr lang="zh-CN" altLang="en-US" sz="1600" b="1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1600" b="1"/>
              <a:t>操作2：删除第X个数。</a:t>
            </a:r>
            <a:endParaRPr lang="zh-CN" altLang="en-US" sz="1600" b="1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1600" b="1"/>
              <a:t>【输入要求】</a:t>
            </a:r>
            <a:endParaRPr lang="zh-CN" altLang="en-US" sz="1600" b="1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1600" b="1"/>
              <a:t>第一行两个整数N，M（N，M≤100000）含义见试题描述。</a:t>
            </a:r>
            <a:endParaRPr lang="zh-CN" altLang="en-US" sz="1600" b="1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1600" b="1"/>
              <a:t>第二行N个整数，表示原来的数组。</a:t>
            </a:r>
            <a:endParaRPr lang="zh-CN" altLang="en-US" sz="1600" b="1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1600" b="1"/>
              <a:t>接下来M行，每行第一个数OPT，表示操作类型。</a:t>
            </a:r>
            <a:endParaRPr lang="zh-CN" altLang="en-US" sz="1600" b="1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1600" b="1"/>
              <a:t>对于操作1，接下来两个数X，Y，含义见题面描述，保证0≤X≤当前数的个数，若X=0，表示在数组开头插入。</a:t>
            </a:r>
            <a:endParaRPr lang="zh-CN" altLang="en-US" sz="1600" b="1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1600" b="1"/>
              <a:t>对于操作2，接下来一个数X，含义见题面描述，保证1≤X≤当前数的个数。</a:t>
            </a:r>
            <a:endParaRPr lang="zh-CN" altLang="en-US" sz="1600" b="1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1600" b="1"/>
              <a:t>【输出要求】</a:t>
            </a:r>
            <a:endParaRPr lang="zh-CN" altLang="en-US" sz="1600" b="1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1600" b="1"/>
              <a:t>输出若干个数，表示最后的数组。</a:t>
            </a:r>
            <a:endParaRPr lang="zh-CN" altLang="en-US" sz="1600" b="1"/>
          </a:p>
        </p:txBody>
      </p:sp>
      <p:sp>
        <p:nvSpPr>
          <p:cNvPr id="2" name="文本框 1"/>
          <p:cNvSpPr txBox="1"/>
          <p:nvPr/>
        </p:nvSpPr>
        <p:spPr>
          <a:xfrm>
            <a:off x="8792210" y="1600200"/>
            <a:ext cx="1694180" cy="470789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【输入样例】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5 3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1 2 3 4 5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1 1 6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2 1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2 2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【输出样例】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6 3 4 5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Algorithm</a:t>
            </a:r>
            <a:r>
              <a:rPr lang="zh-CN" altLang="en-US" sz="4000" dirty="0"/>
              <a:t>库函数在</a:t>
            </a:r>
            <a:r>
              <a:rPr lang="en-US" altLang="zh-CN" sz="4000" dirty="0"/>
              <a:t>Vector</a:t>
            </a:r>
            <a:r>
              <a:rPr lang="zh-CN" altLang="en-US" sz="4000" dirty="0"/>
              <a:t>的应用</a:t>
            </a:r>
            <a:endParaRPr lang="zh-CN" altLang="en-US" sz="4000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Sort(x, y)</a:t>
            </a:r>
            <a:r>
              <a:rPr lang="zh-CN" altLang="en-US" dirty="0"/>
              <a:t>对于</a:t>
            </a:r>
            <a:r>
              <a:rPr lang="zh-CN" altLang="en-US" dirty="0">
                <a:solidFill>
                  <a:srgbClr val="FF0000"/>
                </a:solidFill>
              </a:rPr>
              <a:t>区间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dirty="0" err="1">
                <a:solidFill>
                  <a:srgbClr val="FF0000"/>
                </a:solidFill>
              </a:rPr>
              <a:t>x,y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实现了排序。</a:t>
            </a:r>
            <a:r>
              <a:rPr lang="zh-CN" altLang="en-US" dirty="0"/>
              <a:t>同样，它也可以用于</a:t>
            </a:r>
            <a:r>
              <a:rPr lang="en-US" altLang="zh-CN" dirty="0"/>
              <a:t>Vector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类似地，</a:t>
            </a:r>
            <a:r>
              <a:rPr lang="en-US" altLang="zh-CN" dirty="0"/>
              <a:t>Reverse(x, y)</a:t>
            </a:r>
            <a:r>
              <a:rPr lang="zh-CN" altLang="en-US" dirty="0">
                <a:solidFill>
                  <a:srgbClr val="FF0000"/>
                </a:solidFill>
              </a:rPr>
              <a:t>对区间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dirty="0" err="1">
                <a:solidFill>
                  <a:srgbClr val="FF0000"/>
                </a:solidFill>
              </a:rPr>
              <a:t>x,y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实现了翻转。</a:t>
            </a:r>
            <a:r>
              <a:rPr lang="zh-CN" altLang="en-US" dirty="0"/>
              <a:t>它同样能够作用在</a:t>
            </a:r>
            <a:r>
              <a:rPr lang="en-US" altLang="zh-CN" dirty="0"/>
              <a:t>Vector</a:t>
            </a:r>
            <a:r>
              <a:rPr lang="zh-CN" altLang="en-US" dirty="0"/>
              <a:t>中。</a:t>
            </a:r>
            <a:endParaRPr lang="zh-CN" altLang="en-US" dirty="0"/>
          </a:p>
        </p:txBody>
      </p:sp>
      <p:pic>
        <p:nvPicPr>
          <p:cNvPr id="20" name="内容占位符 19" descr="Definition.png"/>
          <p:cNvPicPr>
            <a:picLocks noGrp="1"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6238876" y="1803308"/>
            <a:ext cx="3500462" cy="2033889"/>
          </a:xfrm>
        </p:spPr>
      </p:pic>
      <p:pic>
        <p:nvPicPr>
          <p:cNvPr id="21" name="内容占位符 19" descr="Defini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6" y="4206369"/>
            <a:ext cx="3429024" cy="1788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>
                <a:sym typeface="+mn-ea"/>
              </a:rPr>
              <a:t>vector</a:t>
            </a:r>
            <a:r>
              <a:rPr lang="zh-CN" altLang="en-US" b="1">
                <a:sym typeface="+mn-ea"/>
              </a:rPr>
              <a:t>之</a:t>
            </a:r>
            <a:r>
              <a:rPr lang="en-US" altLang="zh-CN" b="1">
                <a:sym typeface="+mn-ea"/>
              </a:rPr>
              <a:t>sort</a:t>
            </a:r>
            <a:r>
              <a:rPr lang="zh-CN" altLang="en-US" b="1">
                <a:sym typeface="+mn-ea"/>
              </a:rPr>
              <a:t>应用</a:t>
            </a:r>
            <a:r>
              <a:rPr lang="en-US" altLang="zh-CN" b="1">
                <a:sym typeface="+mn-ea"/>
              </a:rPr>
              <a:t>——</a:t>
            </a:r>
            <a:r>
              <a:rPr lang="zh-CN" altLang="en-US" b="1">
                <a:sym typeface="+mn-ea"/>
              </a:rPr>
              <a:t>数组操作</a:t>
            </a:r>
            <a:endParaRPr lang="zh-CN" altLang="en-US" b="1"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>
          <a:xfrm>
            <a:off x="2136775" y="1600201"/>
            <a:ext cx="6253480" cy="5123815"/>
          </a:xfrm>
        </p:spPr>
        <p:txBody>
          <a:bodyPr>
            <a:no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sz="2000" b="1"/>
              <a:t>今有N个数组，初始时，N个数组均为空。共有M次操作，每次在第X个数组中加入数字Y。问最终各数组中有多少数，并将它们排序输出。</a:t>
            </a:r>
            <a:endParaRPr lang="zh-CN" altLang="en-US" sz="2000" b="1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000" b="1"/>
              <a:t>【输入要求】</a:t>
            </a:r>
            <a:endParaRPr lang="zh-CN" altLang="en-US" sz="2000" b="1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000" b="1"/>
              <a:t>第一行两个整数N、M（N≤100000，M≤300000）。</a:t>
            </a:r>
            <a:endParaRPr lang="zh-CN" altLang="en-US" sz="2000" b="1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000" b="1"/>
              <a:t>接下来M行，每行两个整数X、Y，含义见试题描述。（1≤X≤N，Y≤10^9）</a:t>
            </a:r>
            <a:endParaRPr lang="zh-CN" altLang="en-US" sz="2000" b="1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000" b="1"/>
              <a:t>【输出要求】</a:t>
            </a:r>
            <a:endParaRPr lang="zh-CN" altLang="en-US" sz="2000" b="1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000" b="1"/>
              <a:t>共N行，第i行第一个数SUM，表示第i个数组数的个数，接下来SUM个数，为排序之后的数组。</a:t>
            </a:r>
            <a:endParaRPr lang="zh-CN" altLang="en-US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8792210" y="1600200"/>
            <a:ext cx="1694180" cy="50927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【输入样例】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3 5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1 3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1 2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1 1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2 1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3 1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【输出样例】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3 1 2 3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1 1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1 1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ym typeface="+mn-ea"/>
              </a:rPr>
              <a:t>vector</a:t>
            </a:r>
            <a:r>
              <a:rPr lang="zh-CN" altLang="en-US" b="1">
                <a:sym typeface="+mn-ea"/>
              </a:rPr>
              <a:t>之</a:t>
            </a:r>
            <a:r>
              <a:rPr lang="en-US" altLang="zh-CN" b="1">
                <a:sym typeface="+mn-ea"/>
              </a:rPr>
              <a:t>sort</a:t>
            </a:r>
            <a:r>
              <a:rPr lang="zh-CN" altLang="en-US" b="1">
                <a:sym typeface="+mn-ea"/>
              </a:rPr>
              <a:t>应用</a:t>
            </a:r>
            <a:r>
              <a:rPr lang="en-US" altLang="zh-CN" b="1">
                <a:sym typeface="+mn-ea"/>
              </a:rPr>
              <a:t>——</a:t>
            </a:r>
            <a:r>
              <a:rPr lang="zh-CN" altLang="en-US" b="1">
                <a:sym typeface="+mn-ea"/>
              </a:rPr>
              <a:t>排序</a:t>
            </a:r>
            <a:endParaRPr lang="zh-CN" altLang="en-US" b="1"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>
          <a:xfrm>
            <a:off x="2136775" y="1600201"/>
            <a:ext cx="6253480" cy="5123815"/>
          </a:xfrm>
        </p:spPr>
        <p:txBody>
          <a:bodyPr>
            <a:no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sz="2000" b="1"/>
              <a:t>给定N个数组，要求先对这N个数组分别进行排序，然后再根据N的数组的字典序对这N个数组进行排序。输出排序的结果。</a:t>
            </a:r>
            <a:endParaRPr lang="zh-CN" altLang="en-US" sz="2000" b="1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000" b="1"/>
              <a:t>【输入要求】</a:t>
            </a:r>
            <a:endParaRPr lang="zh-CN" altLang="en-US" sz="2000" b="1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000" b="1"/>
              <a:t>第一行一个整数N，表示数组数。</a:t>
            </a:r>
            <a:endParaRPr lang="zh-CN" altLang="en-US" sz="2000" b="1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000" b="1"/>
              <a:t>接下来N（N≤1000）行，每一行先包含一个整数SUM（SUM≤1000），表示数组的大小，接下来SUM个整数，表示数组中的一个元素。</a:t>
            </a:r>
            <a:endParaRPr lang="zh-CN" altLang="en-US" sz="2000" b="1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000" b="1"/>
              <a:t>【输出要求】</a:t>
            </a:r>
            <a:endParaRPr lang="zh-CN" altLang="en-US" sz="2000" b="1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000" b="1"/>
              <a:t>共N行，每行表示一个数组。</a:t>
            </a:r>
            <a:endParaRPr lang="zh-CN" altLang="en-US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8792210" y="1600200"/>
            <a:ext cx="1694180" cy="50927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【输入样例】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4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1 3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1 1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2 2 1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3 2 3 1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【输出样例】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1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1 2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1 2 3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3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800" b="1">
                <a:sym typeface="+mn-ea"/>
              </a:rPr>
              <a:t>vector</a:t>
            </a:r>
            <a:r>
              <a:rPr lang="zh-CN" altLang="en-US" sz="3800" b="1">
                <a:sym typeface="+mn-ea"/>
              </a:rPr>
              <a:t>之</a:t>
            </a:r>
            <a:r>
              <a:rPr lang="en-US" altLang="zh-CN" sz="3800" b="1">
                <a:sym typeface="+mn-ea"/>
              </a:rPr>
              <a:t>reverse</a:t>
            </a:r>
            <a:r>
              <a:rPr lang="zh-CN" altLang="zh-CN" sz="3800" b="1">
                <a:sym typeface="+mn-ea"/>
              </a:rPr>
              <a:t>应用</a:t>
            </a:r>
            <a:r>
              <a:rPr lang="en-US" altLang="zh-CN" sz="3800" b="1">
                <a:sym typeface="+mn-ea"/>
              </a:rPr>
              <a:t>——</a:t>
            </a:r>
            <a:r>
              <a:rPr lang="zh-CN" altLang="en-US" sz="3800" b="1">
                <a:sym typeface="+mn-ea"/>
              </a:rPr>
              <a:t>序列翻转</a:t>
            </a:r>
            <a:endParaRPr lang="zh-CN" altLang="en-US" sz="3800" b="1"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>
          <a:xfrm>
            <a:off x="2136775" y="1600201"/>
            <a:ext cx="6253480" cy="5123815"/>
          </a:xfrm>
        </p:spPr>
        <p:txBody>
          <a:bodyPr>
            <a:no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sz="2000" b="1"/>
              <a:t>给定一个N个数的数组，M次操作。每次操作将数组的一段翻转，求最后的数组。</a:t>
            </a:r>
            <a:endParaRPr lang="zh-CN" altLang="en-US" sz="2000" b="1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000" b="1"/>
              <a:t>【输入要求】</a:t>
            </a:r>
            <a:endParaRPr lang="zh-CN" altLang="en-US" sz="2000" b="1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000" b="1"/>
              <a:t>第一行两个整数N，M（N，M≤1000）含义见试题描述。</a:t>
            </a:r>
            <a:endParaRPr lang="zh-CN" altLang="en-US" sz="2000" b="1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000" b="1"/>
              <a:t>第二行N个整数，表示原来的数组。</a:t>
            </a:r>
            <a:endParaRPr lang="zh-CN" altLang="en-US" sz="2000" b="1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000" b="1"/>
              <a:t>接下来M行，每行两个整数X，Y（1≤X≤Y≤N），表示翻转区间[X,Y]。</a:t>
            </a:r>
            <a:endParaRPr lang="zh-CN" altLang="en-US" sz="2000" b="1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000" b="1"/>
              <a:t>【输出要求】</a:t>
            </a:r>
            <a:endParaRPr lang="zh-CN" altLang="en-US" sz="2000" b="1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000" b="1"/>
              <a:t>一行N个整数，表示操作后的数组。</a:t>
            </a:r>
            <a:endParaRPr lang="zh-CN" altLang="en-US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8792210" y="1600200"/>
            <a:ext cx="1694180" cy="470789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【输入样例】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5 2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1 2 3 4 5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2 4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4 5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【输出样例】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1 4 3 5 2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在</a:t>
            </a:r>
            <a:r>
              <a:rPr lang="en-US" altLang="zh-CN" sz="4000" dirty="0"/>
              <a:t>Vector</a:t>
            </a:r>
            <a:r>
              <a:rPr lang="zh-CN" altLang="en-US" sz="4000" dirty="0"/>
              <a:t>中删除某关键字的元素</a:t>
            </a:r>
            <a:endParaRPr lang="zh-CN" altLang="en-US" sz="4000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Remove</a:t>
            </a:r>
            <a:r>
              <a:rPr lang="zh-CN" altLang="en-US" dirty="0"/>
              <a:t>移动指定区间中的元素直到所有“不删除的”元素在区间的开头（相对位置和原来它们的一样）。</a:t>
            </a:r>
            <a:r>
              <a:rPr lang="zh-CN" altLang="en-US" b="1" dirty="0">
                <a:solidFill>
                  <a:srgbClr val="FF0000"/>
                </a:solidFill>
              </a:rPr>
              <a:t>它返回一个指向最后一个的下一个“不删除的”元素的迭代器。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所以，我们用前面讲到的</a:t>
            </a:r>
            <a:r>
              <a:rPr lang="en-US" altLang="zh-CN" dirty="0"/>
              <a:t>Erase</a:t>
            </a:r>
            <a:r>
              <a:rPr lang="zh-CN" altLang="en-US" dirty="0"/>
              <a:t>即可删除某关键字的元素</a:t>
            </a:r>
            <a:endParaRPr lang="zh-CN" altLang="en-US" dirty="0"/>
          </a:p>
        </p:txBody>
      </p:sp>
      <p:pic>
        <p:nvPicPr>
          <p:cNvPr id="20" name="内容占位符 19" descr="Definition.png"/>
          <p:cNvPicPr>
            <a:picLocks noGrp="1"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6167438" y="1643051"/>
            <a:ext cx="3714776" cy="2353861"/>
          </a:xfrm>
        </p:spPr>
      </p:pic>
      <p:pic>
        <p:nvPicPr>
          <p:cNvPr id="21" name="内容占位符 19" descr="Defini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438" y="4143380"/>
            <a:ext cx="3714776" cy="2292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的比较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Vector</a:t>
            </a:r>
            <a:r>
              <a:rPr lang="zh-CN" altLang="en-US" dirty="0"/>
              <a:t>重载了比较运算符，比较的结果是字典序比较的结果。</a:t>
            </a:r>
            <a:endParaRPr lang="en-US" altLang="zh-CN" dirty="0"/>
          </a:p>
          <a:p>
            <a:r>
              <a:rPr lang="zh-CN" altLang="en-US"/>
              <a:t>所谓字典序比较，就是类似于字符串的比较，按位比较，有结果则结束。</a:t>
            </a:r>
            <a:endParaRPr lang="zh-CN" altLang="en-US" dirty="0"/>
          </a:p>
        </p:txBody>
      </p:sp>
      <p:pic>
        <p:nvPicPr>
          <p:cNvPr id="20" name="内容占位符 19" descr="Definition.png"/>
          <p:cNvPicPr>
            <a:picLocks noGrp="1"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6167438" y="1669357"/>
            <a:ext cx="3714776" cy="2301249"/>
          </a:xfrm>
        </p:spPr>
      </p:pic>
      <p:pic>
        <p:nvPicPr>
          <p:cNvPr id="21" name="内容占位符 19" descr="Defini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438" y="4274056"/>
            <a:ext cx="3714776" cy="2030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表示二维数组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Vector</a:t>
            </a:r>
            <a:r>
              <a:rPr lang="zh-CN" altLang="en-US" dirty="0"/>
              <a:t>表示二维数据格式：</a:t>
            </a:r>
            <a:endParaRPr lang="zh-CN" altLang="en-US" dirty="0"/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、vector&lt;vector&lt;int&gt; &gt; two</a:t>
            </a:r>
            <a:endParaRPr lang="zh-CN" altLang="en-US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vector&lt;int&gt; two[n]</a:t>
            </a:r>
            <a:endParaRPr lang="zh-CN" altLang="en-US" sz="2000" dirty="0"/>
          </a:p>
          <a:p>
            <a:r>
              <a:rPr lang="zh-CN" altLang="zh-CN" dirty="0"/>
              <a:t>处理如同二维数组（矩阵一样）</a:t>
            </a:r>
            <a:endParaRPr lang="zh-CN" altLang="zh-CN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2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30670" y="1443355"/>
            <a:ext cx="4822825" cy="4718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是一种</a:t>
            </a:r>
            <a:r>
              <a:rPr lang="zh-CN" altLang="en-US" b="1" dirty="0">
                <a:solidFill>
                  <a:srgbClr val="FF0000"/>
                </a:solidFill>
              </a:rPr>
              <a:t>动态数组</a:t>
            </a:r>
            <a:r>
              <a:rPr lang="zh-CN" altLang="en-US" dirty="0"/>
              <a:t>，是基本数组的类模板。</a:t>
            </a:r>
            <a:endParaRPr lang="zh-CN" altLang="en-US" dirty="0"/>
          </a:p>
          <a:p>
            <a:r>
              <a:rPr lang="en-US" altLang="zh-CN" dirty="0"/>
              <a:t>vector 的存储是自动管理的，按需扩张收缩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需要头文件</a:t>
            </a:r>
            <a:r>
              <a:rPr lang="en-US" altLang="zh-CN" dirty="0"/>
              <a:t>&lt;bits/</a:t>
            </a:r>
            <a:r>
              <a:rPr lang="en-US" altLang="zh-CN" dirty="0" err="1"/>
              <a:t>stdc</a:t>
            </a:r>
            <a:r>
              <a:rPr lang="en-US" altLang="zh-CN" dirty="0"/>
              <a:t>++.h&gt;</a:t>
            </a:r>
            <a:r>
              <a:rPr lang="zh-CN" altLang="en-US" dirty="0"/>
              <a:t>或</a:t>
            </a:r>
            <a:r>
              <a:rPr lang="zh-CN" altLang="en-US" b="1" dirty="0">
                <a:solidFill>
                  <a:srgbClr val="FF0000"/>
                </a:solidFill>
              </a:rPr>
              <a:t>头文件</a:t>
            </a:r>
            <a:r>
              <a:rPr lang="en-US" altLang="zh-CN" b="1" dirty="0">
                <a:solidFill>
                  <a:srgbClr val="FF0000"/>
                </a:solidFill>
              </a:rPr>
              <a:t>&lt;vector&gt;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其内部定义了很多基本操作，包括插入、删除、访问等，使用起来十分方便。</a:t>
            </a:r>
            <a:endParaRPr lang="en-US" altLang="zh-CN" dirty="0"/>
          </a:p>
          <a:p>
            <a:r>
              <a:rPr lang="zh-CN" altLang="en-US" dirty="0"/>
              <a:t>在开启</a:t>
            </a:r>
            <a:r>
              <a:rPr lang="en-US" altLang="zh-CN" dirty="0"/>
              <a:t>O2</a:t>
            </a:r>
            <a:r>
              <a:rPr lang="zh-CN" altLang="en-US" dirty="0"/>
              <a:t>优化的情况下，</a:t>
            </a:r>
            <a:r>
              <a:rPr lang="en-US" altLang="zh-CN" dirty="0"/>
              <a:t>Vector</a:t>
            </a:r>
            <a:r>
              <a:rPr lang="zh-CN" altLang="en-US" dirty="0"/>
              <a:t>的访问速度甚至能够快过一般的数组，在</a:t>
            </a:r>
            <a:r>
              <a:rPr lang="en-US" altLang="zh-CN" dirty="0"/>
              <a:t>STL</a:t>
            </a:r>
            <a:r>
              <a:rPr lang="zh-CN" altLang="en-US" dirty="0"/>
              <a:t>的日益普及下，</a:t>
            </a:r>
            <a:r>
              <a:rPr lang="en-US" altLang="zh-CN" dirty="0"/>
              <a:t>Vector</a:t>
            </a:r>
            <a:r>
              <a:rPr lang="zh-CN" altLang="en-US" dirty="0"/>
              <a:t>必将被广泛应用。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的比较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Vector</a:t>
            </a:r>
            <a:r>
              <a:rPr lang="zh-CN" altLang="en-US" dirty="0"/>
              <a:t>重载了比较运算符，比较的结果是字典序比较的结果。</a:t>
            </a:r>
            <a:endParaRPr lang="en-US" altLang="zh-CN" dirty="0"/>
          </a:p>
          <a:p>
            <a:r>
              <a:rPr lang="zh-CN" altLang="en-US"/>
              <a:t>所谓字典序比较，就是类似于字符串的比较，按位比较，有结果则结束。</a:t>
            </a:r>
            <a:endParaRPr lang="zh-CN" altLang="en-US" dirty="0"/>
          </a:p>
        </p:txBody>
      </p:sp>
      <p:pic>
        <p:nvPicPr>
          <p:cNvPr id="20" name="内容占位符 19" descr="Definition.png"/>
          <p:cNvPicPr>
            <a:picLocks noGrp="1"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6167438" y="1669357"/>
            <a:ext cx="3714776" cy="2301249"/>
          </a:xfrm>
        </p:spPr>
      </p:pic>
      <p:pic>
        <p:nvPicPr>
          <p:cNvPr id="21" name="内容占位符 19" descr="Defini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438" y="4274056"/>
            <a:ext cx="3714776" cy="2030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的定义与赋值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如图，</a:t>
            </a:r>
            <a:r>
              <a:rPr lang="en-US" altLang="zh-CN" dirty="0"/>
              <a:t>Vector</a:t>
            </a:r>
            <a:r>
              <a:rPr lang="zh-CN" altLang="en-US" dirty="0"/>
              <a:t>既然是一类数组，那它就能够当做数组定义、使用、赋值。</a:t>
            </a:r>
            <a:endParaRPr lang="en-US" altLang="zh-CN" dirty="0"/>
          </a:p>
          <a:p>
            <a:r>
              <a:rPr lang="en-US" altLang="zh-CN" dirty="0"/>
              <a:t>Vector</a:t>
            </a:r>
            <a:r>
              <a:rPr lang="zh-CN" altLang="en-US" dirty="0"/>
              <a:t>中可以定义的类型不限，既可以是</a:t>
            </a:r>
            <a:r>
              <a:rPr lang="en-US" altLang="zh-CN" dirty="0" err="1"/>
              <a:t>int</a:t>
            </a:r>
            <a:r>
              <a:rPr lang="zh-CN" altLang="en-US" dirty="0"/>
              <a:t>，</a:t>
            </a:r>
            <a:r>
              <a:rPr lang="en-US" altLang="zh-CN" dirty="0"/>
              <a:t>char</a:t>
            </a:r>
            <a:r>
              <a:rPr lang="zh-CN" altLang="en-US" dirty="0"/>
              <a:t>这样的类型，也可以是结构体，甚至是</a:t>
            </a:r>
            <a:r>
              <a:rPr lang="en-US" altLang="zh-CN" dirty="0"/>
              <a:t>Vector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20" name="内容占位符 19" descr="Definition.png"/>
          <p:cNvPicPr>
            <a:picLocks noGrp="1"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6167439" y="1571612"/>
            <a:ext cx="4261041" cy="2071702"/>
          </a:xfrm>
        </p:spPr>
      </p:pic>
      <p:pic>
        <p:nvPicPr>
          <p:cNvPr id="21" name="内容占位符 19" descr="Defini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438" y="3929067"/>
            <a:ext cx="4286280" cy="21574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Vector</a:t>
            </a:r>
            <a:r>
              <a:rPr lang="zh-CN" altLang="en-US" sz="4000" dirty="0"/>
              <a:t>的</a:t>
            </a:r>
            <a:r>
              <a:rPr lang="en-US" altLang="zh-CN" sz="4000" dirty="0"/>
              <a:t>Size</a:t>
            </a:r>
            <a:r>
              <a:rPr lang="zh-CN" altLang="en-US" sz="4000" dirty="0"/>
              <a:t>与</a:t>
            </a:r>
            <a:r>
              <a:rPr lang="en-US" altLang="zh-CN" sz="4000" dirty="0" err="1"/>
              <a:t>Push_back</a:t>
            </a:r>
            <a:r>
              <a:rPr lang="zh-CN" altLang="en-US" sz="4000" dirty="0"/>
              <a:t>操作</a:t>
            </a:r>
            <a:endParaRPr lang="zh-CN" altLang="en-US" sz="4000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Push_back</a:t>
            </a:r>
            <a:r>
              <a:rPr lang="en-US" altLang="zh-CN" dirty="0"/>
              <a:t>(x)</a:t>
            </a:r>
            <a:r>
              <a:rPr lang="zh-CN" altLang="en-US" dirty="0"/>
              <a:t>是</a:t>
            </a:r>
            <a:r>
              <a:rPr lang="en-US" altLang="zh-CN" dirty="0"/>
              <a:t>Vector</a:t>
            </a:r>
            <a:r>
              <a:rPr lang="zh-CN" altLang="en-US" dirty="0"/>
              <a:t>的成员函数，它能够在</a:t>
            </a:r>
            <a:r>
              <a:rPr lang="en-US" altLang="zh-CN" dirty="0"/>
              <a:t>Vector</a:t>
            </a:r>
            <a:r>
              <a:rPr lang="zh-CN" altLang="en-US" dirty="0"/>
              <a:t>的末尾加入一个元素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Size()</a:t>
            </a:r>
            <a:r>
              <a:rPr lang="zh-CN" altLang="en-US" dirty="0"/>
              <a:t>也是</a:t>
            </a:r>
            <a:r>
              <a:rPr lang="en-US" altLang="zh-CN" dirty="0"/>
              <a:t>Vector</a:t>
            </a:r>
            <a:r>
              <a:rPr lang="zh-CN" altLang="en-US" dirty="0"/>
              <a:t>的成员函数，其返回值是</a:t>
            </a:r>
            <a:r>
              <a:rPr lang="en-US" altLang="zh-CN" dirty="0"/>
              <a:t>Vector</a:t>
            </a:r>
            <a:r>
              <a:rPr lang="zh-CN" altLang="en-US" dirty="0"/>
              <a:t>中的元素个数。注意，访问不在</a:t>
            </a:r>
            <a:r>
              <a:rPr lang="en-US" altLang="zh-CN" dirty="0"/>
              <a:t>Vector</a:t>
            </a:r>
            <a:r>
              <a:rPr lang="zh-CN" altLang="en-US" dirty="0"/>
              <a:t>中的位置是未定义的行为。</a:t>
            </a:r>
            <a:endParaRPr lang="zh-CN" altLang="en-US" dirty="0"/>
          </a:p>
        </p:txBody>
      </p:sp>
      <p:pic>
        <p:nvPicPr>
          <p:cNvPr id="20" name="内容占位符 19" descr="Definition.png"/>
          <p:cNvPicPr>
            <a:picLocks noGrp="1"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6167439" y="1601569"/>
            <a:ext cx="4261041" cy="2011791"/>
          </a:xfrm>
        </p:spPr>
      </p:pic>
      <p:pic>
        <p:nvPicPr>
          <p:cNvPr id="21" name="内容占位符 19" descr="Defini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546" y="3929067"/>
            <a:ext cx="3650065" cy="21574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Vector</a:t>
            </a:r>
            <a:r>
              <a:rPr lang="zh-CN" altLang="en-US" sz="4000" dirty="0"/>
              <a:t>的</a:t>
            </a:r>
            <a:r>
              <a:rPr lang="en-US" altLang="zh-CN" sz="4000" dirty="0"/>
              <a:t>Begin</a:t>
            </a:r>
            <a:r>
              <a:rPr lang="zh-CN" altLang="en-US" sz="4000" dirty="0"/>
              <a:t>、</a:t>
            </a:r>
            <a:r>
              <a:rPr lang="en-US" altLang="zh-CN" sz="4000" dirty="0"/>
              <a:t>End</a:t>
            </a:r>
            <a:r>
              <a:rPr lang="zh-CN" altLang="en-US" sz="4000" dirty="0"/>
              <a:t>与</a:t>
            </a:r>
            <a:r>
              <a:rPr lang="en-US" altLang="zh-CN" sz="4000" dirty="0" err="1"/>
              <a:t>iterator</a:t>
            </a:r>
            <a:endParaRPr lang="zh-CN" altLang="en-US" sz="4000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在每种</a:t>
            </a:r>
            <a:r>
              <a:rPr lang="en-US" altLang="zh-CN" dirty="0"/>
              <a:t>STL</a:t>
            </a:r>
            <a:r>
              <a:rPr lang="zh-CN" altLang="en-US" dirty="0"/>
              <a:t>容器中都定义了自己的迭代器类型。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迭代器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iterator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0033CC"/>
                </a:solidFill>
              </a:rPr>
              <a:t>是一种检查容器内元素并遍历元素的数据类型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迭代器相当于一种指针，是容器中一个元素的地址</a:t>
            </a:r>
            <a:r>
              <a:rPr lang="zh-CN" altLang="en-US" dirty="0"/>
              <a:t>，</a:t>
            </a:r>
            <a:r>
              <a:rPr lang="en-US" altLang="zh-CN" dirty="0"/>
              <a:t>(*</a:t>
            </a:r>
            <a:r>
              <a:rPr lang="zh-CN" altLang="en-US" dirty="0"/>
              <a:t>迭代器</a:t>
            </a:r>
            <a:r>
              <a:rPr lang="en-US" altLang="zh-CN" dirty="0"/>
              <a:t>)</a:t>
            </a:r>
            <a:r>
              <a:rPr lang="zh-CN" altLang="en-US" dirty="0"/>
              <a:t>才会指向具体的元素。</a:t>
            </a:r>
            <a:endParaRPr lang="en-US" altLang="zh-CN" dirty="0"/>
          </a:p>
          <a:p>
            <a:r>
              <a:rPr lang="zh-CN" altLang="en-US" dirty="0"/>
              <a:t>迭代器的</a:t>
            </a:r>
            <a:r>
              <a:rPr lang="en-US" altLang="zh-CN" dirty="0"/>
              <a:t>++</a:t>
            </a:r>
            <a:r>
              <a:rPr lang="zh-CN" altLang="en-US" dirty="0"/>
              <a:t>，</a:t>
            </a:r>
            <a:r>
              <a:rPr lang="en-US" altLang="zh-CN" dirty="0"/>
              <a:t>--</a:t>
            </a:r>
            <a:r>
              <a:rPr lang="zh-CN" altLang="en-US" dirty="0"/>
              <a:t>运算被重载过，详见下页实例。</a:t>
            </a:r>
            <a:endParaRPr lang="en-US" altLang="zh-CN" dirty="0"/>
          </a:p>
          <a:p>
            <a:r>
              <a:rPr lang="en-US" altLang="zh-CN" dirty="0"/>
              <a:t>Begin(), End()</a:t>
            </a:r>
            <a:r>
              <a:rPr lang="zh-CN" altLang="en-US" dirty="0"/>
              <a:t>是</a:t>
            </a:r>
            <a:r>
              <a:rPr lang="en-US" altLang="zh-CN" dirty="0"/>
              <a:t>Vector</a:t>
            </a:r>
            <a:r>
              <a:rPr lang="zh-CN" altLang="en-US" dirty="0"/>
              <a:t>的成员函数，返回值分别是</a:t>
            </a:r>
            <a:r>
              <a:rPr lang="en-US" altLang="zh-CN" dirty="0"/>
              <a:t>Vector</a:t>
            </a:r>
            <a:r>
              <a:rPr lang="zh-CN" altLang="en-US" dirty="0"/>
              <a:t>中</a:t>
            </a:r>
            <a:r>
              <a:rPr lang="zh-CN" altLang="en-US" b="1" dirty="0">
                <a:solidFill>
                  <a:srgbClr val="FF0000"/>
                </a:solidFill>
              </a:rPr>
              <a:t>首个元素</a:t>
            </a:r>
            <a:r>
              <a:rPr lang="zh-CN" altLang="en-US" dirty="0"/>
              <a:t>的迭代器和</a:t>
            </a:r>
            <a:r>
              <a:rPr lang="en-US" altLang="zh-CN" dirty="0"/>
              <a:t>Vector</a:t>
            </a:r>
            <a:r>
              <a:rPr lang="zh-CN" altLang="en-US" dirty="0"/>
              <a:t>中</a:t>
            </a:r>
            <a:r>
              <a:rPr lang="zh-CN" altLang="en-US" b="1" dirty="0">
                <a:solidFill>
                  <a:srgbClr val="FF0000"/>
                </a:solidFill>
              </a:rPr>
              <a:t>末尾元素向后一位</a:t>
            </a:r>
            <a:r>
              <a:rPr lang="zh-CN" altLang="en-US" dirty="0"/>
              <a:t>的迭代器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元素的遍历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"/>
          </p:nvPr>
        </p:nvSpPr>
        <p:spPr>
          <a:xfrm>
            <a:off x="2133600" y="1601632"/>
            <a:ext cx="3886200" cy="4572000"/>
          </a:xfrm>
        </p:spPr>
        <p:txBody>
          <a:bodyPr>
            <a:normAutofit/>
          </a:bodyPr>
          <a:lstStyle/>
          <a:p>
            <a:r>
              <a:rPr lang="zh-CN" altLang="en-US" dirty="0"/>
              <a:t>结合实例，我们可以进一步理解</a:t>
            </a:r>
            <a:r>
              <a:rPr lang="en-US" altLang="zh-CN" dirty="0" err="1"/>
              <a:t>iterator</a:t>
            </a:r>
            <a:r>
              <a:rPr lang="zh-CN" altLang="en-US" dirty="0"/>
              <a:t>的使用方式。</a:t>
            </a:r>
            <a:endParaRPr lang="en-US" altLang="zh-CN" dirty="0"/>
          </a:p>
          <a:p>
            <a:r>
              <a:rPr lang="zh-CN" altLang="en-US" dirty="0"/>
              <a:t>下面的循环中</a:t>
            </a:r>
            <a:r>
              <a:rPr lang="en-US" altLang="zh-CN" dirty="0" err="1"/>
              <a:t>i</a:t>
            </a:r>
            <a:r>
              <a:rPr lang="en-US" altLang="zh-CN" dirty="0"/>
              <a:t>++</a:t>
            </a:r>
            <a:r>
              <a:rPr lang="zh-CN" altLang="en-US" dirty="0"/>
              <a:t>也可以改写为</a:t>
            </a:r>
            <a:r>
              <a:rPr lang="en-US" altLang="zh-CN" dirty="0" err="1"/>
              <a:t>i</a:t>
            </a:r>
            <a:r>
              <a:rPr lang="en-US" altLang="zh-CN" dirty="0"/>
              <a:t>+=1</a:t>
            </a:r>
            <a:r>
              <a:rPr lang="zh-CN" altLang="en-US" dirty="0"/>
              <a:t>或</a:t>
            </a:r>
            <a:r>
              <a:rPr lang="en-US" altLang="zh-CN" dirty="0" err="1"/>
              <a:t>i</a:t>
            </a:r>
            <a:r>
              <a:rPr lang="en-US" altLang="zh-CN" dirty="0"/>
              <a:t>=i+1</a:t>
            </a:r>
            <a:r>
              <a:rPr lang="zh-CN" altLang="en-US" dirty="0"/>
              <a:t>，可以理解为将</a:t>
            </a:r>
            <a:r>
              <a:rPr lang="en-US" altLang="zh-CN" dirty="0" err="1"/>
              <a:t>i</a:t>
            </a:r>
            <a:r>
              <a:rPr lang="zh-CN" altLang="en-US" dirty="0"/>
              <a:t>指向下一个位置。</a:t>
            </a:r>
            <a:endParaRPr lang="zh-CN" altLang="en-US" dirty="0"/>
          </a:p>
        </p:txBody>
      </p:sp>
      <p:pic>
        <p:nvPicPr>
          <p:cNvPr id="20" name="内容占位符 19" descr="Definition.png"/>
          <p:cNvPicPr>
            <a:picLocks noGrp="1"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6541633" y="1601569"/>
            <a:ext cx="3512650" cy="2011791"/>
          </a:xfrm>
        </p:spPr>
      </p:pic>
      <p:pic>
        <p:nvPicPr>
          <p:cNvPr id="21" name="内容占位符 19" descr="Defini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546" y="4126093"/>
            <a:ext cx="3650065" cy="1763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ym typeface="+mn-ea"/>
              </a:rPr>
              <a:t>vector</a:t>
            </a:r>
            <a:r>
              <a:rPr lang="zh-CN" altLang="en-US" b="1" dirty="0">
                <a:sym typeface="+mn-ea"/>
              </a:rPr>
              <a:t>应用</a:t>
            </a:r>
            <a:r>
              <a:rPr lang="en-US" altLang="zh-CN" b="1" dirty="0">
                <a:sym typeface="+mn-ea"/>
              </a:rPr>
              <a:t>——</a:t>
            </a:r>
            <a:r>
              <a:rPr lang="zh-CN" altLang="en-US" b="1" dirty="0">
                <a:sym typeface="+mn-ea"/>
              </a:rPr>
              <a:t>谁的孙子最多</a:t>
            </a:r>
            <a:endParaRPr lang="zh-CN" altLang="en-US" b="1" dirty="0"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>
          <a:xfrm>
            <a:off x="2136775" y="1600201"/>
            <a:ext cx="6253480" cy="5123815"/>
          </a:xfrm>
        </p:spPr>
        <p:txBody>
          <a:bodyPr>
            <a:no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sz="2000" b="1"/>
              <a:t>给定一棵树，其中1号节点是根节点，问哪一个节点的孙子节点最多，有多少个。（孙子节点，就是儿子节点的儿子节点。）</a:t>
            </a:r>
            <a:endParaRPr lang="zh-CN" altLang="en-US" sz="2000" b="1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000" b="1"/>
              <a:t>【输入要求】</a:t>
            </a:r>
            <a:endParaRPr lang="zh-CN" altLang="en-US" sz="2000" b="1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000" b="1"/>
              <a:t>第一行一个整数N（N≤100000），表示树节点的个数。此后N行，第i行包含一个整数Ci，表示i号节点儿子节点的个数，随后共Ci个整数，分别表示一个i号节点的儿子节点。</a:t>
            </a:r>
            <a:endParaRPr lang="zh-CN" altLang="en-US" sz="2000" b="1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000" b="1"/>
              <a:t>【输出要求】</a:t>
            </a:r>
            <a:endParaRPr lang="zh-CN" altLang="en-US" sz="2000" b="1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000" b="1"/>
              <a:t>一行两个整数，表示孙子节点最多的节点，以及其孙子节点的个数，如果有多个，输出编号最小的。</a:t>
            </a:r>
            <a:endParaRPr lang="zh-CN" altLang="en-US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8792210" y="1600200"/>
            <a:ext cx="1694180" cy="486156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【输入样例】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5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2 2 3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1 4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0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1 5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0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【输出样例】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1 1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ym typeface="+mn-ea"/>
              </a:rPr>
              <a:t>vector</a:t>
            </a:r>
            <a:r>
              <a:rPr lang="zh-CN" altLang="en-US" b="1" dirty="0">
                <a:sym typeface="+mn-ea"/>
              </a:rPr>
              <a:t>应用</a:t>
            </a:r>
            <a:r>
              <a:rPr lang="en-US" altLang="zh-CN" b="1" dirty="0">
                <a:sym typeface="+mn-ea"/>
              </a:rPr>
              <a:t>——</a:t>
            </a:r>
            <a:r>
              <a:rPr lang="zh-CN" altLang="en-US" b="1" dirty="0">
                <a:sym typeface="+mn-ea"/>
              </a:rPr>
              <a:t>谁的孙子最多II</a:t>
            </a:r>
            <a:endParaRPr lang="zh-CN" altLang="en-US" b="1" dirty="0"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>
          <a:xfrm>
            <a:off x="2136775" y="1600201"/>
            <a:ext cx="6253480" cy="5123815"/>
          </a:xfrm>
        </p:spPr>
        <p:txBody>
          <a:bodyPr>
            <a:no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sz="2000" b="1"/>
              <a:t>给定一棵树，其中1号节点是根节点，问哪一个节点的孙子节点最多，有多少个。（孙子节点，就是儿子节点的儿子节点。）</a:t>
            </a:r>
            <a:endParaRPr lang="zh-CN" altLang="en-US" sz="2000" b="1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000" b="1"/>
              <a:t>【输入要求】</a:t>
            </a:r>
            <a:endParaRPr lang="zh-CN" altLang="en-US" sz="2000" b="1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000" b="1"/>
              <a:t>第一行一个整数N（N≤100000），表示树节点的个数。此后N-1行，第i行包含一个整数Fi，表示i+1号节点的父亲。</a:t>
            </a:r>
            <a:endParaRPr lang="zh-CN" altLang="en-US" sz="2000" b="1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000" b="1"/>
              <a:t>【输出要求】</a:t>
            </a:r>
            <a:endParaRPr lang="zh-CN" altLang="en-US" sz="2000" b="1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000" b="1"/>
              <a:t>一行两个整数，表示孙子节点最多的节点，以及其孙子节点的个数，如果有多个，输出编号最小的。</a:t>
            </a:r>
            <a:endParaRPr lang="zh-CN" altLang="en-US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8792210" y="1600200"/>
            <a:ext cx="1694180" cy="470789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【输入样例】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5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1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1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2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4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【输出样例】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1 1</a:t>
            </a: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sz="2000" b="1">
              <a:solidFill>
                <a:prstClr val="white"/>
              </a:solidFill>
              <a:latin typeface="Tw Cen MT"/>
              <a:ea typeface="华文仿宋" panose="020106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的</a:t>
            </a:r>
            <a:r>
              <a:rPr lang="en-US" altLang="zh-CN" dirty="0"/>
              <a:t>Insert</a:t>
            </a:r>
            <a:r>
              <a:rPr lang="zh-CN" altLang="en-US" dirty="0"/>
              <a:t>操作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7500"/>
          </a:bodyPr>
          <a:lstStyle/>
          <a:p>
            <a:r>
              <a:rPr lang="en-US" altLang="zh-CN" dirty="0"/>
              <a:t>Insert(x, y)</a:t>
            </a:r>
            <a:r>
              <a:rPr lang="zh-CN" altLang="en-US" dirty="0"/>
              <a:t>是</a:t>
            </a:r>
            <a:r>
              <a:rPr lang="en-US" altLang="zh-CN" dirty="0"/>
              <a:t>Vector</a:t>
            </a:r>
            <a:r>
              <a:rPr lang="zh-CN" altLang="en-US" dirty="0"/>
              <a:t>的成员函数，其中，</a:t>
            </a:r>
            <a:r>
              <a:rPr lang="en-US" altLang="zh-CN" dirty="0"/>
              <a:t>x</a:t>
            </a:r>
            <a:r>
              <a:rPr lang="zh-CN" altLang="en-US" dirty="0"/>
              <a:t>是一个迭代器，</a:t>
            </a:r>
            <a:r>
              <a:rPr lang="en-US" altLang="zh-CN" dirty="0"/>
              <a:t>y</a:t>
            </a:r>
            <a:r>
              <a:rPr lang="zh-CN" altLang="en-US" dirty="0"/>
              <a:t>是一个具体的值。</a:t>
            </a:r>
            <a:endParaRPr lang="en-US" altLang="zh-CN" dirty="0"/>
          </a:p>
          <a:p>
            <a:r>
              <a:rPr lang="en-US" altLang="zh-CN" dirty="0"/>
              <a:t>Insert(x, y)</a:t>
            </a:r>
            <a:r>
              <a:rPr lang="zh-CN" altLang="en-US" dirty="0"/>
              <a:t>在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对应的元素之前插入了一个值为</a:t>
            </a:r>
            <a:r>
              <a:rPr lang="en-US" altLang="zh-CN" dirty="0">
                <a:solidFill>
                  <a:srgbClr val="FF0000"/>
                </a:solidFill>
              </a:rPr>
              <a:t>y</a:t>
            </a:r>
            <a:r>
              <a:rPr lang="zh-CN" altLang="en-US" dirty="0">
                <a:solidFill>
                  <a:srgbClr val="FF0000"/>
                </a:solidFill>
              </a:rPr>
              <a:t>的元素。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由于</a:t>
            </a:r>
            <a:r>
              <a:rPr lang="en-US" altLang="zh-CN" dirty="0"/>
              <a:t>Vector</a:t>
            </a:r>
            <a:r>
              <a:rPr lang="zh-CN" altLang="en-US" dirty="0"/>
              <a:t>的分块存储方式，</a:t>
            </a:r>
            <a:r>
              <a:rPr lang="en-US" altLang="zh-CN" dirty="0"/>
              <a:t>Insert</a:t>
            </a:r>
            <a:r>
              <a:rPr lang="zh-CN" altLang="en-US" dirty="0"/>
              <a:t>的复杂度为</a:t>
            </a:r>
            <a:r>
              <a:rPr lang="en-US" altLang="zh-CN" dirty="0"/>
              <a:t>O(Log(size()))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20" name="内容占位符 19" descr="Definition.png"/>
          <p:cNvPicPr>
            <a:picLocks noGrp="1"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6238876" y="1643050"/>
            <a:ext cx="3855668" cy="2071702"/>
          </a:xfrm>
        </p:spPr>
      </p:pic>
      <p:pic>
        <p:nvPicPr>
          <p:cNvPr id="21" name="内容占位符 19" descr="Defini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314" y="4000504"/>
            <a:ext cx="3752426" cy="1857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5835,&quot;width&quot;:6405}"/>
</p:tagLst>
</file>

<file path=ppt/tags/tag2.xml><?xml version="1.0" encoding="utf-8"?>
<p:tagLst xmlns:p="http://schemas.openxmlformats.org/presentationml/2006/main">
  <p:tag name="ISPRING_LMS_API_VERSION" val="SCORM 1.2"/>
  <p:tag name="ISPRING_ULTRA_SCORM_COURSE_ID" val="C34E871B-B99F-41E3-91D6-0D35147EE795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FFFD,\uFFFD${2E443D29-5098-47C3-8E4C-2CA9A5949B66}&quot;,&quot;G:\\教学和工作\\教学\\C++教程\\STL&quot;]]"/>
  <p:tag name="ISPRING_SCORM_RATE_SLIDES" val="0"/>
  <p:tag name="ISPRING_SCORM_PASSING_SCORE" val="0.000000"/>
  <p:tag name="ISPRING_CURRENT_PLAYER_ID" val="universal"/>
  <p:tag name="ISPRING_PRESENTATION_TITLE" val="vector容器"/>
  <p:tag name="ISPRING_FIRST_PUBLISH" val="1"/>
  <p:tag name="ISPRING_SCORM_RATE_QUIZZES" val="0"/>
  <p:tag name="KSO_WPP_MARK_KEY" val="69c2d607-4bcf-45a0-a022-7dea4c74f8ab"/>
  <p:tag name="COMMONDATA" val="eyJoZGlkIjoiM2EyOTZjMmJkOGRjZGIyZTU5Yjg4MmU3NWI0ZDVkNDgifQ=="/>
</p:tagLst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2965</Words>
  <Application>WPS 演示</Application>
  <PresentationFormat>自定义</PresentationFormat>
  <Paragraphs>218</Paragraphs>
  <Slides>20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8" baseType="lpstr">
      <vt:lpstr>Arial</vt:lpstr>
      <vt:lpstr>宋体</vt:lpstr>
      <vt:lpstr>Wingdings</vt:lpstr>
      <vt:lpstr>Wingdings</vt:lpstr>
      <vt:lpstr>Wingdings 2</vt:lpstr>
      <vt:lpstr>Wingdings</vt:lpstr>
      <vt:lpstr>Calibri</vt:lpstr>
      <vt:lpstr>Tw Cen MT</vt:lpstr>
      <vt:lpstr>Segoe Print</vt:lpstr>
      <vt:lpstr>华文仿宋</vt:lpstr>
      <vt:lpstr>仿宋</vt:lpstr>
      <vt:lpstr>微软雅黑</vt:lpstr>
      <vt:lpstr>Arial Unicode MS</vt:lpstr>
      <vt:lpstr>等线</vt:lpstr>
      <vt:lpstr>Tw Cen MT</vt:lpstr>
      <vt:lpstr>华文仿宋</vt:lpstr>
      <vt:lpstr>Office 主题​​</vt:lpstr>
      <vt:lpstr>中性</vt:lpstr>
      <vt:lpstr>vector 基本用法</vt:lpstr>
      <vt:lpstr>Vector简介</vt:lpstr>
      <vt:lpstr>Vector的定义与赋值</vt:lpstr>
      <vt:lpstr>Vector的Size与Push_back操作</vt:lpstr>
      <vt:lpstr>Vector的Begin、End与iterator</vt:lpstr>
      <vt:lpstr>Vector元素的遍历</vt:lpstr>
      <vt:lpstr>vector应用——谁的孙子最多</vt:lpstr>
      <vt:lpstr>vector应用——谁的孙子最多II</vt:lpstr>
      <vt:lpstr>Vector的Insert操作</vt:lpstr>
      <vt:lpstr>Vector的Erase操作</vt:lpstr>
      <vt:lpstr>Vector的Clear操作</vt:lpstr>
      <vt:lpstr>vector应用——链表操作</vt:lpstr>
      <vt:lpstr>Algorithm库函数在Vector的应用</vt:lpstr>
      <vt:lpstr>vector之sort应用——数组操作</vt:lpstr>
      <vt:lpstr>vector之sort应用——排序</vt:lpstr>
      <vt:lpstr>vector之reverse应用——序列翻转</vt:lpstr>
      <vt:lpstr>在Vector中删除某关键字的元素</vt:lpstr>
      <vt:lpstr>Vector的比较</vt:lpstr>
      <vt:lpstr>Vector的比较</vt:lpstr>
      <vt:lpstr>Vector的比较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vector容器</dc:title>
  <dc:creator>liuyun shuiyu</dc:creator>
  <cp:lastModifiedBy>Administrator</cp:lastModifiedBy>
  <cp:revision>10</cp:revision>
  <dcterms:created xsi:type="dcterms:W3CDTF">2019-12-18T01:55:00Z</dcterms:created>
  <dcterms:modified xsi:type="dcterms:W3CDTF">2022-10-14T07:54:48Z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24D71BC80B9943E1AF6B9B438955A566</vt:lpwstr>
  </property>
  <property fmtid="{D5CDD505-2E9C-101B-9397-08002B2CF9AE}" pid="3" name="KSOProductBuildVer">
    <vt:lpwstr>2052-11.1.0.12598</vt:lpwstr>
  </property>
</Properties>
</file>