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4" r:id="rId5"/>
    <p:sldId id="268" r:id="rId6"/>
    <p:sldId id="260" r:id="rId7"/>
    <p:sldId id="276" r:id="rId8"/>
    <p:sldId id="261" r:id="rId9"/>
    <p:sldId id="272" r:id="rId10"/>
    <p:sldId id="262" r:id="rId11"/>
    <p:sldId id="275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37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PTer_Tang" initials="z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C1C1"/>
    <a:srgbClr val="43817D"/>
    <a:srgbClr val="3C7472"/>
    <a:srgbClr val="5EACAB"/>
    <a:srgbClr val="D9D9D9"/>
    <a:srgbClr val="FFFFFF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23" y="72"/>
      </p:cViewPr>
      <p:guideLst>
        <p:guide orient="horz" pos="2152"/>
        <p:guide pos="379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 descr="undraw_inspiration_re_ivlv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5535" y="4018280"/>
            <a:ext cx="2383790" cy="2017395"/>
          </a:xfrm>
          <a:prstGeom prst="rect">
            <a:avLst/>
          </a:prstGeom>
          <a:effectLst>
            <a:outerShdw blurRad="203200" dist="101600" dir="2700000" algn="tl" rotWithShape="0">
              <a:schemeClr val="bg1">
                <a:lumMod val="10000"/>
                <a:alpha val="30000"/>
              </a:schemeClr>
            </a:outerShdw>
          </a:effectLst>
        </p:spPr>
      </p:pic>
      <p:sp>
        <p:nvSpPr>
          <p:cNvPr id="7" name="矩形 6"/>
          <p:cNvSpPr/>
          <p:nvPr userDrawn="1"/>
        </p:nvSpPr>
        <p:spPr>
          <a:xfrm>
            <a:off x="1245235" y="4329430"/>
            <a:ext cx="3276600" cy="1844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1314450" y="2162175"/>
            <a:ext cx="3829050" cy="0"/>
          </a:xfrm>
          <a:prstGeom prst="line">
            <a:avLst/>
          </a:prstGeom>
          <a:ln>
            <a:solidFill>
              <a:srgbClr val="86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 userDrawn="1"/>
        </p:nvGrpSpPr>
        <p:grpSpPr>
          <a:xfrm rot="540000">
            <a:off x="8114310" y="162330"/>
            <a:ext cx="5605145" cy="1734820"/>
            <a:chOff x="12808" y="83"/>
            <a:chExt cx="8827" cy="2732"/>
          </a:xfrm>
        </p:grpSpPr>
        <p:cxnSp>
          <p:nvCxnSpPr>
            <p:cNvPr id="11" name="直接连接符 10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占位符 13"/>
          <p:cNvSpPr>
            <a:spLocks noGrp="1"/>
          </p:cNvSpPr>
          <p:nvPr>
            <p:ph type="body" sz="quarter" idx="10"/>
          </p:nvPr>
        </p:nvSpPr>
        <p:spPr>
          <a:xfrm>
            <a:off x="1223962" y="1271588"/>
            <a:ext cx="7517081" cy="914400"/>
          </a:xfrm>
          <a:noFill/>
        </p:spPr>
        <p:txBody>
          <a:bodyPr wrap="square" rtlCol="0">
            <a:noAutofit/>
          </a:bodyPr>
          <a:lstStyle>
            <a:lvl1pPr>
              <a:defRPr lang="zh-CN" altLang="en-US" sz="4000" dirty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1223962" y="2108496"/>
            <a:ext cx="10136295" cy="914400"/>
          </a:xfrm>
          <a:noFill/>
        </p:spPr>
        <p:txBody>
          <a:bodyPr wrap="square" rtlCol="0">
            <a:noAutofit/>
          </a:bodyPr>
          <a:lstStyle>
            <a:lvl1pPr>
              <a:defRPr lang="zh-CN" altLang="en-US" sz="5400" kern="1200" dirty="0" smtClean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pPr marL="0" lvl="0">
              <a:lnSpc>
                <a:spcPct val="150000"/>
              </a:lnSpc>
            </a:pPr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 descr="undraw_design_data_re_0s26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3660" y="2233930"/>
            <a:ext cx="2988310" cy="340169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12" name="矩形 11"/>
          <p:cNvSpPr/>
          <p:nvPr userDrawn="1"/>
        </p:nvSpPr>
        <p:spPr>
          <a:xfrm flipH="1">
            <a:off x="1637030" y="996950"/>
            <a:ext cx="76200" cy="760730"/>
          </a:xfrm>
          <a:prstGeom prst="rect">
            <a:avLst/>
          </a:prstGeom>
          <a:solidFill>
            <a:srgbClr val="86C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3" name="矩形: 剪去对角 12"/>
          <p:cNvSpPr/>
          <p:nvPr userDrawn="1"/>
        </p:nvSpPr>
        <p:spPr>
          <a:xfrm>
            <a:off x="1637030" y="281495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2159635" y="2853055"/>
            <a:ext cx="539940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tape-145367"/>
          <p:cNvPicPr>
            <a:picLocks noChangeAspect="1"/>
          </p:cNvPicPr>
          <p:nvPr userDrawn="1"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7693660" y="668020"/>
            <a:ext cx="2865755" cy="1417955"/>
          </a:xfrm>
          <a:prstGeom prst="rect">
            <a:avLst/>
          </a:prstGeom>
        </p:spPr>
      </p:pic>
      <p:sp>
        <p:nvSpPr>
          <p:cNvPr id="16" name="矩形: 剪去对角 15"/>
          <p:cNvSpPr/>
          <p:nvPr userDrawn="1"/>
        </p:nvSpPr>
        <p:spPr>
          <a:xfrm>
            <a:off x="1637030" y="3700780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7" name="直接连接符 16"/>
          <p:cNvCxnSpPr/>
          <p:nvPr userDrawn="1"/>
        </p:nvCxnSpPr>
        <p:spPr>
          <a:xfrm>
            <a:off x="2159635" y="3738880"/>
            <a:ext cx="4147185" cy="139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剪去对角 17"/>
          <p:cNvSpPr/>
          <p:nvPr userDrawn="1"/>
        </p:nvSpPr>
        <p:spPr>
          <a:xfrm>
            <a:off x="1637030" y="457644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 flipV="1">
            <a:off x="2159635" y="4597400"/>
            <a:ext cx="491680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对角 19"/>
          <p:cNvSpPr/>
          <p:nvPr userDrawn="1"/>
        </p:nvSpPr>
        <p:spPr>
          <a:xfrm>
            <a:off x="1637030" y="555942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2159635" y="5597525"/>
            <a:ext cx="5791835" cy="114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1888241" y="840073"/>
            <a:ext cx="8395012" cy="914400"/>
          </a:xfrm>
        </p:spPr>
        <p:txBody>
          <a:bodyPr/>
          <a:lstStyle>
            <a:lvl1pPr>
              <a:defRPr lang="zh-CN" altLang="en-US" sz="4800" kern="1200" smtClean="0">
                <a:solidFill>
                  <a:schemeClr val="accent4"/>
                </a:solidFill>
                <a:latin typeface="+mj-lt"/>
                <a:ea typeface="+mj-lt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2" name="文本占位符 41"/>
          <p:cNvSpPr>
            <a:spLocks noGrp="1"/>
          </p:cNvSpPr>
          <p:nvPr>
            <p:ph type="body" sz="quarter" idx="11"/>
          </p:nvPr>
        </p:nvSpPr>
        <p:spPr>
          <a:xfrm>
            <a:off x="1530975" y="2041783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4" name="文本占位符 43"/>
          <p:cNvSpPr>
            <a:spLocks noGrp="1"/>
          </p:cNvSpPr>
          <p:nvPr>
            <p:ph type="body" sz="quarter" idx="12"/>
          </p:nvPr>
        </p:nvSpPr>
        <p:spPr>
          <a:xfrm>
            <a:off x="1548464" y="2943690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5" name="文本占位符 44"/>
          <p:cNvSpPr>
            <a:spLocks noGrp="1"/>
          </p:cNvSpPr>
          <p:nvPr>
            <p:ph type="body" sz="quarter" idx="13"/>
          </p:nvPr>
        </p:nvSpPr>
        <p:spPr>
          <a:xfrm>
            <a:off x="1550962" y="3785637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6" name="文本占位符 45"/>
          <p:cNvSpPr>
            <a:spLocks noGrp="1"/>
          </p:cNvSpPr>
          <p:nvPr>
            <p:ph type="body" sz="quarter" idx="14"/>
          </p:nvPr>
        </p:nvSpPr>
        <p:spPr>
          <a:xfrm>
            <a:off x="1538471" y="4822457"/>
            <a:ext cx="8395012" cy="914400"/>
          </a:xfrm>
        </p:spPr>
        <p:txBody>
          <a:bodyPr/>
          <a:lstStyle>
            <a:lvl1pPr>
              <a:defRPr lang="zh-CN" altLang="en-US" sz="32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tape-145367"/>
          <p:cNvPicPr>
            <a:picLocks noChangeAspect="1"/>
          </p:cNvPicPr>
          <p:nvPr userDrawn="1"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1" name="图形 10" descr="undraw_ideas_re_7twj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260600"/>
            <a:ext cx="3216275" cy="354901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14" name="文本占位符 13"/>
          <p:cNvSpPr>
            <a:spLocks noGrp="1"/>
          </p:cNvSpPr>
          <p:nvPr>
            <p:ph type="body" sz="quarter" idx="12"/>
          </p:nvPr>
        </p:nvSpPr>
        <p:spPr>
          <a:xfrm>
            <a:off x="1833277" y="830077"/>
            <a:ext cx="8395012" cy="914400"/>
          </a:xfrm>
        </p:spPr>
        <p:txBody>
          <a:bodyPr/>
          <a:lstStyle>
            <a:lvl1pPr>
              <a:defRPr lang="zh-CN" altLang="en-US" sz="48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6253554" y="2848626"/>
            <a:ext cx="12181930" cy="914400"/>
          </a:xfrm>
        </p:spPr>
        <p:txBody>
          <a:bodyPr/>
          <a:lstStyle>
            <a:lvl1pPr>
              <a:defRPr lang="zh-CN" altLang="en-US" sz="6000" kern="1200" dirty="0" smtClean="0">
                <a:solidFill>
                  <a:schemeClr val="accent4"/>
                </a:solidFill>
                <a:latin typeface="+mn-lt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4"/>
          </p:nvPr>
        </p:nvSpPr>
        <p:spPr>
          <a:xfrm>
            <a:off x="2596450" y="5469836"/>
            <a:ext cx="8395012" cy="394148"/>
          </a:xfrm>
          <a:noFill/>
        </p:spPr>
        <p:txBody>
          <a:bodyPr wrap="square" rtlCol="0">
            <a:spAutoFit/>
          </a:bodyPr>
          <a:lstStyle>
            <a:lvl1pPr algn="r">
              <a:defRPr lang="zh-CN" altLang="en-US" sz="1600" dirty="0">
                <a:solidFill>
                  <a:schemeClr val="accent5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pPr marL="0"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 descr="undraw_my_password_re_ydq7"/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0300" y="3740150"/>
            <a:ext cx="2023745" cy="1971040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pic>
        <p:nvPicPr>
          <p:cNvPr id="9" name="图形 8" descr="undraw_portfolio_website_re_jsdd"/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245235" y="1139825"/>
            <a:ext cx="2332355" cy="1564640"/>
          </a:xfrm>
          <a:prstGeom prst="rect">
            <a:avLst/>
          </a:prstGeom>
          <a:effectLst>
            <a:outerShdw blurRad="203200" dist="1016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10" name="矩形 9"/>
          <p:cNvSpPr/>
          <p:nvPr userDrawn="1"/>
        </p:nvSpPr>
        <p:spPr>
          <a:xfrm>
            <a:off x="1245235" y="5164455"/>
            <a:ext cx="2332355" cy="546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 rot="540000">
            <a:off x="8733155" y="653415"/>
            <a:ext cx="4686300" cy="1557020"/>
            <a:chOff x="12808" y="83"/>
            <a:chExt cx="8827" cy="2732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图片 14" descr="tape-145367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7">
            <a:alphaModFix amt="40000"/>
          </a:blip>
          <a:stretch>
            <a:fillRect/>
          </a:stretch>
        </p:blipFill>
        <p:spPr>
          <a:xfrm rot="3120000">
            <a:off x="12065" y="4385945"/>
            <a:ext cx="2515235" cy="1257935"/>
          </a:xfrm>
          <a:prstGeom prst="rect">
            <a:avLst/>
          </a:prstGeom>
        </p:spPr>
      </p:pic>
      <p:sp>
        <p:nvSpPr>
          <p:cNvPr id="18" name="文本占位符 17"/>
          <p:cNvSpPr>
            <a:spLocks noGrp="1"/>
          </p:cNvSpPr>
          <p:nvPr>
            <p:ph type="body" sz="quarter" idx="10"/>
          </p:nvPr>
        </p:nvSpPr>
        <p:spPr>
          <a:xfrm>
            <a:off x="3734795" y="2697055"/>
            <a:ext cx="9423265" cy="1409996"/>
          </a:xfrm>
        </p:spPr>
        <p:txBody>
          <a:bodyPr/>
          <a:lstStyle>
            <a:lvl1pPr>
              <a:defRPr lang="zh-CN" altLang="en-US" sz="5400" kern="1200" dirty="0" smtClean="0">
                <a:solidFill>
                  <a:schemeClr val="accent4"/>
                </a:solidFill>
                <a:latin typeface="+mn-lt"/>
                <a:ea typeface="+mn-lt"/>
                <a:cs typeface="OPPOSans L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Column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形状&#10;&#10;描述已自动生成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440603" y="182445"/>
            <a:ext cx="1657138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4153012" y="759876"/>
            <a:ext cx="7074345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4" hasCustomPrompt="1"/>
          </p:nvPr>
        </p:nvSpPr>
        <p:spPr>
          <a:xfrm>
            <a:off x="4153012" y="182445"/>
            <a:ext cx="2259871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0603" y="759873"/>
            <a:ext cx="1657138" cy="44026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865" b="0" i="0">
                <a:solidFill>
                  <a:schemeClr val="bg1"/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440603" y="1490309"/>
            <a:ext cx="1657138" cy="46078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 hasCustomPrompt="1"/>
          </p:nvPr>
        </p:nvSpPr>
        <p:spPr>
          <a:xfrm>
            <a:off x="2377999" y="182445"/>
            <a:ext cx="1494754" cy="28725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1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Segoe UI Light" panose="020B0502040204020203" charset="0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7" hasCustomPrompt="1"/>
          </p:nvPr>
        </p:nvSpPr>
        <p:spPr>
          <a:xfrm>
            <a:off x="2378000" y="759876"/>
            <a:ext cx="1494754" cy="53991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200" b="0" i="0" baseline="0">
                <a:solidFill>
                  <a:schemeClr val="bg1"/>
                </a:solidFill>
                <a:latin typeface="思源黑体 Light" panose="020B0300000000000000" charset="-122"/>
                <a:ea typeface="思源黑体 Light" panose="020B0300000000000000" charset="-122"/>
                <a:cs typeface="思源黑体 Light" panose="020B0300000000000000" charset="-122"/>
              </a:defRPr>
            </a:lvl1pPr>
          </a:lstStyle>
          <a:p>
            <a:pPr lvl="0"/>
            <a:r>
              <a:rPr kumimoji="1" lang="en-US" altLang="zh-CN" dirty="0" err="1"/>
              <a:t>OfficePLUS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6"/>
          </a:fgClr>
          <a:bgClr>
            <a:schemeClr val="accent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sp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0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sp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1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fld id="{760FBDFE-C587-4B4C-A407-44438C67B59E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3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思源黑体 Regular" panose="020B0500000000000000" charset="-122"/>
                <a:ea typeface="思源黑体 Regular" panose="020B0500000000000000" charset="-122"/>
                <a:cs typeface="思源黑体 Regular" panose="020B0500000000000000" charset="-122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思源黑体 Regular" panose="020B0500000000000000" charset="-122"/>
          <a:ea typeface="思源黑体 Regular" panose="020B0500000000000000" charset="-122"/>
          <a:cs typeface="思源黑体 Regular" panose="020B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9"/>
          <p:cNvSpPr txBox="1"/>
          <p:nvPr/>
        </p:nvSpPr>
        <p:spPr>
          <a:xfrm>
            <a:off x="2378787" y="1697543"/>
            <a:ext cx="9651365" cy="1436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6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  <a:sym typeface="+mn-ea"/>
              </a:rPr>
              <a:t>学习情况报告 </a:t>
            </a:r>
          </a:p>
        </p:txBody>
      </p:sp>
      <p:pic>
        <p:nvPicPr>
          <p:cNvPr id="5" name="图形 4" descr="undraw_inspiration_re_ivlv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5535" y="4018280"/>
            <a:ext cx="2383790" cy="2017395"/>
          </a:xfrm>
          <a:prstGeom prst="rect">
            <a:avLst/>
          </a:prstGeom>
          <a:effectLst>
            <a:outerShdw blurRad="203200" dist="101600" dir="2700000" algn="tl" rotWithShape="0">
              <a:schemeClr val="bg1">
                <a:lumMod val="10000"/>
                <a:alpha val="30000"/>
              </a:schemeClr>
            </a:outerShdw>
          </a:effectLst>
        </p:spPr>
      </p:pic>
      <p:sp>
        <p:nvSpPr>
          <p:cNvPr id="2" name="矩形 1"/>
          <p:cNvSpPr/>
          <p:nvPr/>
        </p:nvSpPr>
        <p:spPr>
          <a:xfrm>
            <a:off x="1314450" y="4329430"/>
            <a:ext cx="3276600" cy="1844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>
            <a:off x="2499437" y="1773743"/>
            <a:ext cx="3829050" cy="0"/>
          </a:xfrm>
          <a:prstGeom prst="line">
            <a:avLst/>
          </a:prstGeom>
          <a:ln>
            <a:solidFill>
              <a:srgbClr val="86C1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 rot="540000">
            <a:off x="8114310" y="162330"/>
            <a:ext cx="5605145" cy="1734820"/>
            <a:chOff x="12808" y="83"/>
            <a:chExt cx="8827" cy="2732"/>
          </a:xfrm>
        </p:grpSpPr>
        <p:cxnSp>
          <p:nvCxnSpPr>
            <p:cNvPr id="4" name="直接连接符 3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65853388-9E5A-2D8C-A431-3A0AB5BD2652}"/>
              </a:ext>
            </a:extLst>
          </p:cNvPr>
          <p:cNvSpPr txBox="1"/>
          <p:nvPr/>
        </p:nvSpPr>
        <p:spPr>
          <a:xfrm>
            <a:off x="6811347" y="5204678"/>
            <a:ext cx="21273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2400" dirty="0">
              <a:solidFill>
                <a:schemeClr val="bg1">
                  <a:lumMod val="1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chemeClr val="bg1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丁士程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7171690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dirty="0" err="1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未来展望</a:t>
            </a:r>
            <a:endParaRPr lang="en-US" altLang="zh-CN" sz="6000" dirty="0">
              <a:solidFill>
                <a:schemeClr val="accent4"/>
              </a:solidFill>
              <a:ea typeface="OPPOSans R" panose="00020600040101010101" charset="-122"/>
              <a:cs typeface="思源黑体 Regular" panose="020B0500000000000000" charset="-122"/>
            </a:endParaRPr>
          </a:p>
        </p:txBody>
      </p:sp>
      <p:pic>
        <p:nvPicPr>
          <p:cNvPr id="15" name="图形 14" descr="undraw_diary_re_4jpc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7990" y="2437765"/>
            <a:ext cx="3636645" cy="3390900"/>
          </a:xfrm>
          <a:prstGeom prst="rect">
            <a:avLst/>
          </a:prstGeom>
          <a:effectLst>
            <a:outerShdw blurRad="203200" dist="1016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80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r>
              <a:rPr lang="en-US" altLang="zh-CN" dirty="0"/>
              <a:t>PART-4 </a:t>
            </a:r>
          </a:p>
        </p:txBody>
      </p:sp>
      <p:sp>
        <p:nvSpPr>
          <p:cNvPr id="6" name="矩形 5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76771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zh-CN" altLang="en-US" dirty="0">
                <a:ea typeface="+mj-lt"/>
              </a:rPr>
              <a:t>未来展望</a:t>
            </a:r>
            <a:r>
              <a:rPr lang="en-US" altLang="zh-CN" dirty="0"/>
              <a:t> </a:t>
            </a:r>
          </a:p>
        </p:txBody>
      </p:sp>
      <p:sp>
        <p:nvSpPr>
          <p:cNvPr id="4" name="矩形 3"/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84580" y="1882140"/>
            <a:ext cx="360235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3200" dirty="0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保证每天做题</a:t>
            </a:r>
          </a:p>
        </p:txBody>
      </p:sp>
      <p:pic>
        <p:nvPicPr>
          <p:cNvPr id="22" name="图形 21" descr="undraw_ideas_flow_re_bmea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445" y="2176780"/>
            <a:ext cx="2218690" cy="3142615"/>
          </a:xfrm>
          <a:prstGeom prst="rect">
            <a:avLst/>
          </a:prstGeom>
          <a:effectLst>
            <a:outerShdw blurRad="101600" dist="381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37" name="矩形: 剪去对角 36"/>
          <p:cNvSpPr/>
          <p:nvPr/>
        </p:nvSpPr>
        <p:spPr>
          <a:xfrm>
            <a:off x="1150620" y="2740660"/>
            <a:ext cx="2270125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1673225" y="2778760"/>
            <a:ext cx="2413635" cy="82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046480" y="3774440"/>
            <a:ext cx="360235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3200" dirty="0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积极参加比赛 </a:t>
            </a:r>
          </a:p>
        </p:txBody>
      </p:sp>
      <p:sp>
        <p:nvSpPr>
          <p:cNvPr id="17" name="矩形: 剪去对角 16"/>
          <p:cNvSpPr/>
          <p:nvPr/>
        </p:nvSpPr>
        <p:spPr>
          <a:xfrm>
            <a:off x="1112520" y="4632960"/>
            <a:ext cx="150114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8" name="直接连接符 17"/>
          <p:cNvCxnSpPr/>
          <p:nvPr/>
        </p:nvCxnSpPr>
        <p:spPr>
          <a:xfrm>
            <a:off x="1112520" y="4671060"/>
            <a:ext cx="2950845" cy="82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343140" y="1882140"/>
            <a:ext cx="360235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3200" dirty="0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按时参加训练</a:t>
            </a:r>
          </a:p>
        </p:txBody>
      </p:sp>
      <p:sp>
        <p:nvSpPr>
          <p:cNvPr id="21" name="矩形: 剪去对角 20"/>
          <p:cNvSpPr/>
          <p:nvPr/>
        </p:nvSpPr>
        <p:spPr>
          <a:xfrm>
            <a:off x="9501505" y="276034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7964805" y="2798445"/>
            <a:ext cx="2413635" cy="82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308850" y="3794125"/>
            <a:ext cx="360235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3200" dirty="0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提高自身能力 </a:t>
            </a:r>
          </a:p>
        </p:txBody>
      </p:sp>
      <p:sp>
        <p:nvSpPr>
          <p:cNvPr id="26" name="矩形: 剪去对角 25"/>
          <p:cNvSpPr/>
          <p:nvPr/>
        </p:nvSpPr>
        <p:spPr>
          <a:xfrm>
            <a:off x="8902700" y="4652645"/>
            <a:ext cx="2013585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7947025" y="4705350"/>
            <a:ext cx="2964180" cy="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 descr="undraw_my_password_re_ydq7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50300" y="3740150"/>
            <a:ext cx="2023745" cy="1971040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20" name="文本框 19"/>
          <p:cNvSpPr txBox="1"/>
          <p:nvPr/>
        </p:nvSpPr>
        <p:spPr>
          <a:xfrm>
            <a:off x="3683000" y="2583815"/>
            <a:ext cx="9651365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5400" dirty="0">
                <a:solidFill>
                  <a:schemeClr val="accent4"/>
                </a:solidFill>
                <a:ea typeface="+mn-lt"/>
                <a:cs typeface="OPPOSans L" panose="00020600040101010101" charset="-122"/>
                <a:sym typeface="+mn-ea"/>
              </a:rPr>
              <a:t>感谢</a:t>
            </a:r>
            <a:r>
              <a:rPr lang="zh-CN" altLang="en-US" sz="54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聆听！</a:t>
            </a:r>
            <a:r>
              <a:rPr lang="en-US" altLang="zh-CN" sz="54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</a:p>
        </p:txBody>
      </p:sp>
      <p:pic>
        <p:nvPicPr>
          <p:cNvPr id="16" name="图形 15" descr="undraw_portfolio_website_re_jsdd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245235" y="1139825"/>
            <a:ext cx="2332355" cy="1564640"/>
          </a:xfrm>
          <a:prstGeom prst="rect">
            <a:avLst/>
          </a:prstGeom>
          <a:effectLst>
            <a:outerShdw blurRad="203200" dist="1016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1245235" y="5164455"/>
            <a:ext cx="2332355" cy="54673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 rot="540000">
            <a:off x="8733155" y="653415"/>
            <a:ext cx="4686300" cy="1557020"/>
            <a:chOff x="12808" y="83"/>
            <a:chExt cx="8827" cy="2732"/>
          </a:xfrm>
        </p:grpSpPr>
        <p:cxnSp>
          <p:nvCxnSpPr>
            <p:cNvPr id="6" name="直接连接符 5"/>
            <p:cNvCxnSpPr/>
            <p:nvPr/>
          </p:nvCxnSpPr>
          <p:spPr>
            <a:xfrm flipH="1">
              <a:off x="12808" y="83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H="1">
              <a:off x="12903" y="718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 flipH="1">
              <a:off x="13005" y="1392"/>
              <a:ext cx="8630" cy="1423"/>
            </a:xfrm>
            <a:prstGeom prst="line">
              <a:avLst/>
            </a:prstGeom>
            <a:ln w="508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图片 10" descr="tape-14536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alphaModFix amt="40000"/>
          </a:blip>
          <a:stretch>
            <a:fillRect/>
          </a:stretch>
        </p:blipFill>
        <p:spPr>
          <a:xfrm rot="3120000">
            <a:off x="12065" y="4385945"/>
            <a:ext cx="2515235" cy="12579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1511300" y="4720590"/>
            <a:ext cx="425640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4.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未来展望 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11300" y="1976120"/>
            <a:ext cx="425640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1.</a:t>
            </a:r>
            <a:r>
              <a:rPr lang="zh-CN" altLang="en-US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学习情况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1511300" y="2861945"/>
            <a:ext cx="425640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2.</a:t>
            </a:r>
            <a:r>
              <a:rPr lang="zh-CN" altLang="en-US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获得的成果</a:t>
            </a:r>
            <a:endParaRPr lang="en-US" altLang="zh-CN" sz="3200" dirty="0">
              <a:solidFill>
                <a:schemeClr val="accent4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511300" y="3737610"/>
            <a:ext cx="4256405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3.存在问题不足 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  <a:sym typeface="+mn-ea"/>
              </a:rPr>
              <a:t> </a:t>
            </a:r>
            <a:r>
              <a:rPr lang="en-US" altLang="zh-CN" sz="32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</a:p>
        </p:txBody>
      </p:sp>
      <p:pic>
        <p:nvPicPr>
          <p:cNvPr id="6" name="图形 5" descr="undraw_design_data_re_0s26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3660" y="2233930"/>
            <a:ext cx="2988310" cy="340169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1825625" y="717550"/>
            <a:ext cx="193548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800" dirty="0">
                <a:solidFill>
                  <a:schemeClr val="accent4"/>
                </a:solidFill>
                <a:latin typeface="+mj-lt"/>
                <a:ea typeface="+mj-lt"/>
                <a:cs typeface="OPPOSans L" panose="00020600040101010101" charset="-122"/>
              </a:rPr>
              <a:t>目录</a:t>
            </a:r>
            <a:r>
              <a:rPr lang="en-US" altLang="zh-CN" sz="48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 flipH="1">
            <a:off x="1637030" y="996950"/>
            <a:ext cx="76200" cy="760730"/>
          </a:xfrm>
          <a:prstGeom prst="rect">
            <a:avLst/>
          </a:prstGeom>
          <a:solidFill>
            <a:srgbClr val="86C1C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17" name="矩形: 剪去对角 16"/>
          <p:cNvSpPr/>
          <p:nvPr/>
        </p:nvSpPr>
        <p:spPr>
          <a:xfrm>
            <a:off x="1637030" y="281495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159635" y="2821396"/>
            <a:ext cx="5399405" cy="952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7693660" y="668020"/>
            <a:ext cx="2865755" cy="1417955"/>
          </a:xfrm>
          <a:prstGeom prst="rect">
            <a:avLst/>
          </a:prstGeom>
        </p:spPr>
      </p:pic>
      <p:sp>
        <p:nvSpPr>
          <p:cNvPr id="31" name="矩形: 剪去对角 30"/>
          <p:cNvSpPr/>
          <p:nvPr/>
        </p:nvSpPr>
        <p:spPr>
          <a:xfrm>
            <a:off x="1637030" y="3700780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2159635" y="3738880"/>
            <a:ext cx="4147185" cy="139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剪去对角 33"/>
          <p:cNvSpPr/>
          <p:nvPr/>
        </p:nvSpPr>
        <p:spPr>
          <a:xfrm>
            <a:off x="1637030" y="457644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V="1">
            <a:off x="2159635" y="4597400"/>
            <a:ext cx="4916805" cy="1714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对角 36"/>
          <p:cNvSpPr/>
          <p:nvPr/>
        </p:nvSpPr>
        <p:spPr>
          <a:xfrm>
            <a:off x="1637030" y="555942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>
            <a:off x="2159635" y="5597525"/>
            <a:ext cx="5791835" cy="1143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48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PART-1</a:t>
            </a:r>
            <a:r>
              <a:rPr lang="en-US" altLang="zh-CN" sz="4800" dirty="0">
                <a:solidFill>
                  <a:schemeClr val="accent4"/>
                </a:solidFill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4923790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学习情况</a:t>
            </a:r>
            <a:r>
              <a:rPr lang="en-US" altLang="zh-CN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 </a:t>
            </a:r>
          </a:p>
        </p:txBody>
      </p:sp>
      <p:sp>
        <p:nvSpPr>
          <p:cNvPr id="2" name="矩形 1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6" name="图形 5" descr="undraw_ideas_re_7twj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260600"/>
            <a:ext cx="3216275" cy="3549015"/>
          </a:xfrm>
          <a:prstGeom prst="rect">
            <a:avLst/>
          </a:prstGeom>
          <a:effectLst>
            <a:outerShdw blurRad="254000" dist="1270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tape-145367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900000">
            <a:off x="7567942" y="1423074"/>
            <a:ext cx="2440940" cy="1329690"/>
          </a:xfrm>
          <a:prstGeom prst="rect">
            <a:avLst/>
          </a:prstGeom>
        </p:spPr>
      </p:pic>
      <p:pic>
        <p:nvPicPr>
          <p:cNvPr id="38" name="图片 37" descr="tape-145367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900000">
            <a:off x="4306582" y="1423074"/>
            <a:ext cx="2440940" cy="1329690"/>
          </a:xfrm>
          <a:prstGeom prst="rect">
            <a:avLst/>
          </a:prstGeom>
        </p:spPr>
      </p:pic>
      <p:pic>
        <p:nvPicPr>
          <p:cNvPr id="36" name="图片 35" descr="tape-145367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900000">
            <a:off x="1029982" y="1423074"/>
            <a:ext cx="2440940" cy="13296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489722" y="217209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chemeClr val="accent4"/>
                </a:solidFill>
                <a:latin typeface="+mj-lt"/>
                <a:ea typeface="+mj-lt"/>
                <a:cs typeface="思源黑体 Regular" panose="020B0500000000000000" charset="-122"/>
              </a:rPr>
              <a:t>学习内容</a:t>
            </a:r>
            <a:r>
              <a:rPr lang="en-US" altLang="zh-CN" sz="3600" dirty="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sp>
        <p:nvSpPr>
          <p:cNvPr id="4" name="矩形 3"/>
          <p:cNvSpPr/>
          <p:nvPr/>
        </p:nvSpPr>
        <p:spPr>
          <a:xfrm flipH="1">
            <a:off x="862977" y="533439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24" name="图形 23" descr="display 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75307" y="1586904"/>
            <a:ext cx="1432560" cy="1294765"/>
          </a:xfrm>
          <a:prstGeom prst="rect">
            <a:avLst/>
          </a:prstGeom>
          <a:effectLst>
            <a:outerShdw blurRad="101600" dist="508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pic>
        <p:nvPicPr>
          <p:cNvPr id="25" name="图形 24" descr="display 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08772" y="1569759"/>
            <a:ext cx="1574165" cy="1311910"/>
          </a:xfrm>
          <a:prstGeom prst="rect">
            <a:avLst/>
          </a:prstGeom>
          <a:effectLst>
            <a:outerShdw blurRad="101600" dist="508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pic>
        <p:nvPicPr>
          <p:cNvPr id="26" name="图形 25" descr="news paper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88877" y="1573569"/>
            <a:ext cx="1304290" cy="1304290"/>
          </a:xfrm>
          <a:prstGeom prst="rect">
            <a:avLst/>
          </a:prstGeom>
          <a:effectLst>
            <a:outerShdw blurRad="101600" dist="508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32" name="文本框 31"/>
          <p:cNvSpPr txBox="1"/>
          <p:nvPr/>
        </p:nvSpPr>
        <p:spPr>
          <a:xfrm>
            <a:off x="1393837" y="3144559"/>
            <a:ext cx="251015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做题网站</a:t>
            </a:r>
            <a:endParaRPr lang="en-US" altLang="zh-CN" sz="3200" dirty="0">
              <a:solidFill>
                <a:schemeClr val="accent4"/>
              </a:solidFill>
              <a:ea typeface="+mn-lt"/>
              <a:cs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5075567" y="3133210"/>
            <a:ext cx="270065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3200" dirty="0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自学 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8075307" y="3131055"/>
            <a:ext cx="243903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3200" dirty="0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日志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023632" y="3996729"/>
            <a:ext cx="2701918" cy="2217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刚进入社团时在学校自己的在线测试平台上，按照鞠老师布置的题解集做题。后面跟着学长推荐的网站：洛谷、</a:t>
            </a:r>
            <a:r>
              <a:rPr lang="en-US" altLang="zh-CN" dirty="0" err="1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atcoder</a:t>
            </a:r>
            <a:r>
              <a:rPr lang="zh-CN" altLang="en-US" dirty="0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、</a:t>
            </a:r>
            <a:r>
              <a:rPr lang="en-US" altLang="zh-CN" dirty="0" err="1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codeforce</a:t>
            </a:r>
            <a:r>
              <a:rPr lang="zh-CN" altLang="en-US" dirty="0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做题。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252607" y="3996729"/>
            <a:ext cx="2576830" cy="1857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课上老师教的时最基础的知识，是必备的。但是后面做题发现有许多东西是要在网上找资料自己学。</a:t>
            </a:r>
          </a:p>
        </p:txBody>
      </p:sp>
      <p:sp>
        <p:nvSpPr>
          <p:cNvPr id="41" name="文本框 40"/>
          <p:cNvSpPr txBox="1"/>
          <p:nvPr/>
        </p:nvSpPr>
        <p:spPr>
          <a:xfrm>
            <a:off x="7562227" y="3996729"/>
            <a:ext cx="2576830" cy="1497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dirty="0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每周保证一定的做题数量，把做的题目按日期存起来，让自己心里有数自己到底做了几道题。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6C1D1A6D-DDF3-D888-A7B9-AD357B6DC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1" y="668499"/>
            <a:ext cx="11064956" cy="408279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63605E8-F318-EB3F-DEF6-06F329D4D3AF}"/>
              </a:ext>
            </a:extLst>
          </p:cNvPr>
          <p:cNvSpPr txBox="1"/>
          <p:nvPr/>
        </p:nvSpPr>
        <p:spPr>
          <a:xfrm>
            <a:off x="4733729" y="5174472"/>
            <a:ext cx="27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10000"/>
                  </a:schemeClr>
                </a:solidFill>
              </a:rPr>
              <a:t>七到八月份的做题情况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7171690" cy="131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获得的成果</a:t>
            </a:r>
            <a:endParaRPr lang="en-US" altLang="zh-CN" sz="6000" dirty="0">
              <a:solidFill>
                <a:schemeClr val="accent4"/>
              </a:solidFill>
              <a:ea typeface="OPPOSans L" panose="00020600040101010101" charset="-122"/>
              <a:cs typeface="OPPOSans L" panose="00020600040101010101" charset="-122"/>
            </a:endParaRPr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3" name="图形 12" descr="undraw_instant_analysis_re_mid5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37030" y="2524760"/>
            <a:ext cx="4419600" cy="3405505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7" name="文本框 6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80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r>
              <a:rPr lang="en-US" altLang="zh-CN" dirty="0"/>
              <a:t>PART-2</a:t>
            </a:r>
          </a:p>
        </p:txBody>
      </p:sp>
      <p:sp>
        <p:nvSpPr>
          <p:cNvPr id="8" name="矩形 7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E60C-B159-59D3-930C-A7B0CCB38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2CE9A24-5FDC-A013-6E70-BCB74AE7CC1D}"/>
              </a:ext>
            </a:extLst>
          </p:cNvPr>
          <p:cNvSpPr txBox="1"/>
          <p:nvPr/>
        </p:nvSpPr>
        <p:spPr>
          <a:xfrm>
            <a:off x="1825625" y="767715"/>
            <a:ext cx="7171690" cy="82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zh-CN" altLang="en-US" dirty="0">
                <a:ea typeface="+mj-lt"/>
              </a:rPr>
              <a:t>获得的能力和成绩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16764BF-92A9-4F3D-E9C2-7E0FC6F90D14}"/>
              </a:ext>
            </a:extLst>
          </p:cNvPr>
          <p:cNvSpPr/>
          <p:nvPr/>
        </p:nvSpPr>
        <p:spPr>
          <a:xfrm flipH="1">
            <a:off x="1198880" y="10839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7AF1524-3F99-6560-5516-170DBADE9E0B}"/>
              </a:ext>
            </a:extLst>
          </p:cNvPr>
          <p:cNvSpPr txBox="1"/>
          <p:nvPr/>
        </p:nvSpPr>
        <p:spPr>
          <a:xfrm>
            <a:off x="1084580" y="1882140"/>
            <a:ext cx="360235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3200" dirty="0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学习能力提升</a:t>
            </a:r>
          </a:p>
        </p:txBody>
      </p:sp>
      <p:pic>
        <p:nvPicPr>
          <p:cNvPr id="22" name="图形 21" descr="undraw_ideas_flow_re_bmea">
            <a:extLst>
              <a:ext uri="{FF2B5EF4-FFF2-40B4-BE49-F238E27FC236}">
                <a16:creationId xmlns:a16="http://schemas.microsoft.com/office/drawing/2014/main" id="{4D8A510F-3C71-D676-EEA9-39040A964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57445" y="2176780"/>
            <a:ext cx="2218690" cy="3142615"/>
          </a:xfrm>
          <a:prstGeom prst="rect">
            <a:avLst/>
          </a:prstGeom>
          <a:effectLst>
            <a:outerShdw blurRad="101600" dist="381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37" name="矩形: 剪去对角 36">
            <a:extLst>
              <a:ext uri="{FF2B5EF4-FFF2-40B4-BE49-F238E27FC236}">
                <a16:creationId xmlns:a16="http://schemas.microsoft.com/office/drawing/2014/main" id="{32E67F53-FD14-7EEA-3945-5FF1E4872CA8}"/>
              </a:ext>
            </a:extLst>
          </p:cNvPr>
          <p:cNvSpPr/>
          <p:nvPr/>
        </p:nvSpPr>
        <p:spPr>
          <a:xfrm>
            <a:off x="1150620" y="2740660"/>
            <a:ext cx="2270125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F5FFC415-C71E-B74F-FBB3-540E14EAD4A1}"/>
              </a:ext>
            </a:extLst>
          </p:cNvPr>
          <p:cNvCxnSpPr/>
          <p:nvPr/>
        </p:nvCxnSpPr>
        <p:spPr>
          <a:xfrm>
            <a:off x="1673225" y="2778760"/>
            <a:ext cx="2413635" cy="82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E97C285-27B9-A3C6-B733-7B9B0A5AFCCD}"/>
              </a:ext>
            </a:extLst>
          </p:cNvPr>
          <p:cNvSpPr txBox="1"/>
          <p:nvPr/>
        </p:nvSpPr>
        <p:spPr>
          <a:xfrm>
            <a:off x="1046480" y="3774440"/>
            <a:ext cx="360235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ct val="150000"/>
              </a:lnSpc>
              <a:buClrTx/>
              <a:buSzTx/>
              <a:buFontTx/>
            </a:pPr>
            <a:r>
              <a:rPr lang="zh-CN" altLang="en-US" sz="3200" dirty="0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学习到多种算法</a:t>
            </a:r>
          </a:p>
        </p:txBody>
      </p:sp>
      <p:sp>
        <p:nvSpPr>
          <p:cNvPr id="17" name="矩形: 剪去对角 16">
            <a:extLst>
              <a:ext uri="{FF2B5EF4-FFF2-40B4-BE49-F238E27FC236}">
                <a16:creationId xmlns:a16="http://schemas.microsoft.com/office/drawing/2014/main" id="{998329F4-D82E-7ECA-45E8-2030C37E3DE3}"/>
              </a:ext>
            </a:extLst>
          </p:cNvPr>
          <p:cNvSpPr/>
          <p:nvPr/>
        </p:nvSpPr>
        <p:spPr>
          <a:xfrm>
            <a:off x="1112520" y="4632960"/>
            <a:ext cx="150114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30A57EE9-7ED4-7992-556C-C8BA37FD8D15}"/>
              </a:ext>
            </a:extLst>
          </p:cNvPr>
          <p:cNvCxnSpPr/>
          <p:nvPr/>
        </p:nvCxnSpPr>
        <p:spPr>
          <a:xfrm>
            <a:off x="1112520" y="4671060"/>
            <a:ext cx="2950845" cy="82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8E53A73E-7D36-871B-BFDD-4BDE11245995}"/>
              </a:ext>
            </a:extLst>
          </p:cNvPr>
          <p:cNvSpPr txBox="1"/>
          <p:nvPr/>
        </p:nvSpPr>
        <p:spPr>
          <a:xfrm>
            <a:off x="7343140" y="1882140"/>
            <a:ext cx="360235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3200" dirty="0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获得部分奖项</a:t>
            </a:r>
          </a:p>
        </p:txBody>
      </p:sp>
      <p:sp>
        <p:nvSpPr>
          <p:cNvPr id="21" name="矩形: 剪去对角 20">
            <a:extLst>
              <a:ext uri="{FF2B5EF4-FFF2-40B4-BE49-F238E27FC236}">
                <a16:creationId xmlns:a16="http://schemas.microsoft.com/office/drawing/2014/main" id="{A6E571FE-8A9E-5A20-74D1-27A6F8FBD23C}"/>
              </a:ext>
            </a:extLst>
          </p:cNvPr>
          <p:cNvSpPr/>
          <p:nvPr/>
        </p:nvSpPr>
        <p:spPr>
          <a:xfrm>
            <a:off x="9501505" y="2760345"/>
            <a:ext cx="1365250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BB245E4-E12F-C359-392E-F6A0728C2CFE}"/>
              </a:ext>
            </a:extLst>
          </p:cNvPr>
          <p:cNvCxnSpPr/>
          <p:nvPr/>
        </p:nvCxnSpPr>
        <p:spPr>
          <a:xfrm>
            <a:off x="7964805" y="2798445"/>
            <a:ext cx="2413635" cy="82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A2A0168D-DCD7-5641-37FE-953A46B2575E}"/>
              </a:ext>
            </a:extLst>
          </p:cNvPr>
          <p:cNvSpPr txBox="1"/>
          <p:nvPr/>
        </p:nvSpPr>
        <p:spPr>
          <a:xfrm>
            <a:off x="7308850" y="3794125"/>
            <a:ext cx="360235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50000"/>
              </a:lnSpc>
              <a:buClrTx/>
              <a:buSzTx/>
              <a:buFontTx/>
            </a:pPr>
            <a:r>
              <a:rPr lang="zh-CN" altLang="en-US" sz="3200" dirty="0">
                <a:solidFill>
                  <a:schemeClr val="accent4"/>
                </a:solidFill>
                <a:ea typeface="+mn-lt"/>
                <a:cs typeface="+mn-lt"/>
                <a:sym typeface="+mn-ea"/>
              </a:rPr>
              <a:t>提高自身能力 </a:t>
            </a:r>
          </a:p>
        </p:txBody>
      </p:sp>
      <p:sp>
        <p:nvSpPr>
          <p:cNvPr id="26" name="矩形: 剪去对角 25">
            <a:extLst>
              <a:ext uri="{FF2B5EF4-FFF2-40B4-BE49-F238E27FC236}">
                <a16:creationId xmlns:a16="http://schemas.microsoft.com/office/drawing/2014/main" id="{05ED87A2-E650-8067-C249-4625FF08CD92}"/>
              </a:ext>
            </a:extLst>
          </p:cNvPr>
          <p:cNvSpPr/>
          <p:nvPr/>
        </p:nvSpPr>
        <p:spPr>
          <a:xfrm>
            <a:off x="8902700" y="4652645"/>
            <a:ext cx="2013585" cy="76200"/>
          </a:xfrm>
          <a:prstGeom prst="snip2DiagRect">
            <a:avLst>
              <a:gd name="adj1" fmla="val 50000"/>
              <a:gd name="adj2" fmla="val 16667"/>
            </a:avLst>
          </a:prstGeom>
          <a:solidFill>
            <a:schemeClr val="accent1"/>
          </a:solidFill>
          <a:ln>
            <a:noFill/>
          </a:ln>
          <a:effectLst>
            <a:outerShdw blurRad="177800" dist="889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4D82DAB-BB31-FCFD-8EF9-CD4215C08B68}"/>
              </a:ext>
            </a:extLst>
          </p:cNvPr>
          <p:cNvCxnSpPr/>
          <p:nvPr/>
        </p:nvCxnSpPr>
        <p:spPr>
          <a:xfrm flipV="1">
            <a:off x="7947025" y="4705350"/>
            <a:ext cx="2964180" cy="381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8625E338-4966-7CA0-0BF4-373659BADE59}"/>
              </a:ext>
            </a:extLst>
          </p:cNvPr>
          <p:cNvSpPr txBox="1"/>
          <p:nvPr/>
        </p:nvSpPr>
        <p:spPr>
          <a:xfrm>
            <a:off x="1198880" y="2840240"/>
            <a:ext cx="194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10000"/>
                  </a:schemeClr>
                </a:solidFill>
              </a:rPr>
              <a:t>查找资料、文本阅读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DB6AD6-0179-092C-C10E-8B7CBAD2BC78}"/>
              </a:ext>
            </a:extLst>
          </p:cNvPr>
          <p:cNvSpPr txBox="1"/>
          <p:nvPr/>
        </p:nvSpPr>
        <p:spPr>
          <a:xfrm>
            <a:off x="1082255" y="4819455"/>
            <a:ext cx="2836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bg1">
                    <a:lumMod val="10000"/>
                  </a:schemeClr>
                </a:solidFill>
              </a:rPr>
              <a:t>dfs</a:t>
            </a:r>
            <a:r>
              <a:rPr lang="zh-CN" altLang="en-US" sz="1400" dirty="0">
                <a:solidFill>
                  <a:schemeClr val="bg1">
                    <a:lumMod val="10000"/>
                  </a:schemeClr>
                </a:solidFill>
              </a:rPr>
              <a:t>、二分、动态规划、</a:t>
            </a:r>
            <a:r>
              <a:rPr lang="en-US" altLang="zh-CN" sz="1400" dirty="0" err="1">
                <a:solidFill>
                  <a:schemeClr val="bg1">
                    <a:lumMod val="10000"/>
                  </a:schemeClr>
                </a:solidFill>
              </a:rPr>
              <a:t>kmp</a:t>
            </a:r>
            <a:r>
              <a:rPr lang="zh-CN" altLang="en-US" sz="1400" dirty="0">
                <a:solidFill>
                  <a:schemeClr val="bg1">
                    <a:lumMod val="10000"/>
                  </a:schemeClr>
                </a:solidFill>
              </a:rPr>
              <a:t>等等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D270D0-01EC-CC08-FEC5-EA704CD9CBAC}"/>
              </a:ext>
            </a:extLst>
          </p:cNvPr>
          <p:cNvSpPr txBox="1"/>
          <p:nvPr/>
        </p:nvSpPr>
        <p:spPr>
          <a:xfrm>
            <a:off x="8021527" y="2947787"/>
            <a:ext cx="3602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10000"/>
                  </a:schemeClr>
                </a:solidFill>
              </a:rPr>
              <a:t>由于参加的比赛太少，多是校内比赛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B102900-631E-1EBE-E6A0-4C44B7811D7B}"/>
              </a:ext>
            </a:extLst>
          </p:cNvPr>
          <p:cNvSpPr txBox="1"/>
          <p:nvPr/>
        </p:nvSpPr>
        <p:spPr>
          <a:xfrm>
            <a:off x="9140909" y="4846569"/>
            <a:ext cx="19407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bg1">
                    <a:lumMod val="10000"/>
                  </a:schemeClr>
                </a:solidFill>
              </a:rPr>
              <a:t>学习</a:t>
            </a:r>
            <a:r>
              <a:rPr lang="en-US" altLang="zh-CN" sz="1400" dirty="0">
                <a:solidFill>
                  <a:schemeClr val="bg1">
                    <a:lumMod val="10000"/>
                  </a:schemeClr>
                </a:solidFill>
              </a:rPr>
              <a:t>python</a:t>
            </a:r>
            <a:r>
              <a:rPr lang="zh-CN" altLang="en-US" sz="1400" dirty="0">
                <a:solidFill>
                  <a:schemeClr val="bg1">
                    <a:lumMod val="10000"/>
                  </a:schemeClr>
                </a:solidFill>
              </a:rPr>
              <a:t>一些基础</a:t>
            </a:r>
          </a:p>
        </p:txBody>
      </p:sp>
    </p:spTree>
    <p:extLst>
      <p:ext uri="{BB962C8B-B14F-4D97-AF65-F5344CB8AC3E}">
        <p14:creationId xmlns:p14="http://schemas.microsoft.com/office/powerpoint/2010/main" val="106454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6211570" y="2139950"/>
            <a:ext cx="4751070" cy="6305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1570" y="277050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6000" dirty="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rPr>
              <a:t>存在问题不足</a:t>
            </a:r>
            <a:r>
              <a:rPr lang="en-US" altLang="zh-CN" sz="6000" dirty="0">
                <a:solidFill>
                  <a:schemeClr val="accent4"/>
                </a:solidFill>
                <a:latin typeface="OPPOSans R" panose="00020600040101010101" charset="-122"/>
                <a:ea typeface="OPPOSans R" panose="00020600040101010101" charset="-122"/>
                <a:cs typeface="思源黑体 Regular" panose="020B0500000000000000" charset="-122"/>
              </a:rPr>
              <a:t> </a:t>
            </a:r>
          </a:p>
        </p:txBody>
      </p:sp>
      <p:pic>
        <p:nvPicPr>
          <p:cNvPr id="11" name="图片 10" descr="tape-145367"/>
          <p:cNvPicPr>
            <a:picLocks noChangeAspect="1"/>
          </p:cNvPicPr>
          <p:nvPr/>
        </p:nvPicPr>
        <p:blipFill>
          <a:blip r:embed="rId2">
            <a:alphaModFix amt="40000"/>
          </a:blip>
          <a:stretch>
            <a:fillRect/>
          </a:stretch>
        </p:blipFill>
        <p:spPr>
          <a:xfrm rot="3000000">
            <a:off x="8285480" y="1600200"/>
            <a:ext cx="3056890" cy="1528445"/>
          </a:xfrm>
          <a:prstGeom prst="rect">
            <a:avLst/>
          </a:prstGeom>
        </p:spPr>
      </p:pic>
      <p:pic>
        <p:nvPicPr>
          <p:cNvPr id="17" name="图形 16" descr="undraw_phone_call_re_hx6a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5049" r="10198"/>
          <a:stretch>
            <a:fillRect/>
          </a:stretch>
        </p:blipFill>
        <p:spPr>
          <a:xfrm>
            <a:off x="1621790" y="2583180"/>
            <a:ext cx="4694555" cy="3230245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sp>
        <p:nvSpPr>
          <p:cNvPr id="5" name="文本框 4"/>
          <p:cNvSpPr txBox="1"/>
          <p:nvPr/>
        </p:nvSpPr>
        <p:spPr>
          <a:xfrm>
            <a:off x="1825625" y="68008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800">
                <a:solidFill>
                  <a:schemeClr val="accent4"/>
                </a:solidFill>
                <a:ea typeface="OPPOSans L" panose="00020600040101010101" charset="-122"/>
                <a:cs typeface="OPPOSans L" panose="00020600040101010101" charset="-122"/>
              </a:defRPr>
            </a:lvl1pPr>
          </a:lstStyle>
          <a:p>
            <a:r>
              <a:rPr lang="en-US" altLang="zh-CN" dirty="0"/>
              <a:t>PART-3 </a:t>
            </a:r>
          </a:p>
        </p:txBody>
      </p:sp>
      <p:sp>
        <p:nvSpPr>
          <p:cNvPr id="6" name="矩形 5"/>
          <p:cNvSpPr/>
          <p:nvPr/>
        </p:nvSpPr>
        <p:spPr>
          <a:xfrm flipH="1">
            <a:off x="1637030" y="978535"/>
            <a:ext cx="76200" cy="76073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 descr="tape-145367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900000">
            <a:off x="7914512" y="1920260"/>
            <a:ext cx="2440940" cy="1329690"/>
          </a:xfrm>
          <a:prstGeom prst="rect">
            <a:avLst/>
          </a:prstGeom>
        </p:spPr>
      </p:pic>
      <p:pic>
        <p:nvPicPr>
          <p:cNvPr id="38" name="图片 37" descr="tape-145367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900000">
            <a:off x="4653152" y="1920260"/>
            <a:ext cx="2440940" cy="1329690"/>
          </a:xfrm>
          <a:prstGeom prst="rect">
            <a:avLst/>
          </a:prstGeom>
        </p:spPr>
      </p:pic>
      <p:pic>
        <p:nvPicPr>
          <p:cNvPr id="36" name="图片 35" descr="tape-145367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rot="900000">
            <a:off x="1376552" y="1920260"/>
            <a:ext cx="2440940" cy="132969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359094" y="310515"/>
            <a:ext cx="7171690" cy="1207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>
                <a:solidFill>
                  <a:schemeClr val="accent4"/>
                </a:solidFill>
                <a:latin typeface="+mj-lt"/>
                <a:ea typeface="OPPOSans R" panose="00020600040101010101" charset="-122"/>
                <a:cs typeface="思源黑体 Regular" panose="020B0500000000000000" charset="-122"/>
              </a:defRPr>
            </a:lvl1pPr>
          </a:lstStyle>
          <a:p>
            <a:r>
              <a:rPr lang="zh-CN" altLang="en-US" dirty="0">
                <a:ea typeface="+mj-lt"/>
              </a:rPr>
              <a:t>存在不足</a:t>
            </a:r>
          </a:p>
        </p:txBody>
      </p:sp>
      <p:sp>
        <p:nvSpPr>
          <p:cNvPr id="4" name="矩形 3"/>
          <p:cNvSpPr/>
          <p:nvPr/>
        </p:nvSpPr>
        <p:spPr>
          <a:xfrm flipH="1">
            <a:off x="732349" y="626745"/>
            <a:ext cx="513715" cy="39941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>
              <a:solidFill>
                <a:schemeClr val="accent4"/>
              </a:solidFill>
            </a:endParaRPr>
          </a:p>
        </p:txBody>
      </p:sp>
      <p:pic>
        <p:nvPicPr>
          <p:cNvPr id="6" name="图形 5" descr="undraw_ideas_re_7twj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43277" y="1869460"/>
            <a:ext cx="1547495" cy="1707515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pic>
        <p:nvPicPr>
          <p:cNvPr id="17" name="图形 16" descr="undraw_phone_call_re_hx6a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5049" r="10198"/>
          <a:stretch>
            <a:fillRect/>
          </a:stretch>
        </p:blipFill>
        <p:spPr>
          <a:xfrm>
            <a:off x="4693157" y="1924705"/>
            <a:ext cx="2361565" cy="1625600"/>
          </a:xfrm>
          <a:prstGeom prst="rect">
            <a:avLst/>
          </a:prstGeom>
          <a:effectLst>
            <a:outerShdw blurRad="203200" dist="101600" dir="2700000" algn="tl" rotWithShape="0">
              <a:schemeClr val="accent6">
                <a:lumMod val="25000"/>
                <a:alpha val="20000"/>
              </a:schemeClr>
            </a:outerShdw>
          </a:effectLst>
        </p:spPr>
      </p:pic>
      <p:pic>
        <p:nvPicPr>
          <p:cNvPr id="12" name="图形 11" descr="undraw_complete_design_re_h75h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1032" y="1868825"/>
            <a:ext cx="1974215" cy="1641475"/>
          </a:xfrm>
          <a:prstGeom prst="rect">
            <a:avLst/>
          </a:prstGeom>
          <a:effectLst>
            <a:outerShdw blurRad="203200" dist="1016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3" name="文本框 2"/>
          <p:cNvSpPr txBox="1"/>
          <p:nvPr/>
        </p:nvSpPr>
        <p:spPr>
          <a:xfrm>
            <a:off x="1345124" y="1209675"/>
            <a:ext cx="8851265" cy="417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在过去的一年里，我存在以下不足：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594992" y="3835427"/>
            <a:ext cx="300418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自控力太差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16627" y="3832245"/>
            <a:ext cx="270065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</a:rPr>
              <a:t>自学能力不足</a:t>
            </a:r>
            <a:endParaRPr lang="en-US" altLang="zh-CN" sz="3200" dirty="0">
              <a:solidFill>
                <a:schemeClr val="accent4"/>
              </a:solidFill>
              <a:latin typeface="OPPOSans L" panose="00020600040101010101" charset="-122"/>
              <a:ea typeface="OPPOSans L" panose="00020600040101010101" charset="-122"/>
              <a:cs typeface="OPPOSans L" panose="0002060004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87817" y="3832245"/>
            <a:ext cx="2825115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参加比赛太少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509902" y="4684415"/>
            <a:ext cx="2576830" cy="90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刚开始能够保证每天的做题数量，后面慢慢难以坚持下来，每周的做题数越来越少。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599177" y="4684415"/>
            <a:ext cx="2576830" cy="146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一开始做题就发现自己不会做的题目别人能写出来，然后自己去网上自学，但理解能力差，再加上羞于问同学学长，差距越来越大。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908797" y="4684415"/>
            <a:ext cx="2576830" cy="1465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accent4"/>
                </a:solidFill>
                <a:latin typeface="OPPOSans L" panose="00020600040101010101" charset="-122"/>
                <a:ea typeface="OPPOSans L" panose="00020600040101010101" charset="-122"/>
                <a:cs typeface="OPPOSans L" panose="00020600040101010101" charset="-122"/>
                <a:sym typeface="+mn-ea"/>
              </a:rPr>
              <a:t>怕自己能力不足，很不自信，不敢报比赛，怕浪费报名费。所以参加的实战很少很少，绝大多数时间浪费在一些刷了一遍又一遍的类似题目。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07,&quot;width&quot;:481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407,&quot;width&quot;:4814}"/>
</p:tagLst>
</file>

<file path=ppt/theme/theme1.xml><?xml version="1.0" encoding="utf-8"?>
<a:theme xmlns:a="http://schemas.openxmlformats.org/drawingml/2006/main" name="1_Office 主题​​">
  <a:themeElements>
    <a:clrScheme name="自定义 4">
      <a:dk1>
        <a:srgbClr val="FFFFFF"/>
      </a:dk1>
      <a:lt1>
        <a:srgbClr val="EFEFEF"/>
      </a:lt1>
      <a:dk2>
        <a:srgbClr val="FFFFFF"/>
      </a:dk2>
      <a:lt2>
        <a:srgbClr val="EFEFEF"/>
      </a:lt2>
      <a:accent1>
        <a:srgbClr val="86C1C1"/>
      </a:accent1>
      <a:accent2>
        <a:srgbClr val="FFFFFF"/>
      </a:accent2>
      <a:accent3>
        <a:srgbClr val="000000"/>
      </a:accent3>
      <a:accent4>
        <a:srgbClr val="363636"/>
      </a:accent4>
      <a:accent5>
        <a:srgbClr val="6C6C6C"/>
      </a:accent5>
      <a:accent6>
        <a:srgbClr val="F1F0EB"/>
      </a:accent6>
      <a:hlink>
        <a:srgbClr val="F1F0EB"/>
      </a:hlink>
      <a:folHlink>
        <a:srgbClr val="F1F0EB"/>
      </a:folHlink>
    </a:clrScheme>
    <a:fontScheme name="自定义 2">
      <a:majorFont>
        <a:latin typeface="OPPOSans R"/>
        <a:ea typeface="OPPOSans R"/>
        <a:cs typeface=""/>
      </a:majorFont>
      <a:minorFont>
        <a:latin typeface="OPPOSans L"/>
        <a:ea typeface="OPPOSans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342</Words>
  <Application>Microsoft Office PowerPoint</Application>
  <PresentationFormat>宽屏</PresentationFormat>
  <Paragraphs>47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OPPOSans L</vt:lpstr>
      <vt:lpstr>OPPOSans R</vt:lpstr>
      <vt:lpstr>思源黑体 Light</vt:lpstr>
      <vt:lpstr>思源黑体 Regular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MARTIN DING</dc:creator>
  <cp:lastModifiedBy>MARTIN DING</cp:lastModifiedBy>
  <cp:revision>190</cp:revision>
  <dcterms:created xsi:type="dcterms:W3CDTF">2019-06-19T02:08:00Z</dcterms:created>
  <dcterms:modified xsi:type="dcterms:W3CDTF">2024-12-01T09:32:05Z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5838355121E449339987D0D6F8DB271D</vt:lpwstr>
  </property>
</Properties>
</file>