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  <p:sldMasterId id="2147483698" r:id="rId6"/>
    <p:sldMasterId id="2147483710" r:id="rId7"/>
    <p:sldMasterId id="2147483722" r:id="rId8"/>
    <p:sldMasterId id="2147483734" r:id="rId9"/>
    <p:sldMasterId id="2147483746" r:id="rId10"/>
    <p:sldMasterId id="2147483758" r:id="rId11"/>
    <p:sldMasterId id="2147483770" r:id="rId12"/>
  </p:sldMasterIdLst>
  <p:notesMasterIdLst>
    <p:notesMasterId r:id="rId39"/>
  </p:notesMasterIdLst>
  <p:handoutMasterIdLst>
    <p:handoutMasterId r:id="rId40"/>
  </p:handoutMasterIdLst>
  <p:sldIdLst>
    <p:sldId id="1707" r:id="rId13"/>
    <p:sldId id="2002" r:id="rId14"/>
    <p:sldId id="1864" r:id="rId15"/>
    <p:sldId id="2003" r:id="rId16"/>
    <p:sldId id="2005" r:id="rId17"/>
    <p:sldId id="2006" r:id="rId18"/>
    <p:sldId id="2009" r:id="rId19"/>
    <p:sldId id="2007" r:id="rId20"/>
    <p:sldId id="2008" r:id="rId21"/>
    <p:sldId id="2010" r:id="rId22"/>
    <p:sldId id="2011" r:id="rId23"/>
    <p:sldId id="2012" r:id="rId24"/>
    <p:sldId id="2013" r:id="rId25"/>
    <p:sldId id="2042" r:id="rId26"/>
    <p:sldId id="2043" r:id="rId27"/>
    <p:sldId id="2044" r:id="rId28"/>
    <p:sldId id="2045" r:id="rId29"/>
    <p:sldId id="2046" r:id="rId30"/>
    <p:sldId id="2047" r:id="rId31"/>
    <p:sldId id="2048" r:id="rId32"/>
    <p:sldId id="2061" r:id="rId33"/>
    <p:sldId id="2062" r:id="rId34"/>
    <p:sldId id="2064" r:id="rId35"/>
    <p:sldId id="2065" r:id="rId36"/>
    <p:sldId id="2066" r:id="rId37"/>
    <p:sldId id="2067" r:id="rId38"/>
  </p:sldIdLst>
  <p:sldSz cx="9144000" cy="6858000" type="screen4x3"/>
  <p:notesSz cx="6735445" cy="979932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6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75" autoAdjust="0"/>
    <p:restoredTop sz="98222" autoAdjust="0"/>
  </p:normalViewPr>
  <p:slideViewPr>
    <p:cSldViewPr showGuides="1">
      <p:cViewPr varScale="1">
        <p:scale>
          <a:sx n="87" d="100"/>
          <a:sy n="87" d="100"/>
        </p:scale>
        <p:origin x="-1350" y="-84"/>
      </p:cViewPr>
      <p:guideLst>
        <p:guide orient="horz" pos="232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9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26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3" Type="http://schemas.openxmlformats.org/officeDocument/2006/relationships/theme" Target="../theme/theme1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1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3" Type="http://schemas.openxmlformats.org/officeDocument/2006/relationships/theme" Target="../theme/theme8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3" Type="http://schemas.openxmlformats.org/officeDocument/2006/relationships/theme" Target="../theme/theme9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4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4.xml"/><Relationship Id="rId3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2060575"/>
            <a:ext cx="98685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zh-CN" altLang="en-US" sz="4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一维数组</a:t>
            </a:r>
            <a:endParaRPr lang="zh-CN" altLang="en-US" sz="4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785" y="3429000"/>
            <a:ext cx="8919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j-lt"/>
              </a:rPr>
              <a:t>本讲：主要学习一维数组的概念及使用</a:t>
            </a:r>
            <a:endParaRPr lang="zh-CN" altLang="en-US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br>
              <a:rPr lang="zh-CN" altLang="en-US" i="0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输入n个数,要求程序按输入时的逆序把这n个数打印出来，已知整数不超过1</a:t>
            </a:r>
            <a:r>
              <a:rPr lang="en-US" altLang="zh-CN" i="0"/>
              <a:t>0</a:t>
            </a:r>
            <a:r>
              <a:rPr lang="zh-CN" altLang="en-US" i="0"/>
              <a:t>00个。也就是说，按输入相反顺序打印这n个数。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611505" y="2780665"/>
            <a:ext cx="73894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#include&lt;cstdio&gt;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a[10];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int x,n=0;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while(scanf("%d",&amp;x)==1) a[n++]=x;  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for (int i=n-1;i&gt;=1;--i)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    printf("%d ",a[i]); 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printf("%d\n",a[0]);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    return 0;	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br>
              <a:rPr lang="zh-CN" altLang="en-US" i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举例</a:t>
            </a:r>
            <a:endParaRPr lang="zh-CN" altLang="en-US" i="0"/>
          </a:p>
          <a:p>
            <a:pPr lvl="1"/>
            <a:r>
              <a:rPr lang="zh-CN" altLang="en-US" i="0"/>
              <a:t>将a数组中正数移到数组后面,负数放到数据前面。</a:t>
            </a:r>
            <a:endParaRPr lang="zh-CN" altLang="en-US" i="0"/>
          </a:p>
          <a:p>
            <a:pPr lvl="1"/>
            <a:r>
              <a:rPr lang="zh-CN" altLang="en-US" i="0"/>
              <a:t>宾馆里有一百个房间，从1-</a:t>
            </a:r>
            <a:r>
              <a:rPr lang="en-US" altLang="zh-CN" i="0"/>
              <a:t>n</a:t>
            </a:r>
            <a:r>
              <a:rPr lang="zh-CN" altLang="en-US" i="0"/>
              <a:t>编了号。第一个服务员把所有的房间门都打开了，第二个服务员把所有编号是2的倍数的房间“相反处理”，第三个服务员把所有编号是3的倍数的房间作“相反处理”…，以后每个服务员都是如此。当第</a:t>
            </a:r>
            <a:r>
              <a:rPr lang="en-US" altLang="zh-CN" i="0"/>
              <a:t>m</a:t>
            </a:r>
            <a:r>
              <a:rPr lang="zh-CN" altLang="en-US" i="0"/>
              <a:t>个服务员来过后，哪几扇门是打开的。（所谓“相反处理”是：原来开着的门关上，原来关上的门打开。）</a:t>
            </a:r>
            <a:endParaRPr lang="zh-CN" altLang="en-US" i="0"/>
          </a:p>
          <a:p>
            <a:pPr lvl="1"/>
            <a:r>
              <a:rPr lang="zh-CN" altLang="en-US" i="0" dirty="0">
                <a:latin typeface="宋体" panose="02010600030101010101" pitchFamily="2" charset="-122"/>
                <a:sym typeface="+mn-ea"/>
              </a:rPr>
              <a:t>输入</a:t>
            </a:r>
            <a:r>
              <a:rPr lang="en-US" altLang="zh-CN" i="0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 i="0" dirty="0">
                <a:latin typeface="宋体" panose="02010600030101010101" pitchFamily="2" charset="-122"/>
                <a:sym typeface="+mn-ea"/>
              </a:rPr>
              <a:t>个整数</a:t>
            </a:r>
            <a:r>
              <a:rPr lang="en-US" altLang="zh-CN" i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i="0" dirty="0">
                <a:latin typeface="宋体" panose="02010600030101010101" pitchFamily="2" charset="-122"/>
                <a:sym typeface="+mn-ea"/>
              </a:rPr>
              <a:t>存放在数组</a:t>
            </a:r>
            <a:r>
              <a:rPr lang="en-US" altLang="zh-CN" i="0">
                <a:latin typeface="宋体" panose="02010600030101010101" pitchFamily="2" charset="-122"/>
                <a:sym typeface="+mn-ea"/>
              </a:rPr>
              <a:t>a[1]</a:t>
            </a:r>
            <a:r>
              <a:rPr lang="zh-CN" altLang="en-US" i="0" dirty="0">
                <a:latin typeface="宋体" panose="02010600030101010101" pitchFamily="2" charset="-122"/>
                <a:sym typeface="+mn-ea"/>
              </a:rPr>
              <a:t>至</a:t>
            </a:r>
            <a:r>
              <a:rPr lang="en-US" altLang="zh-CN" i="0" err="1">
                <a:latin typeface="宋体" panose="02010600030101010101" pitchFamily="2" charset="-122"/>
                <a:sym typeface="+mn-ea"/>
              </a:rPr>
              <a:t>a[n</a:t>
            </a:r>
            <a:r>
              <a:rPr lang="en-US" altLang="zh-CN" i="0">
                <a:latin typeface="宋体" panose="02010600030101010101" pitchFamily="2" charset="-122"/>
                <a:sym typeface="+mn-ea"/>
              </a:rPr>
              <a:t>]</a:t>
            </a:r>
            <a:r>
              <a:rPr lang="zh-CN" altLang="en-US" i="0" dirty="0">
                <a:latin typeface="宋体" panose="02010600030101010101" pitchFamily="2" charset="-122"/>
                <a:sym typeface="+mn-ea"/>
              </a:rPr>
              <a:t>中，输出最大数所在位置</a:t>
            </a:r>
            <a:r>
              <a:rPr lang="en-US" altLang="zh-CN" i="0">
                <a:latin typeface="宋体" panose="02010600030101010101" pitchFamily="2" charset="-122"/>
                <a:sym typeface="+mn-ea"/>
              </a:rPr>
              <a:t>(n&lt;=10000)</a:t>
            </a:r>
            <a:r>
              <a:rPr lang="zh-CN" altLang="en-US" i="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i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br>
              <a:rPr lang="zh-CN" altLang="en-US" i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举例</a:t>
            </a:r>
            <a:endParaRPr lang="zh-CN" altLang="en-US" i="0"/>
          </a:p>
          <a:p>
            <a:pPr lvl="1"/>
            <a:r>
              <a:rPr lang="zh-CN" altLang="en-US" i="0" dirty="0">
                <a:sym typeface="+mn-ea"/>
              </a:rPr>
              <a:t>编程输入十个正整数，然后自动按从大到小的顺序输出。（冒泡排序、选择排序）</a:t>
            </a:r>
            <a:endParaRPr lang="zh-CN" altLang="en-US" i="0" dirty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ym typeface="+mn-ea"/>
              </a:rPr>
              <a:t>约瑟夫问题：N个人围成一圈，从第一个人开始报数，数到M的人出圈；再由下一个人开始报数，数到M的人出圈；…输出依次出圈的人的编号。N，M由键盘输入。【</a:t>
            </a:r>
            <a:r>
              <a:rPr lang="en-US" altLang="zh-CN" i="0" dirty="0">
                <a:sym typeface="+mn-ea"/>
              </a:rPr>
              <a:t>1....n</a:t>
            </a:r>
            <a:r>
              <a:rPr lang="zh-CN" altLang="en-US" i="0" dirty="0">
                <a:sym typeface="+mn-ea"/>
              </a:rPr>
              <a:t>】</a:t>
            </a:r>
            <a:endParaRPr lang="zh-CN" altLang="en-US" i="0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7595" y="1738630"/>
            <a:ext cx="8616950" cy="6252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#include&lt;cstdio&gt;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#include&lt;cstring&gt;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#define MAXN 100+10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int a[MAXN];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int main()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{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	int n,k,first=1;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	memset(a,0,sizeof(a));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for (int i=1;i&lt;=100;++i)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	  for (int j=1;j&lt;=100;++j)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	     if (j%i==0) a[j]=!a[j];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for (int i=1;i&lt;=100;++i)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if (a[i])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{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  	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if(first) first=0; 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          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else printf(" ");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    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printf("%d",i);  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en-US" altLang="zh-CN" b="1" i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}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printf("\n");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return 0;	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}</a:t>
            </a:r>
            <a:endParaRPr lang="zh-CN" altLang="en-US" b="1" i="1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/>
              <a:t>指针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什么是指针？</a:t>
            </a:r>
            <a:endParaRPr lang="zh-CN" altLang="en-US" i="0"/>
          </a:p>
          <a:p>
            <a:pPr lvl="1"/>
            <a:r>
              <a:rPr lang="zh-CN" altLang="en-US" i="0"/>
              <a:t>地址</a:t>
            </a:r>
            <a:r>
              <a:rPr lang="en-US" altLang="zh-CN" i="0"/>
              <a:t>-</a:t>
            </a:r>
            <a:r>
              <a:rPr lang="zh-CN" altLang="en-US" i="0"/>
              <a:t>计算机是按地址访问数据的，如果我们知道数据的地址，既可以直接访问该数据。</a:t>
            </a:r>
            <a:endParaRPr lang="zh-CN" altLang="en-US" i="0"/>
          </a:p>
          <a:p>
            <a:pPr lvl="1"/>
            <a:r>
              <a:rPr lang="zh-CN" altLang="en-US" i="0"/>
              <a:t>为什么使用指针？</a:t>
            </a:r>
            <a:endParaRPr lang="zh-CN" altLang="en-US" i="0"/>
          </a:p>
          <a:p>
            <a:pPr lvl="1"/>
            <a:r>
              <a:rPr lang="zh-CN" altLang="en-US" i="0"/>
              <a:t>怎么定义和使用指针类型变量</a:t>
            </a:r>
            <a:r>
              <a:rPr lang="en-US" altLang="zh-CN" i="0"/>
              <a:t>?</a:t>
            </a:r>
            <a:endParaRPr lang="en-US" altLang="zh-CN" i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/>
              <a:t>指针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指针变量的定义</a:t>
            </a:r>
            <a:endParaRPr lang="zh-CN" altLang="en-US" i="0"/>
          </a:p>
          <a:p>
            <a:pPr lvl="1"/>
            <a:r>
              <a:rPr lang="zh-CN" altLang="en-US" i="0"/>
              <a:t>指针变量类型</a:t>
            </a:r>
            <a:r>
              <a:rPr lang="en-US" altLang="zh-CN" i="0"/>
              <a:t>  *</a:t>
            </a:r>
            <a:r>
              <a:rPr lang="zh-CN" altLang="en-US" i="0"/>
              <a:t>变量名；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指针变量类型：说明该指针保存的地址的类型（地址为啥还要区分类型呢？）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en-US" altLang="zh-CN" i="0"/>
              <a:t>*</a:t>
            </a:r>
            <a:r>
              <a:rPr lang="zh-CN" altLang="en-US" i="0"/>
              <a:t>：表示该变量为指针变量，即该变量中存储的是内存地址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变量名：指针变量的变量名称与普通变量要求相同。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/>
              <a:t>注意：指针变量与其它变量类似，只不过其存储的是一个地址。</a:t>
            </a:r>
            <a:endParaRPr lang="zh-CN" altLang="en-US" i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/>
              <a:t>指针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指针类型运算符</a:t>
            </a:r>
            <a:endParaRPr lang="zh-CN" altLang="en-US" i="0"/>
          </a:p>
          <a:p>
            <a:pPr lvl="1"/>
            <a:r>
              <a:rPr lang="en-US" altLang="zh-CN" i="0"/>
              <a:t>*</a:t>
            </a:r>
            <a:r>
              <a:rPr lang="zh-CN" altLang="en-US" i="0"/>
              <a:t>：取变量运算符</a:t>
            </a:r>
            <a:r>
              <a:rPr lang="en-US" altLang="zh-CN" i="0"/>
              <a:t>-</a:t>
            </a:r>
            <a:r>
              <a:rPr lang="zh-CN" altLang="en-US" i="0"/>
              <a:t>取出指针类型变量指向的内存的变量（也就是指针变量保存的内存地址里面的数据）【此时的</a:t>
            </a:r>
            <a:r>
              <a:rPr lang="en-US" altLang="zh-CN" i="0"/>
              <a:t>*</a:t>
            </a:r>
            <a:r>
              <a:rPr lang="zh-CN" altLang="en-US" i="0"/>
              <a:t>与指针变量定义的</a:t>
            </a:r>
            <a:r>
              <a:rPr lang="en-US" altLang="zh-CN" i="0"/>
              <a:t>*</a:t>
            </a:r>
            <a:r>
              <a:rPr lang="zh-CN" altLang="en-US" i="0"/>
              <a:t>意义不一样】</a:t>
            </a:r>
            <a:endParaRPr lang="zh-CN" altLang="en-US" i="0"/>
          </a:p>
          <a:p>
            <a:pPr lvl="1"/>
            <a:r>
              <a:rPr lang="en-US" altLang="zh-CN" i="0"/>
              <a:t>&amp;</a:t>
            </a:r>
            <a:r>
              <a:rPr lang="zh-CN" altLang="en-US" i="0"/>
              <a:t>：取地址运算符，能够取变量的地址。</a:t>
            </a:r>
            <a:endParaRPr lang="zh-CN" altLang="en-US" i="0"/>
          </a:p>
          <a:p>
            <a:pPr lvl="1"/>
            <a:r>
              <a:rPr lang="zh-CN" altLang="en-US" i="0"/>
              <a:t>理解如下程序</a:t>
            </a:r>
            <a:endParaRPr lang="zh-CN" altLang="en-US" i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3940" y="1618615"/>
            <a:ext cx="72148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#include "iostream"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using namespace std;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int main(){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	int x;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	x=100;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	cout&lt;&lt;&amp;x&lt;&lt;endl;</a:t>
            </a:r>
            <a:r>
              <a:rPr lang="en-US" altLang="zh-CN" sz="2800" b="1">
                <a:solidFill>
                  <a:srgbClr val="FF0000"/>
                </a:solidFill>
              </a:rPr>
              <a:t>//</a:t>
            </a:r>
            <a:r>
              <a:rPr lang="zh-CN" altLang="en-US" sz="2800" b="1">
                <a:solidFill>
                  <a:srgbClr val="FF0000"/>
                </a:solidFill>
              </a:rPr>
              <a:t>如何通过地址访问</a:t>
            </a:r>
            <a:r>
              <a:rPr lang="en-US" altLang="zh-CN" sz="2800" b="1">
                <a:solidFill>
                  <a:srgbClr val="FF0000"/>
                </a:solidFill>
              </a:rPr>
              <a:t>x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  <a:sym typeface="+mn-ea"/>
              </a:rPr>
              <a:t>          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int *p;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	</a:t>
            </a:r>
            <a:r>
              <a:rPr lang="en-US" altLang="zh-CN" sz="2800" b="1">
                <a:solidFill>
                  <a:srgbClr val="FF0000"/>
                </a:solidFill>
              </a:rPr>
              <a:t>p=&amp;x;//</a:t>
            </a:r>
            <a:r>
              <a:rPr lang="zh-CN" altLang="en-US" sz="2800" b="1">
                <a:solidFill>
                  <a:srgbClr val="FF0000"/>
                </a:solidFill>
              </a:rPr>
              <a:t>p=(int *)</a:t>
            </a:r>
            <a:r>
              <a:rPr lang="zh-CN" altLang="en-US" sz="2800" b="1" u="sng">
                <a:solidFill>
                  <a:schemeClr val="tx2"/>
                </a:solidFill>
              </a:rPr>
              <a:t>0x6ffe14</a:t>
            </a:r>
            <a:r>
              <a:rPr lang="zh-CN" altLang="en-US" sz="2800" b="1">
                <a:solidFill>
                  <a:srgbClr val="FF0000"/>
                </a:solidFill>
              </a:rPr>
              <a:t>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	cout&lt;&lt;*p;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</a:rPr>
              <a:t>} 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指针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" y="1052830"/>
            <a:ext cx="9071610" cy="5305425"/>
          </a:xfrm>
        </p:spPr>
        <p:txBody>
          <a:bodyPr/>
          <a:p>
            <a:r>
              <a:rPr lang="zh-CN" altLang="en-US" i="0"/>
              <a:t>总结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指针：指针即地址</a:t>
            </a:r>
            <a:endParaRPr lang="zh-CN" altLang="en-US" sz="2800" b="1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指针变量：用于存放指针（地址）的变量</a:t>
            </a:r>
            <a:endParaRPr lang="zh-CN" altLang="en-US" sz="2800" b="1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为什么要定义指针变量？</a:t>
            </a:r>
            <a:endParaRPr lang="zh-CN" altLang="en-US" sz="2800" b="1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在上页程序中无法区别</a:t>
            </a:r>
            <a:r>
              <a:rPr lang="zh-CN" altLang="en-US" sz="2800" u="sng">
                <a:solidFill>
                  <a:schemeClr val="tx2"/>
                </a:solidFill>
                <a:sym typeface="+mn-ea"/>
              </a:rPr>
              <a:t>0x6ffe14</a:t>
            </a:r>
            <a:r>
              <a:rPr lang="zh-CN" altLang="en-US" sz="2800" i="0">
                <a:solidFill>
                  <a:schemeClr val="tx2"/>
                </a:solidFill>
                <a:sym typeface="+mn-ea"/>
              </a:rPr>
              <a:t>是一个整数还是一个地址。</a:t>
            </a:r>
            <a:endParaRPr lang="zh-CN" altLang="en-US" sz="2800" i="0">
              <a:solidFill>
                <a:schemeClr val="tx2"/>
              </a:solidFill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800" b="1" i="0">
              <a:solidFill>
                <a:schemeClr val="tx2"/>
              </a:solidFill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800" b="1" i="0">
              <a:solidFill>
                <a:schemeClr val="tx2"/>
              </a:solidFill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endParaRPr lang="zh-CN" altLang="en-US" sz="2800" b="1" i="0">
              <a:solidFill>
                <a:schemeClr val="tx2"/>
              </a:solidFill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olidFill>
                  <a:schemeClr val="tx2"/>
                </a:solidFill>
                <a:sym typeface="+mn-ea"/>
              </a:rPr>
              <a:t>如何定义指针变量：</a:t>
            </a:r>
            <a:endParaRPr lang="zh-CN" altLang="en-US" sz="2800" i="0">
              <a:solidFill>
                <a:schemeClr val="tx2"/>
              </a:solidFill>
              <a:sym typeface="+mn-ea"/>
            </a:endParaRPr>
          </a:p>
          <a:p>
            <a:pPr lvl="3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数据类型  *指针变量名</a:t>
            </a:r>
            <a:r>
              <a:rPr lang="en-US" altLang="zh-CN" sz="2800" i="0">
                <a:sym typeface="+mn-ea"/>
              </a:rPr>
              <a:t>[</a:t>
            </a:r>
            <a:r>
              <a:rPr lang="zh-CN" altLang="en-US" sz="2800" i="0">
                <a:sym typeface="+mn-ea"/>
              </a:rPr>
              <a:t>=初始地址</a:t>
            </a:r>
            <a:r>
              <a:rPr lang="en-US" altLang="zh-CN" sz="2800" i="0">
                <a:sym typeface="+mn-ea"/>
              </a:rPr>
              <a:t>]</a:t>
            </a:r>
            <a:endParaRPr lang="zh-CN" altLang="en-US" sz="2800" b="1" i="0">
              <a:solidFill>
                <a:srgbClr val="C00000"/>
              </a:solidFill>
              <a:sym typeface="+mn-ea"/>
            </a:endParaRPr>
          </a:p>
          <a:p>
            <a:pPr lvl="1"/>
            <a:endParaRPr lang="zh-CN" altLang="en-US" i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564255" y="3933190"/>
            <a:ext cx="3239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int p;</a:t>
            </a:r>
            <a:endParaRPr lang="zh-CN" altLang="en-US" sz="2800" b="1">
              <a:solidFill>
                <a:schemeClr val="tx2"/>
              </a:solidFill>
              <a:highlight>
                <a:srgbClr val="000000">
                  <a:alpha val="0"/>
                </a:srgbClr>
              </a:highlight>
            </a:endParaRPr>
          </a:p>
          <a:p>
            <a:r>
              <a:rPr lang="zh-CN" altLang="en-US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p=</a:t>
            </a:r>
            <a:r>
              <a:rPr lang="zh-CN" altLang="en-US" sz="2800" b="1" u="sng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0x6ffe14</a:t>
            </a:r>
            <a:r>
              <a:rPr lang="zh-CN" altLang="en-US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;</a:t>
            </a:r>
            <a:endParaRPr lang="zh-CN" altLang="en-US" sz="2800" b="1">
              <a:solidFill>
                <a:schemeClr val="tx2"/>
              </a:solidFill>
              <a:highlight>
                <a:srgbClr val="000000">
                  <a:alpha val="0"/>
                </a:srgbClr>
              </a:highlight>
            </a:endParaRPr>
          </a:p>
          <a:p>
            <a:r>
              <a:rPr lang="zh-CN" altLang="en-US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cout&lt;&lt;</a:t>
            </a:r>
            <a:r>
              <a:rPr lang="en-US" altLang="zh-CN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*</a:t>
            </a:r>
            <a:r>
              <a:rPr lang="zh-CN" altLang="en-US" sz="2800" b="1">
                <a:solidFill>
                  <a:schemeClr val="tx2"/>
                </a:solidFill>
                <a:highlight>
                  <a:srgbClr val="000000">
                    <a:alpha val="0"/>
                  </a:srgbClr>
                </a:highlight>
                <a:sym typeface="+mn-ea"/>
              </a:rPr>
              <a:t>p;</a:t>
            </a:r>
            <a:endParaRPr lang="zh-CN" altLang="en-US" sz="2800" b="1">
              <a:solidFill>
                <a:schemeClr val="tx2"/>
              </a:solidFill>
              <a:highlight>
                <a:srgbClr val="000000">
                  <a:alpha val="0"/>
                </a:srgbClr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指针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" y="1052830"/>
            <a:ext cx="9071610" cy="5305425"/>
          </a:xfrm>
        </p:spPr>
        <p:txBody>
          <a:bodyPr/>
          <a:p>
            <a:r>
              <a:rPr lang="zh-CN" altLang="en-US" i="0"/>
              <a:t>总结</a:t>
            </a:r>
            <a:endParaRPr lang="zh-CN" altLang="en-US" i="0"/>
          </a:p>
          <a:p>
            <a:pPr lvl="1"/>
            <a:r>
              <a:rPr lang="zh-CN" altLang="en-US" sz="2800" i="0">
                <a:sym typeface="+mn-ea"/>
              </a:rPr>
              <a:t>与指针运算相关的运算符</a:t>
            </a:r>
            <a:endParaRPr lang="zh-CN" altLang="en-US" sz="2800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&amp;（取变量地址）</a:t>
            </a:r>
            <a:endParaRPr lang="zh-CN" altLang="en-US" sz="2800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*（取地址中的值）</a:t>
            </a:r>
            <a:endParaRPr lang="zh-CN" altLang="en-US" sz="2800" i="0">
              <a:sym typeface="+mn-ea"/>
            </a:endParaRPr>
          </a:p>
          <a:p>
            <a:pPr marL="914400" lvl="2" indent="0" algn="l">
              <a:buClrTx/>
              <a:buSzTx/>
              <a:buNone/>
            </a:pPr>
            <a:r>
              <a:rPr lang="zh-CN" altLang="en-US" sz="2800" i="0">
                <a:sym typeface="+mn-ea"/>
              </a:rPr>
              <a:t>&amp;和*两个运算符的优先级别是相同的,结合规律是右结合性</a:t>
            </a:r>
            <a:endParaRPr lang="zh-CN" altLang="en-US" sz="2800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sz="2800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sz="2800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sz="2800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*变量名----表示所指变量的值。</a:t>
            </a:r>
            <a:br>
              <a:rPr lang="zh-CN" altLang="en-US" sz="2800" i="0">
                <a:sym typeface="+mn-ea"/>
              </a:rPr>
            </a:br>
            <a:r>
              <a:rPr lang="zh-CN" altLang="en-US" sz="2800" i="0">
                <a:sym typeface="+mn-ea"/>
              </a:rPr>
              <a:t> 变量名----表示指向变量的指针(地址)。</a:t>
            </a:r>
            <a:endParaRPr lang="zh-CN" altLang="en-US" sz="2800" i="0">
              <a:sym typeface="+mn-ea"/>
            </a:endParaRPr>
          </a:p>
          <a:p>
            <a:pPr lvl="1"/>
            <a:endParaRPr lang="zh-CN" altLang="en-US" i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55875" y="4077335"/>
            <a:ext cx="45034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int *p;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sym typeface="+mn-ea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int x=100;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sym typeface="+mn-ea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p=&amp;x;</a:t>
            </a:r>
            <a:endParaRPr lang="en-US" altLang="zh-CN" sz="2000" b="1" dirty="0">
              <a:solidFill>
                <a:srgbClr val="C00000"/>
              </a:solidFill>
              <a:latin typeface="楷体_GB2312" pitchFamily="49" charset="-122"/>
              <a:sym typeface="+mn-ea"/>
            </a:endParaRPr>
          </a:p>
          <a:p>
            <a:pPr eaLnBrk="1" hangingPunct="1">
              <a:buClrTx/>
              <a:buSzTx/>
              <a:buFontTx/>
            </a:pP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&amp;*</a:t>
            </a: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*&amp;x</a:t>
            </a: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(*p)</a:t>
            </a:r>
            <a:r>
              <a:rPr lang="zh-CN" altLang="en-US" sz="2000" b="1" dirty="0">
                <a:solidFill>
                  <a:srgbClr val="C00000"/>
                </a:solidFill>
                <a:latin typeface="楷体_GB2312" pitchFamily="49" charset="-122"/>
                <a:sym typeface="+mn-ea"/>
              </a:rPr>
              <a:t>的意义是什么？</a:t>
            </a:r>
            <a:endParaRPr lang="zh-CN" altLang="en-US" sz="2000" b="1" dirty="0">
              <a:solidFill>
                <a:srgbClr val="C00000"/>
              </a:solidFill>
              <a:latin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>
                <a:sym typeface="+mn-ea"/>
              </a:rPr>
              <a:t>主要内容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i="0"/>
              <a:t>为什么要使用数组？</a:t>
            </a:r>
            <a:endParaRPr lang="zh-CN" altLang="en-US" i="0"/>
          </a:p>
          <a:p>
            <a:pPr lvl="1"/>
            <a:r>
              <a:rPr lang="zh-CN" altLang="en-US" i="0"/>
              <a:t>大量相同类型数据的存储。</a:t>
            </a:r>
            <a:endParaRPr lang="zh-CN" altLang="en-US" i="0"/>
          </a:p>
          <a:p>
            <a:pPr lvl="1"/>
            <a:r>
              <a:rPr lang="zh-CN" altLang="en-US" i="0"/>
              <a:t>简化算法（以空间换取时间，降低算法的复杂度）。</a:t>
            </a:r>
            <a:endParaRPr lang="zh-CN" altLang="en-US" i="0"/>
          </a:p>
          <a:p>
            <a:pPr lvl="0"/>
            <a:r>
              <a:rPr lang="zh-CN" altLang="en-US" i="0"/>
              <a:t>如何定义、初始化数组</a:t>
            </a:r>
            <a:endParaRPr lang="zh-CN" altLang="en-US" i="0"/>
          </a:p>
          <a:p>
            <a:pPr lvl="0"/>
            <a:r>
              <a:rPr lang="zh-CN" altLang="en-US" i="0"/>
              <a:t>如何访问数组元素。</a:t>
            </a:r>
            <a:endParaRPr lang="zh-CN" altLang="en-US"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指针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注意问题</a:t>
            </a:r>
            <a:endParaRPr lang="zh-CN" altLang="en-US" i="0"/>
          </a:p>
          <a:p>
            <a:pPr lvl="1"/>
            <a:r>
              <a:rPr lang="zh-CN" altLang="en-US" sz="2800" i="0">
                <a:sym typeface="+mn-ea"/>
              </a:rPr>
              <a:t>指针只有指向了一个内存单元（指针保存了一个单元的地址）才能使用指针变量访问内存单元</a:t>
            </a:r>
            <a:endParaRPr lang="zh-CN" altLang="en-US" sz="2800" i="0">
              <a:sym typeface="+mn-ea"/>
            </a:endParaRPr>
          </a:p>
          <a:p>
            <a:pPr lvl="1"/>
            <a:r>
              <a:rPr lang="zh-CN" altLang="en-US" sz="2800" i="0">
                <a:sym typeface="+mn-ea"/>
              </a:rPr>
              <a:t>指针变量没有进行赋值时默认为空（</a:t>
            </a:r>
            <a:r>
              <a:rPr lang="en-US" altLang="zh-CN" sz="2800" i="0">
                <a:sym typeface="+mn-ea"/>
              </a:rPr>
              <a:t>0</a:t>
            </a:r>
            <a:r>
              <a:rPr lang="zh-CN" altLang="en-US" sz="2800" i="0">
                <a:sym typeface="+mn-ea"/>
              </a:rPr>
              <a:t>），此时通过指针访问内存会出错</a:t>
            </a:r>
            <a:endParaRPr lang="zh-CN" altLang="en-US" sz="2800" i="0">
              <a:sym typeface="+mn-ea"/>
            </a:endParaRPr>
          </a:p>
          <a:p>
            <a:pPr lvl="1"/>
            <a:r>
              <a:rPr lang="zh-CN" altLang="en-US" sz="2800" i="0">
                <a:sym typeface="+mn-ea"/>
              </a:rPr>
              <a:t>指针变量只能存储地址类型，不能是整型（虽然地址是整型表示的）</a:t>
            </a:r>
            <a:endParaRPr lang="zh-CN" altLang="en-US" sz="2800" i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2800" i="0">
                <a:sym typeface="+mn-ea"/>
              </a:rPr>
              <a:t>  i</a:t>
            </a:r>
            <a:r>
              <a:rPr lang="en-US" altLang="zh-CN" i="0">
                <a:sym typeface="+mn-ea"/>
              </a:rPr>
              <a:t>nt *p</a:t>
            </a:r>
            <a:r>
              <a:rPr lang="zh-CN" altLang="en-US" i="0">
                <a:sym typeface="+mn-ea"/>
              </a:rPr>
              <a:t>，</a:t>
            </a:r>
            <a:r>
              <a:rPr lang="en-US" altLang="zh-CN" i="0">
                <a:sym typeface="+mn-ea"/>
              </a:rPr>
              <a:t>x; p=1000(</a:t>
            </a:r>
            <a:r>
              <a:rPr lang="zh-CN" altLang="en-US" i="0">
                <a:sym typeface="+mn-ea"/>
              </a:rPr>
              <a:t>这样不行）；</a:t>
            </a:r>
            <a:r>
              <a:rPr lang="en-US" altLang="zh-CN" i="0">
                <a:sym typeface="+mn-ea"/>
              </a:rPr>
              <a:t>p=&amp;x</a:t>
            </a:r>
            <a:r>
              <a:rPr lang="zh-CN" altLang="en-US" i="0">
                <a:sym typeface="+mn-ea"/>
              </a:rPr>
              <a:t>；（这样可以）</a:t>
            </a:r>
            <a:endParaRPr lang="zh-CN" altLang="en-US" i="0">
              <a:sym typeface="+mn-ea"/>
            </a:endParaRPr>
          </a:p>
          <a:p>
            <a:pPr marL="914400" lvl="2" indent="0">
              <a:buNone/>
            </a:pPr>
            <a:r>
              <a:rPr lang="en-US" altLang="zh-CN" i="0">
                <a:sym typeface="+mn-ea"/>
              </a:rPr>
              <a:t>   p=</a:t>
            </a:r>
            <a:r>
              <a:rPr lang="zh-CN" altLang="en-US" i="0">
                <a:sym typeface="+mn-ea"/>
              </a:rPr>
              <a:t>（</a:t>
            </a:r>
            <a:r>
              <a:rPr lang="en-US" altLang="zh-CN" i="0">
                <a:sym typeface="+mn-ea"/>
              </a:rPr>
              <a:t>int *</a:t>
            </a:r>
            <a:r>
              <a:rPr lang="zh-CN" altLang="en-US" i="0">
                <a:sym typeface="+mn-ea"/>
              </a:rPr>
              <a:t>）</a:t>
            </a:r>
            <a:r>
              <a:rPr lang="en-US" altLang="zh-CN" i="0">
                <a:sym typeface="+mn-ea"/>
              </a:rPr>
              <a:t>1000</a:t>
            </a:r>
            <a:r>
              <a:rPr lang="zh-CN" altLang="en-US" i="0">
                <a:sym typeface="+mn-ea"/>
              </a:rPr>
              <a:t>；这样也可以但是不推荐哦，你知道</a:t>
            </a:r>
            <a:r>
              <a:rPr lang="en-US" altLang="zh-CN" i="0">
                <a:sym typeface="+mn-ea"/>
              </a:rPr>
              <a:t>1000</a:t>
            </a:r>
            <a:r>
              <a:rPr lang="zh-CN" altLang="en-US" i="0">
                <a:sym typeface="+mn-ea"/>
              </a:rPr>
              <a:t>这个地址里存放什么数据？修改该数据会造成什么后果？这样访问数据不安全【使用指针一定确保安全】。</a:t>
            </a:r>
            <a:endParaRPr lang="zh-CN" altLang="en-US" sz="2800" i="0">
              <a:sym typeface="+mn-ea"/>
            </a:endParaRPr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指针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指针使用举例：</a:t>
            </a:r>
            <a:endParaRPr lang="zh-CN" altLang="en-US" i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19885" y="1818640"/>
            <a:ext cx="611695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zh-CN" altLang="en-US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如下程序段的功能？</a:t>
            </a:r>
            <a:endParaRPr kumimoji="1" lang="en-US" altLang="zh-CN" sz="2000" b="1" dirty="0">
              <a:solidFill>
                <a:srgbClr val="C00000"/>
              </a:solidFill>
              <a:effectLst/>
              <a:latin typeface="+mn-lt"/>
              <a:ea typeface="+mn-ea"/>
              <a:sym typeface="+mn-ea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main()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{ 	int *p1,*p2,*p,a,b;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  	scanf(“%d,%d”,&amp;a,&amp;b);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  	p1=&amp;a;p2=&amp;b;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  	if(a&lt;b){</a:t>
            </a:r>
            <a:endParaRPr kumimoji="1" lang="en-US" altLang="zh-CN" sz="2000" b="1" dirty="0">
              <a:solidFill>
                <a:srgbClr val="C00000"/>
              </a:solidFill>
              <a:effectLst/>
              <a:latin typeface="+mn-lt"/>
              <a:ea typeface="+mn-ea"/>
              <a:sym typeface="+mn-ea"/>
            </a:endParaRPr>
          </a:p>
          <a:p>
            <a:pPr marL="914400" lvl="2" indent="457200"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p=p1;</a:t>
            </a:r>
            <a:endParaRPr kumimoji="1" lang="en-US" altLang="zh-CN" sz="2000" b="1" dirty="0">
              <a:solidFill>
                <a:srgbClr val="C00000"/>
              </a:solidFill>
              <a:effectLst/>
              <a:latin typeface="+mn-lt"/>
              <a:ea typeface="+mn-ea"/>
              <a:sym typeface="+mn-ea"/>
            </a:endParaRPr>
          </a:p>
          <a:p>
            <a:pPr marL="914400" lvl="2" indent="457200"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p1=p2;</a:t>
            </a:r>
            <a:endParaRPr kumimoji="1" lang="en-US" altLang="zh-CN" sz="2000" b="1" dirty="0">
              <a:solidFill>
                <a:srgbClr val="C00000"/>
              </a:solidFill>
              <a:effectLst/>
              <a:latin typeface="+mn-lt"/>
              <a:ea typeface="+mn-ea"/>
              <a:sym typeface="+mn-ea"/>
            </a:endParaRPr>
          </a:p>
          <a:p>
            <a:pPr marL="914400" lvl="2" indent="457200"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p2=p;</a:t>
            </a:r>
            <a:endParaRPr kumimoji="1" lang="en-US" altLang="zh-CN" sz="2000" b="1" dirty="0">
              <a:solidFill>
                <a:srgbClr val="C00000"/>
              </a:solidFill>
              <a:effectLst/>
              <a:latin typeface="+mn-lt"/>
              <a:ea typeface="+mn-ea"/>
              <a:sym typeface="+mn-ea"/>
            </a:endParaRPr>
          </a:p>
          <a:p>
            <a:pPr marL="914400" lvl="2" indent="457200"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}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  	printf(“a=%d,b=%d\n”,a,b);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  	printf(“max=%d,min=%d\n”,*p1,*p2);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  <a:buSzPct val="60000"/>
            </a:pPr>
            <a:r>
              <a:rPr kumimoji="1" lang="en-US" altLang="zh-CN" sz="2000" b="1" dirty="0">
                <a:solidFill>
                  <a:srgbClr val="C00000"/>
                </a:solidFill>
                <a:effectLst/>
                <a:latin typeface="+mn-lt"/>
                <a:ea typeface="+mn-ea"/>
                <a:sym typeface="+mn-ea"/>
              </a:rPr>
              <a:t>}</a:t>
            </a:r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2000" b="1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指针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指针运算</a:t>
            </a:r>
            <a:endParaRPr lang="zh-CN" altLang="en-US" i="0"/>
          </a:p>
          <a:p>
            <a:pPr lvl="1"/>
            <a:r>
              <a:rPr lang="zh-CN" altLang="en-US" sz="2800" i="0">
                <a:sym typeface="+mn-ea"/>
              </a:rPr>
              <a:t>赋值运算</a:t>
            </a:r>
            <a:endParaRPr lang="zh-CN" altLang="en-US" sz="2800" i="0">
              <a:sym typeface="+mn-ea"/>
            </a:endParaRPr>
          </a:p>
          <a:p>
            <a:pPr lvl="1"/>
            <a:r>
              <a:rPr lang="zh-CN" altLang="en-US" sz="2800" i="0">
                <a:sym typeface="+mn-ea"/>
              </a:rPr>
              <a:t>算术运算</a:t>
            </a:r>
            <a:endParaRPr lang="zh-CN" altLang="en-US" sz="2800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本质：地址本质就是一个整数，指针变量可以使用算术运算进行地址的运算（以字节地址为单位）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规则：指针变量+n 意味着将指针指向的当前变量向前或后的第n个变量单元。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过程</a:t>
            </a:r>
            <a:r>
              <a:rPr lang="en-US" altLang="zh-CN" i="0">
                <a:sym typeface="+mn-ea"/>
              </a:rPr>
              <a:t> </a:t>
            </a:r>
            <a:r>
              <a:rPr lang="zh-CN" altLang="en-US" i="0">
                <a:sym typeface="+mn-ea"/>
              </a:rPr>
              <a:t>：p</a:t>
            </a:r>
            <a:r>
              <a:rPr lang="zh-CN" altLang="en-US" i="0" baseline="-25000">
                <a:sym typeface="+mn-ea"/>
              </a:rPr>
              <a:t>新</a:t>
            </a:r>
            <a:r>
              <a:rPr lang="zh-CN" altLang="en-US" i="0">
                <a:sym typeface="+mn-ea"/>
              </a:rPr>
              <a:t> =p</a:t>
            </a:r>
            <a:r>
              <a:rPr lang="zh-CN" altLang="en-US" i="0" baseline="-25000">
                <a:sym typeface="+mn-ea"/>
              </a:rPr>
              <a:t>原值</a:t>
            </a:r>
            <a:r>
              <a:rPr lang="zh-CN" altLang="en-US" i="0">
                <a:sym typeface="+mn-ea"/>
              </a:rPr>
              <a:t> +n*sizeof(类型）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注意：确保算术运算有意义、不要盲目使用算术运算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800" i="0">
                <a:sym typeface="+mn-ea"/>
              </a:rPr>
              <a:t>指针的关系运算</a:t>
            </a:r>
            <a:endParaRPr lang="zh-CN" altLang="en-US" sz="2800" b="1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用于识别目标变量在内存中的前后位置</a:t>
            </a:r>
            <a:endParaRPr lang="zh-CN" altLang="en-US" b="1" i="0"/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>
                <a:sym typeface="+mn-ea"/>
              </a:rPr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i="0"/>
              <a:t>指针与顺序存储</a:t>
            </a:r>
            <a:endParaRPr lang="zh-CN" altLang="en-US" i="0"/>
          </a:p>
          <a:p>
            <a:pPr lvl="1" algn="l"/>
            <a:r>
              <a:rPr lang="zh-CN" altLang="en-US" i="0"/>
              <a:t>指针只能使用变量地址初始化？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sz="2280" i="0"/>
              <a:t>指针动态初始化  int *p；p=(int *)malloc(sizeof(int));</a:t>
            </a:r>
            <a:endParaRPr lang="zh-CN" altLang="en-US" sz="2280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660" i="0"/>
              <a:t>回顾：</a:t>
            </a:r>
            <a:r>
              <a:rPr lang="en-US" altLang="zh-CN" sz="2660" i="0"/>
              <a:t>int a[10];</a:t>
            </a:r>
            <a:r>
              <a:rPr lang="zh-CN" altLang="en-US" sz="2660" i="0"/>
              <a:t>中</a:t>
            </a:r>
            <a:r>
              <a:rPr lang="en-US" altLang="zh-CN" sz="2660" i="0"/>
              <a:t>a</a:t>
            </a:r>
            <a:r>
              <a:rPr lang="zh-CN" altLang="en-US" sz="2660" i="0"/>
              <a:t>表示什么？</a:t>
            </a:r>
            <a:endParaRPr lang="zh-CN" altLang="en-US" sz="2660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sz="2660" i="0"/>
              <a:t>通过指针访问</a:t>
            </a:r>
            <a:r>
              <a:rPr lang="en-US" altLang="zh-CN" sz="2660" i="0"/>
              <a:t>“</a:t>
            </a:r>
            <a:r>
              <a:rPr lang="zh-CN" altLang="en-US" sz="2660" i="0"/>
              <a:t>数组</a:t>
            </a:r>
            <a:r>
              <a:rPr lang="en-US" altLang="zh-CN" sz="2660" i="0"/>
              <a:t>”</a:t>
            </a:r>
            <a:endParaRPr lang="en-US" altLang="zh-CN" sz="2660" i="0"/>
          </a:p>
          <a:p>
            <a:pPr lvl="1" algn="l">
              <a:buClrTx/>
              <a:buSzTx/>
              <a:buBlip>
                <a:blip r:embed="rId1"/>
              </a:buBlip>
            </a:pPr>
            <a:endParaRPr lang="en-US" altLang="zh-CN" sz="2660" i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51910" y="1052195"/>
            <a:ext cx="4867910" cy="520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顺序存储结构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06230" cy="5305425"/>
          </a:xfrm>
        </p:spPr>
        <p:txBody>
          <a:bodyPr/>
          <a:p>
            <a:pPr lvl="0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顺序存储结构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使用连续的内存单元存储数据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连续内存单元的申请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int *p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；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p=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（</a:t>
            </a: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int *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）</a:t>
            </a: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malloc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（</a:t>
            </a: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N*sizeof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（</a:t>
            </a: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int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））；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free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（</a:t>
            </a:r>
            <a:r>
              <a:rPr lang="en-US" altLang="zh-CN" i="0" dirty="0">
                <a:solidFill>
                  <a:srgbClr val="002060"/>
                </a:solidFill>
                <a:effectLst/>
                <a:sym typeface="+mn-ea"/>
              </a:rPr>
              <a:t>p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）；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84120" y="1052195"/>
            <a:ext cx="6019800" cy="524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顺序存储结构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 a[10]</a:t>
            </a:r>
            <a:r>
              <a:rPr lang="zh-CN" altLang="en-US" i="0"/>
              <a:t>与</a:t>
            </a:r>
            <a:r>
              <a:rPr lang="en-US" altLang="zh-CN"/>
              <a:t> int *a;a=(int *)malloc(10*sizeof(int))</a:t>
            </a:r>
            <a:r>
              <a:rPr lang="zh-CN" altLang="en-US" i="0"/>
              <a:t>的区别；</a:t>
            </a:r>
            <a:endParaRPr lang="zh-CN" altLang="en-US" i="0"/>
          </a:p>
          <a:p>
            <a:r>
              <a:rPr lang="zh-CN" altLang="en-US" i="0"/>
              <a:t>尽管指针变量与数组名都保留着数组的存储地址，但它们却有着本质的区别。数组名是指针常量，它本身并不占用存储空间，一旦定义不允许更改；而指针变量的内容可以随时更改。</a:t>
            </a:r>
            <a:endParaRPr lang="zh-CN" altLang="en-US" i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1700530"/>
            <a:ext cx="6004560" cy="436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顺序存储结构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  <a:p>
            <a:pPr lvl="1"/>
            <a:r>
              <a:rPr lang="zh-CN" altLang="en-US" sz="2800" i="0"/>
              <a:t>这两种有啥区别？</a:t>
            </a:r>
            <a:endParaRPr lang="zh-CN" altLang="en-US" sz="2800" i="0"/>
          </a:p>
          <a:p>
            <a:pPr lvl="1"/>
            <a:r>
              <a:rPr lang="zh-CN" altLang="en-US" sz="2800" i="0"/>
              <a:t>为什么要用指针访问顺序表？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6010" y="1052195"/>
            <a:ext cx="4876800" cy="519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i="0"/>
              <a:t>问题</a:t>
            </a:r>
            <a:r>
              <a:rPr lang="en-US" altLang="zh-CN" b="1" i="0"/>
              <a:t>1</a:t>
            </a:r>
            <a:endParaRPr lang="en-US" altLang="zh-CN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输入50个学生的某门课程的成绩，打印出低于平均分的学生成绩</a:t>
            </a:r>
            <a:endParaRPr lang="zh-CN" altLang="en-US" i="0">
              <a:latin typeface="Times New Roman" panose="02020603050405020304" charset="0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/>
              <a:t>思考：</a:t>
            </a:r>
            <a:endParaRPr lang="zh-CN" altLang="en-US" i="0"/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现实中我们如何保存学生成绩的？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分析：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 dirty="0">
                <a:latin typeface="楷体_GB2312" pitchFamily="49" charset="-122"/>
                <a:ea typeface="楷体_GB2312" pitchFamily="49" charset="-122"/>
                <a:sym typeface="+mn-ea"/>
              </a:rPr>
              <a:t>50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个成绩是相同数据类型的一个集合（数组：具有相同类型的数据元素的集合，在数学中可以使用向量、矩阵、行列式等表示，现实生活中课时使用一维、二维表等表示）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计算机中如何存储和处理？肯定不会定义</a:t>
            </a:r>
            <a:r>
              <a:rPr lang="en-US" altLang="zh-CN" i="0" dirty="0">
                <a:latin typeface="楷体_GB2312" pitchFamily="49" charset="-122"/>
                <a:ea typeface="楷体_GB2312" pitchFamily="49" charset="-122"/>
                <a:sym typeface="+mn-ea"/>
              </a:rPr>
              <a:t>50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  <a:sym typeface="+mn-ea"/>
              </a:rPr>
              <a:t>个变量啊（为啥？）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 i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顺序存储</a:t>
            </a:r>
            <a:endParaRPr lang="zh-CN" altLang="en-US" i="0"/>
          </a:p>
          <a:p>
            <a:pPr lvl="1"/>
            <a:r>
              <a:rPr lang="zh-CN" altLang="en-US" sz="2800" i="0"/>
              <a:t>数组（一组数据），能不能将这些相同数据类型的一组数据一起存储起来？要存储起来就需要内存空间。</a:t>
            </a:r>
            <a:endParaRPr lang="zh-CN" altLang="en-US" sz="2800" i="0"/>
          </a:p>
          <a:p>
            <a:pPr lvl="1"/>
            <a:r>
              <a:rPr lang="zh-CN" altLang="en-US" sz="2800" i="0"/>
              <a:t>怎么实现呢？</a:t>
            </a:r>
            <a:endParaRPr lang="zh-CN" altLang="en-US" sz="2800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类型说明符 存储空间名称 [常量表达式]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注意：</a:t>
            </a:r>
            <a:r>
              <a:rPr lang="zh-CN" altLang="en-US" i="0">
                <a:sym typeface="+mn-ea"/>
              </a:rPr>
              <a:t>存储空间名称（很多书中成为数组名），表示这块存储空间的名称（也就是这块存储空间的起始地址）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类型说明符：说明这块存储空间能够存储数据的类型（为什么要说明类型？）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常量表达式：用来说明这块存储空间所放该类型元素的个数。</a:t>
            </a:r>
            <a:endParaRPr lang="zh-CN" altLang="en-US" i="0"/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>
                <a:sym typeface="+mn-ea"/>
              </a:rPr>
              <a:t>完成刚才问题：输入50个学生的某门课程的成绩，打印出低于平均分的学生序号与成绩</a:t>
            </a:r>
            <a:endParaRPr lang="zh-CN" altLang="en-US" i="0">
              <a:sym typeface="+mn-ea"/>
            </a:endParaRPr>
          </a:p>
          <a:p>
            <a:pPr lvl="1"/>
            <a:r>
              <a:rPr lang="zh-CN" altLang="en-US" i="0">
                <a:sym typeface="+mn-ea"/>
              </a:rPr>
              <a:t>定义一块存储空间存储该</a:t>
            </a:r>
            <a:r>
              <a:rPr lang="en-US" altLang="zh-CN" i="0">
                <a:sym typeface="+mn-ea"/>
              </a:rPr>
              <a:t>50</a:t>
            </a:r>
            <a:r>
              <a:rPr lang="zh-CN" altLang="en-US" i="0">
                <a:sym typeface="+mn-ea"/>
              </a:rPr>
              <a:t>个学生的成绩</a:t>
            </a:r>
            <a:endParaRPr lang="zh-CN" altLang="en-US" i="0">
              <a:sym typeface="+mn-ea"/>
            </a:endParaRPr>
          </a:p>
          <a:p>
            <a:pPr lvl="1"/>
            <a:r>
              <a:rPr lang="en-US" altLang="zh-CN" i="0">
                <a:sym typeface="+mn-ea"/>
              </a:rPr>
              <a:t>int score[50];</a:t>
            </a:r>
            <a:endParaRPr lang="en-US" altLang="zh-CN" i="0">
              <a:sym typeface="+mn-ea"/>
            </a:endParaRPr>
          </a:p>
          <a:p>
            <a:pPr lvl="1"/>
            <a:r>
              <a:rPr lang="zh-CN" altLang="en-US" i="0">
                <a:sym typeface="+mn-ea"/>
              </a:rPr>
              <a:t>解释：</a:t>
            </a:r>
            <a:r>
              <a:rPr lang="zh-CN" altLang="en-US" i="0">
                <a:sym typeface="+mn-ea"/>
              </a:rPr>
              <a:t>（向操作系统）</a:t>
            </a:r>
            <a:r>
              <a:rPr lang="zh-CN" altLang="en-US" i="0">
                <a:sym typeface="+mn-ea"/>
              </a:rPr>
              <a:t>申请有一块</a:t>
            </a:r>
            <a:r>
              <a:rPr lang="en-US" altLang="zh-CN" i="0">
                <a:sym typeface="+mn-ea"/>
              </a:rPr>
              <a:t>50</a:t>
            </a:r>
            <a:r>
              <a:rPr lang="zh-CN" altLang="en-US" i="0">
                <a:sym typeface="+mn-ea"/>
              </a:rPr>
              <a:t>个整数的（连续）的内存空间（共</a:t>
            </a:r>
            <a:r>
              <a:rPr lang="en-US" altLang="zh-CN" i="0">
                <a:sym typeface="+mn-ea"/>
              </a:rPr>
              <a:t>50*4</a:t>
            </a:r>
            <a:r>
              <a:rPr lang="zh-CN" altLang="en-US" i="0">
                <a:sym typeface="+mn-ea"/>
              </a:rPr>
              <a:t>个字节），这个存储空间的</a:t>
            </a:r>
            <a:r>
              <a:rPr lang="en-US" altLang="zh-CN" i="0">
                <a:sym typeface="+mn-ea"/>
              </a:rPr>
              <a:t>“</a:t>
            </a:r>
            <a:r>
              <a:rPr lang="zh-CN" altLang="en-US" i="0">
                <a:sym typeface="+mn-ea"/>
              </a:rPr>
              <a:t>名称</a:t>
            </a:r>
            <a:r>
              <a:rPr lang="en-US" altLang="zh-CN" i="0">
                <a:sym typeface="+mn-ea"/>
              </a:rPr>
              <a:t>”</a:t>
            </a:r>
            <a:r>
              <a:rPr lang="zh-CN" altLang="en-US" i="0">
                <a:sym typeface="+mn-ea"/>
              </a:rPr>
              <a:t>成为</a:t>
            </a:r>
            <a:r>
              <a:rPr lang="en-US" altLang="zh-CN" i="0">
                <a:sym typeface="+mn-ea"/>
              </a:rPr>
              <a:t>score</a:t>
            </a:r>
            <a:r>
              <a:rPr lang="zh-CN" altLang="en-US" i="0">
                <a:sym typeface="+mn-ea"/>
              </a:rPr>
              <a:t>（也就是这块存储空间的地址是</a:t>
            </a:r>
            <a:r>
              <a:rPr lang="en-US" altLang="zh-CN" i="0">
                <a:sym typeface="+mn-ea"/>
              </a:rPr>
              <a:t>score</a:t>
            </a:r>
            <a:r>
              <a:rPr lang="zh-CN" altLang="en-US" i="0">
                <a:sym typeface="+mn-ea"/>
              </a:rPr>
              <a:t>，可以输出看看这个地址是多少？大家的输出相同不？输出</a:t>
            </a:r>
            <a:r>
              <a:rPr lang="en-US" altLang="zh-CN" i="0">
                <a:sym typeface="+mn-ea"/>
              </a:rPr>
              <a:t>score</a:t>
            </a:r>
            <a:r>
              <a:rPr lang="zh-CN" altLang="en-US" i="0">
                <a:sym typeface="+mn-ea"/>
              </a:rPr>
              <a:t>的大小看看多少？）</a:t>
            </a:r>
            <a:endParaRPr lang="zh-CN" altLang="en-US" i="0">
              <a:sym typeface="+mn-ea"/>
            </a:endParaRPr>
          </a:p>
          <a:p>
            <a:pPr lvl="1"/>
            <a:r>
              <a:rPr lang="zh-CN" altLang="en-US" i="0">
                <a:sym typeface="+mn-ea"/>
              </a:rPr>
              <a:t>注意</a:t>
            </a:r>
            <a:r>
              <a:rPr lang="en-US" altLang="zh-CN" i="0">
                <a:sym typeface="+mn-ea"/>
              </a:rPr>
              <a:t>:C++</a:t>
            </a:r>
            <a:r>
              <a:rPr lang="zh-CN" altLang="en-US" i="0">
                <a:sym typeface="+mn-ea"/>
              </a:rPr>
              <a:t>只是申请了一块存储空间，可以放</a:t>
            </a:r>
            <a:r>
              <a:rPr lang="en-US" altLang="zh-CN" i="0">
                <a:sym typeface="+mn-ea"/>
              </a:rPr>
              <a:t>50</a:t>
            </a:r>
            <a:r>
              <a:rPr lang="zh-CN" altLang="en-US" i="0">
                <a:sym typeface="+mn-ea"/>
              </a:rPr>
              <a:t>个整数，具体放什么由程序决定。</a:t>
            </a:r>
            <a:endParaRPr lang="zh-CN" altLang="en-US" i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06230" cy="5305425"/>
          </a:xfrm>
        </p:spPr>
        <p:txBody>
          <a:bodyPr/>
          <a:p>
            <a:r>
              <a:rPr lang="zh-CN" altLang="en-US" i="0"/>
              <a:t>注意问题</a:t>
            </a:r>
            <a:endParaRPr lang="zh-CN" altLang="en-US" i="0"/>
          </a:p>
          <a:p>
            <a:pPr lvl="1"/>
            <a:r>
              <a:rPr lang="zh-CN" altLang="en-US" i="0" dirty="0">
                <a:solidFill>
                  <a:srgbClr val="FF0000"/>
                </a:solidFill>
                <a:effectLst/>
                <a:sym typeface="+mn-ea"/>
              </a:rPr>
              <a:t>类型说明符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是说明存储空间存储元素的类型（大小）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FF0000"/>
                </a:solidFill>
                <a:effectLst/>
                <a:sym typeface="+mn-ea"/>
              </a:rPr>
              <a:t>存储空间名称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是这块存储空间的唯一标识（符合标识符命名规范），不能随意变更。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 dirty="0">
                <a:solidFill>
                  <a:srgbClr val="FF0000"/>
                </a:solidFill>
                <a:effectLst/>
                <a:sym typeface="+mn-ea"/>
              </a:rPr>
              <a:t>常量表达式</a:t>
            </a:r>
            <a:r>
              <a:rPr lang="zh-CN" altLang="en-US" i="0" dirty="0">
                <a:solidFill>
                  <a:srgbClr val="002060"/>
                </a:solidFill>
                <a:effectLst/>
                <a:sym typeface="+mn-ea"/>
              </a:rPr>
              <a:t>一定是常量（字面常量、符号常量）【你使用变量不会出错哦，为啥？测评机会警告溢出，有时会判错哦】，需要一个可变长度的存储空间如何处理？</a:t>
            </a:r>
            <a:endParaRPr lang="zh-CN" altLang="en-US" i="0" dirty="0">
              <a:solidFill>
                <a:srgbClr val="FF000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1"/>
              </a:buBlip>
            </a:pP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定义数组时初始化</a:t>
            </a:r>
            <a:endParaRPr lang="zh-CN" altLang="en-US" i="0"/>
          </a:p>
          <a:p>
            <a:pPr lvl="1"/>
            <a:r>
              <a:rPr lang="zh-CN" altLang="en-US" i="0"/>
              <a:t>语法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类型说明符 数组名[常量表达式]={值，值……值}；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/>
              <a:t>说明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当{ }中值的个数少于（不能多）元素个数时，只给前面部分元素赋值。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如给全部元素赋值，则在数组说明中， 可以不给出数组元素的个数。</a:t>
            </a:r>
            <a:r>
              <a:rPr lang="en-US" altLang="zh-CN" i="0"/>
              <a:t>int a[]={1,2,3,4,5};</a:t>
            </a:r>
            <a:endParaRPr lang="en-US" altLang="zh-CN" i="0"/>
          </a:p>
        </p:txBody>
      </p:sp>
      <p:pic>
        <p:nvPicPr>
          <p:cNvPr id="10243" name="图片 102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2996565"/>
            <a:ext cx="6845300" cy="3267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如何访问存储空间（元素）？</a:t>
            </a:r>
            <a:endParaRPr lang="zh-CN" altLang="en-US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>
                <a:sym typeface="+mn-ea"/>
              </a:rPr>
              <a:t>元素访问的一般形式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存储空间名称</a:t>
            </a:r>
            <a:r>
              <a:rPr lang="en-US" altLang="zh-CN" i="0"/>
              <a:t>[</a:t>
            </a:r>
            <a:r>
              <a:rPr lang="zh-CN" altLang="en-US" i="0"/>
              <a:t>下标</a:t>
            </a:r>
            <a:r>
              <a:rPr lang="en-US" altLang="zh-CN" i="0"/>
              <a:t>]</a:t>
            </a:r>
            <a:endParaRPr lang="en-US" altLang="zh-CN" i="0"/>
          </a:p>
          <a:p>
            <a:pPr lvl="1" algn="l">
              <a:buClrTx/>
              <a:buSzTx/>
              <a:buBlip>
                <a:blip r:embed="rId1"/>
              </a:buBlip>
            </a:pPr>
            <a:r>
              <a:rPr lang="zh-CN" altLang="en-US" i="0"/>
              <a:t>注意：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存储空间存储数据只有两种访问形式</a:t>
            </a:r>
            <a:endParaRPr lang="zh-CN" altLang="en-US" i="0"/>
          </a:p>
          <a:p>
            <a:pPr lvl="3" algn="l">
              <a:buClrTx/>
              <a:buSzTx/>
              <a:buBlip>
                <a:blip r:embed="rId1"/>
              </a:buBlip>
            </a:pPr>
            <a:r>
              <a:rPr lang="zh-CN" altLang="en-US" i="0"/>
              <a:t>读取（读）</a:t>
            </a:r>
            <a:endParaRPr lang="zh-CN" altLang="en-US" i="0"/>
          </a:p>
          <a:p>
            <a:pPr lvl="3" algn="l">
              <a:buClrTx/>
              <a:buSzTx/>
              <a:buBlip>
                <a:blip r:embed="rId1"/>
              </a:buBlip>
            </a:pPr>
            <a:r>
              <a:rPr lang="zh-CN" altLang="en-US" i="0"/>
              <a:t>修改（写）</a:t>
            </a:r>
            <a:endParaRPr lang="zh-CN" altLang="en-US" i="0"/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zh-CN" altLang="en-US" i="0"/>
              <a:t>下标表示要访问元素的位置（也就是这块内存区域的相对位置），必须是</a:t>
            </a:r>
            <a:r>
              <a:rPr lang="zh-CN" altLang="en-US" i="0">
                <a:sym typeface="+mn-ea"/>
              </a:rPr>
              <a:t>整型常量或整型表达式</a:t>
            </a:r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1"/>
              </a:buBlip>
            </a:pPr>
            <a:r>
              <a:rPr lang="en-US" altLang="zh-CN" i="0"/>
              <a:t>C++</a:t>
            </a:r>
            <a:r>
              <a:rPr lang="zh-CN" altLang="en-US" i="0"/>
              <a:t>的位置是从</a:t>
            </a:r>
            <a:r>
              <a:rPr lang="en-US" altLang="zh-CN" i="0"/>
              <a:t>0</a:t>
            </a:r>
            <a:r>
              <a:rPr lang="zh-CN" altLang="en-US" i="0"/>
              <a:t>开始编址的</a:t>
            </a:r>
            <a:endParaRPr lang="zh-CN" altLang="en-US"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0">
                <a:sym typeface="+mn-ea"/>
              </a:rPr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i="0"/>
              <a:t>完成刚才的任务</a:t>
            </a:r>
            <a:r>
              <a:rPr lang="zh-CN" altLang="en-US" i="0">
                <a:sym typeface="+mn-ea"/>
              </a:rPr>
              <a:t>输入50个学生的某门课程的成绩，打印出低于平均分的学生序号与成绩</a:t>
            </a: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971550" y="2132330"/>
            <a:ext cx="8134985" cy="4451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int score[50];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float avg;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for(int i=0;i&lt;50;i++){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cin&gt;&gt;score[i];</a:t>
            </a:r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//scanf(“%d”,&amp;score[i]);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avg=avg+score[i];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avg=avg/50</a:t>
            </a:r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.0</a:t>
            </a: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;	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for(int i=0;i&lt;50;i++){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if(score[i]&lt;avg){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	cout&lt;&lt;i&lt;&lt;" "&lt;&lt;score[i]&lt;&lt;endl;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0" lvl="5" indent="457200" eaLnBrk="1" latinLnBrk="0" hangingPunct="1">
              <a:lnSpc>
                <a:spcPts val="2000"/>
              </a:lnSpc>
            </a:pPr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//printf(“%d %d\n“,i,score[i]);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	}	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latinLnBrk="0" hangingPunct="1">
              <a:lnSpc>
                <a:spcPts val="2000"/>
              </a:lnSpc>
            </a:pPr>
            <a:r>
              <a:rPr lang="zh-CN" altLang="en-US" sz="2000" b="1" i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0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5845" y="2312670"/>
            <a:ext cx="3636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试一试将最后一个循环的循环条件改成</a:t>
            </a:r>
            <a:r>
              <a:rPr lang="en-US" altLang="zh-CN" sz="2000" b="1">
                <a:solidFill>
                  <a:srgbClr val="C00000"/>
                </a:solidFill>
              </a:rPr>
              <a:t>i&lt;=100</a:t>
            </a:r>
            <a:r>
              <a:rPr lang="zh-CN" altLang="en-US" sz="2000" b="1">
                <a:solidFill>
                  <a:srgbClr val="C00000"/>
                </a:solidFill>
              </a:rPr>
              <a:t>，运行结果是什么？为啥能运行？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4110,&quot;width&quot;:861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PLACING_PICTURE_USER_VIEWPORT" val="{&quot;height&quot;:6852,&quot;width&quot;:6408}"/>
</p:tagLst>
</file>

<file path=ppt/tags/tag8.xml><?xml version="1.0" encoding="utf-8"?>
<p:tagLst xmlns:p="http://schemas.openxmlformats.org/presentationml/2006/main">
  <p:tag name="KSO_WM_UNIT_PLACING_PICTURE_USER_VIEWPORT" val="{&quot;height&quot;:8256,&quot;width&quot;:9480}"/>
</p:tagLst>
</file>

<file path=ppt/tags/tag9.xml><?xml version="1.0" encoding="utf-8"?>
<p:tagLst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4044</Words>
  <Application>WPS 演示</Application>
  <PresentationFormat>全屏显示(4:3)</PresentationFormat>
  <Paragraphs>291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Times New Roman</vt:lpstr>
      <vt:lpstr>楷体</vt:lpstr>
      <vt:lpstr>楷体_GB2312</vt:lpstr>
      <vt:lpstr>新宋体</vt:lpstr>
      <vt:lpstr>微软雅黑</vt:lpstr>
      <vt:lpstr>Arial Unicode MS</vt:lpstr>
      <vt:lpstr>黑体</vt:lpstr>
      <vt:lpstr>自定义设计方案</vt:lpstr>
      <vt:lpstr>2_自定义设计方案</vt:lpstr>
      <vt:lpstr>1_自定义设计方案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PowerPoint 演示文稿</vt:lpstr>
      <vt:lpstr>主要内容</vt:lpstr>
      <vt:lpstr>问题1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  </vt:lpstr>
      <vt:lpstr>一维数组 </vt:lpstr>
      <vt:lpstr>一维数组 </vt:lpstr>
      <vt:lpstr>一维数组</vt:lpstr>
      <vt:lpstr>指针</vt:lpstr>
      <vt:lpstr>指针</vt:lpstr>
      <vt:lpstr>指针</vt:lpstr>
      <vt:lpstr>PowerPoint 演示文稿</vt:lpstr>
      <vt:lpstr>指针</vt:lpstr>
      <vt:lpstr>指针</vt:lpstr>
      <vt:lpstr>指针</vt:lpstr>
      <vt:lpstr>PowerPoint 演示文稿</vt:lpstr>
      <vt:lpstr>PowerPoint 演示文稿</vt:lpstr>
      <vt:lpstr>Pointer</vt:lpstr>
      <vt:lpstr>顺序存储结构</vt:lpstr>
      <vt:lpstr>顺序存储结构 </vt:lpstr>
      <vt:lpstr>顺序存储结构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XZIT</cp:lastModifiedBy>
  <cp:revision>735</cp:revision>
  <cp:lastPrinted>2016-10-17T09:50:00Z</cp:lastPrinted>
  <dcterms:created xsi:type="dcterms:W3CDTF">2015-01-25T08:40:00Z</dcterms:created>
  <dcterms:modified xsi:type="dcterms:W3CDTF">2023-10-06T05:16:09Z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RubyTemplateID">
    <vt:lpwstr>2</vt:lpwstr>
  </property>
  <property fmtid="{D5CDD505-2E9C-101B-9397-08002B2CF9AE}" pid="4" name="ICV">
    <vt:lpwstr>27E97F6BC0284E7BBF5808994D69C359_13</vt:lpwstr>
  </property>
</Properties>
</file>