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4" r:id="rId3"/>
  </p:sldMasterIdLst>
  <p:notesMasterIdLst>
    <p:notesMasterId r:id="rId12"/>
  </p:notesMasterIdLst>
  <p:handoutMasterIdLst>
    <p:handoutMasterId r:id="rId13"/>
  </p:handoutMasterIdLst>
  <p:sldIdLst>
    <p:sldId id="1707" r:id="rId4"/>
    <p:sldId id="2002" r:id="rId5"/>
    <p:sldId id="2068" r:id="rId6"/>
    <p:sldId id="2069" r:id="rId7"/>
    <p:sldId id="2070" r:id="rId8"/>
    <p:sldId id="2071" r:id="rId9"/>
    <p:sldId id="2072" r:id="rId10"/>
    <p:sldId id="2073" r:id="rId11"/>
  </p:sldIdLst>
  <p:sldSz cx="9144000" cy="6858000" type="screen4x3"/>
  <p:notesSz cx="6735763" cy="9799638"/>
  <p:custDataLst>
    <p:tags r:id="rId1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6" userDrawn="1">
          <p15:clr>
            <a:srgbClr val="A4A3A4"/>
          </p15:clr>
        </p15:guide>
        <p15:guide id="2" pos="28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1842"/>
    <a:srgbClr val="67B0E3"/>
    <a:srgbClr val="FFFCD1"/>
    <a:srgbClr val="660033"/>
    <a:srgbClr val="993366"/>
    <a:srgbClr val="000066"/>
    <a:srgbClr val="FCFCD1"/>
    <a:srgbClr val="FF0066"/>
    <a:srgbClr val="00808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A00964-06D5-47B8-A08D-DB07EF654235}" v="2" dt="2023-10-17T06:31:44.8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5" autoAdjust="0"/>
    <p:restoredTop sz="98222" autoAdjust="0"/>
  </p:normalViewPr>
  <p:slideViewPr>
    <p:cSldViewPr showGuides="1">
      <p:cViewPr varScale="1">
        <p:scale>
          <a:sx n="78" d="100"/>
          <a:sy n="78" d="100"/>
        </p:scale>
        <p:origin x="1483" y="67"/>
      </p:cViewPr>
      <p:guideLst>
        <p:guide orient="horz" pos="2326"/>
        <p:guide pos="288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4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士程 丁" userId="c0fb6e0fc6397e41" providerId="LiveId" clId="{66A00964-06D5-47B8-A08D-DB07EF654235}"/>
    <pc:docChg chg="modSld">
      <pc:chgData name="士程 丁" userId="c0fb6e0fc6397e41" providerId="LiveId" clId="{66A00964-06D5-47B8-A08D-DB07EF654235}" dt="2023-10-17T06:31:51.076" v="2" actId="20577"/>
      <pc:docMkLst>
        <pc:docMk/>
      </pc:docMkLst>
      <pc:sldChg chg="modSp mod">
        <pc:chgData name="士程 丁" userId="c0fb6e0fc6397e41" providerId="LiveId" clId="{66A00964-06D5-47B8-A08D-DB07EF654235}" dt="2023-10-17T06:31:51.076" v="2" actId="20577"/>
        <pc:sldMkLst>
          <pc:docMk/>
          <pc:sldMk cId="0" sldId="2071"/>
        </pc:sldMkLst>
        <pc:spChg chg="mod">
          <ac:chgData name="士程 丁" userId="c0fb6e0fc6397e41" providerId="LiveId" clId="{66A00964-06D5-47B8-A08D-DB07EF654235}" dt="2023-10-17T06:31:51.076" v="2" actId="20577"/>
          <ac:spMkLst>
            <pc:docMk/>
            <pc:sldMk cId="0" sldId="2071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Tx/>
              <a:buNone/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16350" y="0"/>
            <a:ext cx="29178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Tx/>
              <a:buNone/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07513"/>
            <a:ext cx="2919413" cy="4905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Tx/>
              <a:buNone/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16350" y="9307513"/>
            <a:ext cx="2917825" cy="49053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8A4ABDF-E1F8-4E0F-972C-E33724662ADA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panose="020B0604020202020204" pitchFamily="34" charset="0"/>
              <a:buNone/>
              <a:defRPr sz="1200" noProof="1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Arial" panose="020B0604020202020204" pitchFamily="34" charset="0"/>
              <a:buNone/>
              <a:defRPr sz="1200" noProof="1">
                <a:ea typeface="宋体" panose="02010600030101010101" pitchFamily="2" charset="-122"/>
                <a:cs typeface="+mn-ea"/>
              </a:defRPr>
            </a:lvl1pPr>
          </a:lstStyle>
          <a:p>
            <a:pPr>
              <a:defRPr/>
            </a:pPr>
            <a:fld id="{8633B541-E492-48C0-A3E2-BFA4BC9D8013}" type="datetimeFigureOut">
              <a:rPr lang="zh-CN" altLang="en-US"/>
              <a:t>2023/10/17</a:t>
            </a:fld>
            <a:endParaRPr lang="zh-CN" altLang="en-US">
              <a:cs typeface="+mn-cs"/>
            </a:endParaRPr>
          </a:p>
        </p:txBody>
      </p:sp>
      <p:sp>
        <p:nvSpPr>
          <p:cNvPr id="56324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428625" y="1225550"/>
            <a:ext cx="5880100" cy="3306763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</p:spPr>
      </p:sp>
      <p:sp>
        <p:nvSpPr>
          <p:cNvPr id="29701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73100" y="4716463"/>
            <a:ext cx="5389563" cy="38592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07513"/>
            <a:ext cx="2919413" cy="492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panose="020B0604020202020204" pitchFamily="34" charset="0"/>
              <a:buNone/>
              <a:defRPr sz="1200" noProof="1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14763" y="9307513"/>
            <a:ext cx="2919412" cy="492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E39052A-66A1-4B3C-81B6-97378F7646B7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FC7CD62-AE04-416C-AAFC-821F40FCD9F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9E59E78-A493-45EE-AC3F-642B56F720F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829C95E-F9EE-402B-9580-B268DFEE90C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64EC36-485E-45FA-99F2-C07A1D7C9719}" type="datetimeFigureOut">
              <a:rPr lang="zh-CN" altLang="en-US"/>
              <a:t>2023/10/17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D81E1EF-1413-4F7E-AF72-0069B3A69D8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64EC36-485E-45FA-99F2-C07A1D7C9719}" type="datetimeFigureOut">
              <a:rPr lang="zh-CN" altLang="en-US"/>
              <a:t>2023/10/17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144DC94-5805-4BFB-A587-F85CA4296C2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64EC36-485E-45FA-99F2-C07A1D7C9719}" type="datetimeFigureOut">
              <a:rPr lang="zh-CN" altLang="en-US"/>
              <a:t>2023/10/17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F37BCE4-8AAA-4685-B7AF-1D9A509AF30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64EC36-485E-45FA-99F2-C07A1D7C9719}" type="datetimeFigureOut">
              <a:rPr lang="zh-CN" altLang="en-US"/>
              <a:t>2023/10/17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BAC4F70-B1FA-4888-B4FA-AEDACBA0D31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64EC36-485E-45FA-99F2-C07A1D7C9719}" type="datetimeFigureOut">
              <a:rPr lang="zh-CN" altLang="en-US"/>
              <a:t>2023/10/17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9B16674-DC72-4572-A539-CED876F440D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64EC36-485E-45FA-99F2-C07A1D7C9719}" type="datetimeFigureOut">
              <a:rPr lang="zh-CN" altLang="en-US"/>
              <a:t>2023/10/17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881BC62-ADFC-41EA-8BB0-2A34A0E751A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64EC36-485E-45FA-99F2-C07A1D7C9719}" type="datetimeFigureOut">
              <a:rPr lang="zh-CN" altLang="en-US"/>
              <a:t>2023/10/17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0498DE0-2074-498A-85E0-C4E8D066B7A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64EC36-485E-45FA-99F2-C07A1D7C9719}" type="datetimeFigureOut">
              <a:rPr lang="zh-CN" altLang="en-US"/>
              <a:t>2023/10/17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CF02218-B8F4-4A6C-B508-E406216128F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560" y="143510"/>
            <a:ext cx="6570345" cy="605790"/>
          </a:xfrm>
          <a:prstGeom prst="rect">
            <a:avLst/>
          </a:prstGeom>
        </p:spPr>
        <p:txBody>
          <a:bodyPr/>
          <a:lstStyle>
            <a:lvl1pPr algn="l">
              <a:defRPr sz="3600" i="1">
                <a:solidFill>
                  <a:schemeClr val="bg1"/>
                </a:solidFill>
                <a:latin typeface="Times New Roman" panose="02020603050405020304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 descr="7b0a202020202262756c6c6574223a20227b5c2263617465676f727949645c223a31303032352c5c2274656d706c61746549645c223a32303233303833397d220a7d0a"/>
          <p:cNvSpPr>
            <a:spLocks noGrp="1"/>
          </p:cNvSpPr>
          <p:nvPr>
            <p:ph idx="1"/>
          </p:nvPr>
        </p:nvSpPr>
        <p:spPr>
          <a:xfrm>
            <a:off x="35560" y="1165860"/>
            <a:ext cx="9071610" cy="5305425"/>
          </a:xfrm>
          <a:prstGeom prst="rect">
            <a:avLst/>
          </a:prstGeom>
        </p:spPr>
        <p:txBody>
          <a:bodyPr/>
          <a:lstStyle>
            <a:lvl1pPr>
              <a:buSzPct val="100000"/>
              <a:buBlip>
                <a:blip r:embed="rId2"/>
              </a:buBlip>
              <a:defRPr b="1" i="1" u="none" strike="noStrike" kern="1200" cap="none" spc="0" normalizeH="0">
                <a:solidFill>
                  <a:srgbClr val="002060"/>
                </a:solidFill>
                <a:uFillTx/>
                <a:latin typeface="Times New Roman" panose="02020603050405020304" charset="0"/>
              </a:defRPr>
            </a:lvl1pPr>
            <a:lvl2pPr>
              <a:buSzPct val="100000"/>
              <a:buBlip>
                <a:blip r:embed="rId3"/>
              </a:buBlip>
              <a:defRPr b="1" i="1" u="none" strike="noStrike" kern="1200" cap="none" spc="0" normalizeH="0">
                <a:solidFill>
                  <a:srgbClr val="C00000"/>
                </a:solidFill>
                <a:uFillTx/>
                <a:latin typeface="Times New Roman" panose="02020603050405020304" charset="0"/>
              </a:defRPr>
            </a:lvl2pPr>
            <a:lvl3pPr>
              <a:buSzPct val="100000"/>
              <a:buBlip>
                <a:blip r:embed="rId4"/>
              </a:buBlip>
              <a:defRPr sz="2400" b="1" i="1" u="none" strike="noStrike" kern="1200" cap="none" spc="0" normalizeH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uFillTx/>
                <a:latin typeface="Times New Roman" panose="02020603050405020304" charset="0"/>
              </a:defRPr>
            </a:lvl3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EC7155A-B808-433B-85BA-60E64DE09CD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64EC36-485E-45FA-99F2-C07A1D7C9719}" type="datetimeFigureOut">
              <a:rPr lang="zh-CN" altLang="en-US"/>
              <a:t>2023/10/17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02EFC11-D696-4747-9B38-A1BB4CFF9C2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64EC36-485E-45FA-99F2-C07A1D7C9719}" type="datetimeFigureOut">
              <a:rPr lang="zh-CN" altLang="en-US"/>
              <a:t>2023/10/17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80B10BC-A921-4ABD-9377-642FC5B44C6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64EC36-485E-45FA-99F2-C07A1D7C9719}" type="datetimeFigureOut">
              <a:rPr lang="zh-CN" altLang="en-US"/>
              <a:t>2023/10/17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30D319C-C672-45B4-B552-944560C017A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1FC8EB6-9076-4F24-8E97-13C1734BE329}" type="datetimeFigureOut">
              <a:rPr lang="zh-CN" altLang="en-US"/>
              <a:t>2023/10/17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7FE8E0D-9D26-4404-828B-3B76A4950AB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1FC8EB6-9076-4F24-8E97-13C1734BE329}" type="datetimeFigureOut">
              <a:rPr lang="zh-CN" altLang="en-US"/>
              <a:t>2023/10/17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593B44F-CA42-4D34-BC60-752D0F5A321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1FC8EB6-9076-4F24-8E97-13C1734BE329}" type="datetimeFigureOut">
              <a:rPr lang="zh-CN" altLang="en-US"/>
              <a:t>2023/10/17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3E9EEB4-9E96-4DD7-BD3F-60A8202C460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1FC8EB6-9076-4F24-8E97-13C1734BE329}" type="datetimeFigureOut">
              <a:rPr lang="zh-CN" altLang="en-US"/>
              <a:t>2023/10/17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0C2EA48-EFCA-4195-A0F1-4AD258BF201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1FC8EB6-9076-4F24-8E97-13C1734BE329}" type="datetimeFigureOut">
              <a:rPr lang="zh-CN" altLang="en-US"/>
              <a:t>2023/10/17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19231DB-0CE9-4459-883C-32610BC7874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38336E5-0D1D-4896-9C4B-6FDEFD6810B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1FC8EB6-9076-4F24-8E97-13C1734BE329}" type="datetimeFigureOut">
              <a:rPr lang="zh-CN" altLang="en-US"/>
              <a:t>2023/10/17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A1DA2BE-C760-4BDD-8B1E-AE256153BB7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1FC8EB6-9076-4F24-8E97-13C1734BE329}" type="datetimeFigureOut">
              <a:rPr lang="zh-CN" altLang="en-US"/>
              <a:t>2023/10/17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39BF417-AA52-4802-833C-928B426B4C8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1FC8EB6-9076-4F24-8E97-13C1734BE329}" type="datetimeFigureOut">
              <a:rPr lang="zh-CN" altLang="en-US"/>
              <a:t>2023/10/17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3072D80-FDD3-4549-B379-A8C6382CF59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1FC8EB6-9076-4F24-8E97-13C1734BE329}" type="datetimeFigureOut">
              <a:rPr lang="zh-CN" altLang="en-US"/>
              <a:t>2023/10/17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2717F4B-EF5F-4AEF-862B-D5218DDB8CF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1FC8EB6-9076-4F24-8E97-13C1734BE329}" type="datetimeFigureOut">
              <a:rPr lang="zh-CN" altLang="en-US"/>
              <a:t>2023/10/17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B016569-A0AD-4532-8601-85C2123D83D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CF7D12A-D1AD-468D-8EFC-97BE2E9824A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EF7BADB-AA44-44EF-96A8-BDFCA2A9898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6460873-0D85-4967-AFDC-BF0191ED875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F692266-A895-431A-A39C-2D92FA22001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36A2CE-E192-4979-A305-F80EF9ED762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5115BB-4DC1-4DFC-8E71-BB4D16AC3BA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6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-180975" y="-68263"/>
            <a:ext cx="10153650" cy="6981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324485" y="2060575"/>
            <a:ext cx="9868535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4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/>
                <a:latin typeface="Times New Roman" panose="02020603050405020304" charset="0"/>
                <a:cs typeface="Times New Roman" panose="02020603050405020304" charset="0"/>
              </a:rPr>
              <a:t>多维数组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84785" y="3429000"/>
            <a:ext cx="891921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+mj-lt"/>
              </a:rPr>
              <a:t>本讲：主要学习多维数组的概念及使用，深刻理解指针和通过指针访问数组元素</a:t>
            </a:r>
          </a:p>
        </p:txBody>
      </p:sp>
    </p:spTree>
    <p:custDataLst>
      <p:tags r:id="rId1"/>
    </p:custData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>
                <a:sym typeface="+mn-ea"/>
              </a:rPr>
              <a:t>主要内容</a:t>
            </a:r>
            <a:endParaRPr lang="zh-CN" altLang="en-US" b="1" i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i="0"/>
              <a:t>二维数组</a:t>
            </a:r>
            <a:endParaRPr lang="zh-CN" altLang="en-US" i="0"/>
          </a:p>
          <a:p>
            <a:pPr lvl="0"/>
            <a:r>
              <a:rPr lang="zh-CN" altLang="en-US" i="0"/>
              <a:t>使用指针访问数组元素</a:t>
            </a:r>
          </a:p>
          <a:p>
            <a:pPr lvl="0"/>
            <a:r>
              <a:rPr lang="zh-CN" altLang="en-US" i="0"/>
              <a:t>多维数组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>
                <a:sym typeface="+mn-ea"/>
              </a:rPr>
              <a:t>二维数组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i="0"/>
              <a:t>二维数组的定义</a:t>
            </a:r>
          </a:p>
          <a:p>
            <a:pPr lvl="1"/>
            <a:r>
              <a:rPr lang="zh-CN" altLang="en-US" i="0"/>
              <a:t>当一维数组元素的类型也是一维数组时，便构成了“数组的数组”</a:t>
            </a:r>
          </a:p>
          <a:p>
            <a:pPr lvl="1"/>
            <a:r>
              <a:rPr lang="zh-CN" altLang="en-US" i="0"/>
              <a:t>一般形式（二维存储空间）</a:t>
            </a:r>
          </a:p>
          <a:p>
            <a:pPr lvl="2" algn="l">
              <a:buClrTx/>
              <a:buSzTx/>
              <a:buBlip>
                <a:blip r:embed="rId3"/>
              </a:buBlip>
            </a:pPr>
            <a:r>
              <a:rPr lang="zh-CN" altLang="en-US" i="0">
                <a:sym typeface="+mn-ea"/>
              </a:rPr>
              <a:t>一维线性内存空间中如何实现二维结构</a:t>
            </a:r>
            <a:endParaRPr lang="zh-CN" altLang="en-US" i="0"/>
          </a:p>
          <a:p>
            <a:pPr lvl="2" algn="l">
              <a:buClrTx/>
              <a:buSzTx/>
              <a:buBlip>
                <a:blip r:embed="rId3"/>
              </a:buBlip>
            </a:pPr>
            <a:r>
              <a:rPr lang="zh-CN" altLang="en-US" i="0"/>
              <a:t>数据类型  数组名[常量表达式1] [常量表达式2] </a:t>
            </a:r>
          </a:p>
          <a:p>
            <a:pPr lvl="2" algn="l">
              <a:buClrTx/>
              <a:buSzTx/>
              <a:buBlip>
                <a:blip r:embed="rId3"/>
              </a:buBlip>
            </a:pPr>
            <a:r>
              <a:rPr lang="zh-CN" altLang="en-US" i="0"/>
              <a:t>例如：</a:t>
            </a:r>
            <a:r>
              <a:rPr lang="en-US" altLang="zh-CN" i="0"/>
              <a:t>int a[5][10]</a:t>
            </a:r>
          </a:p>
          <a:p>
            <a:pPr lvl="2" algn="l">
              <a:buClrTx/>
              <a:buSzTx/>
              <a:buBlip>
                <a:blip r:embed="rId3"/>
              </a:buBlip>
            </a:pPr>
            <a:r>
              <a:rPr lang="zh-CN" altLang="en-US" i="0"/>
              <a:t>思考：二维空间中</a:t>
            </a:r>
            <a:r>
              <a:rPr lang="en-US" altLang="zh-CN" i="0"/>
              <a:t>a</a:t>
            </a:r>
            <a:r>
              <a:rPr lang="zh-CN" altLang="en-US" i="0"/>
              <a:t>中表示什么</a:t>
            </a:r>
            <a:r>
              <a:rPr lang="en-US" altLang="zh-CN" i="0"/>
              <a:t>,a[0]</a:t>
            </a:r>
            <a:r>
              <a:rPr lang="zh-CN" altLang="en-US" i="0"/>
              <a:t>表示什么，</a:t>
            </a:r>
            <a:r>
              <a:rPr lang="en-US" altLang="zh-CN" i="0"/>
              <a:t>a[0][0]</a:t>
            </a:r>
            <a:r>
              <a:rPr lang="zh-CN" altLang="en-US" i="0"/>
              <a:t>表示什么？如下程序的运行结果？</a:t>
            </a:r>
          </a:p>
          <a:p>
            <a:pPr lvl="1"/>
            <a:endParaRPr lang="zh-CN" altLang="en-US" i="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724525" y="5012690"/>
            <a:ext cx="3148330" cy="16821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>
                <a:sym typeface="+mn-ea"/>
              </a:rPr>
              <a:t>二维数组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i="0"/>
              <a:t>多维数组的定义</a:t>
            </a:r>
          </a:p>
          <a:p>
            <a:pPr lvl="1"/>
            <a:r>
              <a:rPr lang="zh-CN" altLang="en-US" i="0"/>
              <a:t>当二维数组元素的类型也是一维数组时，便构成了“数组的数组的数组”，也就是三维数组，</a:t>
            </a:r>
            <a:r>
              <a:rPr lang="en-US" altLang="zh-CN" i="0"/>
              <a:t>..........</a:t>
            </a:r>
            <a:r>
              <a:rPr lang="zh-CN" altLang="en-US" i="0"/>
              <a:t>。</a:t>
            </a:r>
          </a:p>
          <a:p>
            <a:pPr lvl="1"/>
            <a:r>
              <a:rPr lang="zh-CN" altLang="en-US" i="0"/>
              <a:t>一般形式（二维存储空间）</a:t>
            </a:r>
          </a:p>
          <a:p>
            <a:pPr lvl="2" algn="l">
              <a:buClrTx/>
              <a:buSzTx/>
              <a:buBlip>
                <a:blip r:embed="rId2"/>
              </a:buBlip>
            </a:pPr>
            <a:r>
              <a:rPr lang="zh-CN" altLang="en-US" i="0">
                <a:sym typeface="+mn-ea"/>
              </a:rPr>
              <a:t>一维线性内存空间中如何实现多维结构</a:t>
            </a:r>
            <a:endParaRPr lang="zh-CN" altLang="en-US" i="0"/>
          </a:p>
          <a:p>
            <a:pPr lvl="2" algn="l">
              <a:buClrTx/>
              <a:buSzTx/>
              <a:buBlip>
                <a:blip r:embed="rId2"/>
              </a:buBlip>
            </a:pPr>
            <a:r>
              <a:rPr lang="zh-CN" altLang="en-US" i="0"/>
              <a:t>数据类型  数组名[常量表达式1] [常量表达式2] </a:t>
            </a:r>
            <a:r>
              <a:rPr lang="zh-CN" altLang="en-US" i="0">
                <a:sym typeface="+mn-ea"/>
              </a:rPr>
              <a:t>[常量表达式</a:t>
            </a:r>
            <a:r>
              <a:rPr lang="en-US" altLang="zh-CN" i="0">
                <a:sym typeface="+mn-ea"/>
              </a:rPr>
              <a:t>3</a:t>
            </a:r>
            <a:r>
              <a:rPr lang="zh-CN" altLang="en-US" i="0">
                <a:sym typeface="+mn-ea"/>
              </a:rPr>
              <a:t>]</a:t>
            </a:r>
            <a:r>
              <a:rPr lang="en-US" altLang="zh-CN" i="0">
                <a:sym typeface="+mn-ea"/>
              </a:rPr>
              <a:t>........</a:t>
            </a:r>
            <a:endParaRPr lang="zh-CN" altLang="en-US" i="0"/>
          </a:p>
          <a:p>
            <a:pPr lvl="2" algn="l">
              <a:buClrTx/>
              <a:buSzTx/>
              <a:buBlip>
                <a:blip r:embed="rId2"/>
              </a:buBlip>
            </a:pPr>
            <a:r>
              <a:rPr lang="zh-CN" altLang="en-US" i="0"/>
              <a:t>例如：</a:t>
            </a:r>
            <a:r>
              <a:rPr lang="en-US" altLang="zh-CN" i="0"/>
              <a:t>int a[5][5][5]</a:t>
            </a:r>
          </a:p>
          <a:p>
            <a:pPr lvl="2" algn="l">
              <a:buClrTx/>
              <a:buSzTx/>
              <a:buBlip>
                <a:blip r:embed="rId2"/>
              </a:buBlip>
            </a:pPr>
            <a:r>
              <a:rPr lang="zh-CN" altLang="en-US" i="0"/>
              <a:t>思考：二维空间中</a:t>
            </a:r>
            <a:r>
              <a:rPr lang="en-US" altLang="zh-CN" i="0"/>
              <a:t>a</a:t>
            </a:r>
            <a:r>
              <a:rPr lang="zh-CN" altLang="en-US" i="0"/>
              <a:t>中表示什么</a:t>
            </a:r>
            <a:r>
              <a:rPr lang="en-US" altLang="zh-CN" i="0"/>
              <a:t>,a[0]</a:t>
            </a:r>
            <a:r>
              <a:rPr lang="zh-CN" altLang="en-US" i="0"/>
              <a:t>表示什么，</a:t>
            </a:r>
            <a:r>
              <a:rPr lang="en-US" altLang="zh-CN" i="0"/>
              <a:t>a[0][0]</a:t>
            </a:r>
            <a:r>
              <a:rPr lang="zh-CN" altLang="en-US" i="0"/>
              <a:t>表示什么？</a:t>
            </a:r>
            <a:r>
              <a:rPr lang="en-US" altLang="zh-CN" i="0">
                <a:sym typeface="+mn-ea"/>
              </a:rPr>
              <a:t>a[0][0][0]</a:t>
            </a:r>
            <a:r>
              <a:rPr lang="zh-CN" altLang="en-US" i="0">
                <a:sym typeface="+mn-ea"/>
              </a:rPr>
              <a:t>表示什么？</a:t>
            </a:r>
            <a:endParaRPr lang="zh-CN" altLang="en-US" i="0"/>
          </a:p>
          <a:p>
            <a:pPr lvl="1"/>
            <a:endParaRPr lang="zh-CN" altLang="en-US" i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>
                <a:sym typeface="+mn-ea"/>
              </a:rPr>
              <a:t>二维数组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560" y="1165860"/>
            <a:ext cx="9467215" cy="5305425"/>
          </a:xfrm>
        </p:spPr>
        <p:txBody>
          <a:bodyPr/>
          <a:lstStyle/>
          <a:p>
            <a:r>
              <a:rPr lang="zh-CN" altLang="en-US" i="0"/>
              <a:t>二维数组元素的访问</a:t>
            </a:r>
          </a:p>
          <a:p>
            <a:pPr lvl="1"/>
            <a:r>
              <a:rPr lang="zh-CN" altLang="en-US" i="0"/>
              <a:t>二维数组的数组元素引用与一维数组元素引用类似，区别在于二维数组元素的引用必须给出两个下标。</a:t>
            </a:r>
          </a:p>
          <a:p>
            <a:pPr lvl="1"/>
            <a:r>
              <a:rPr lang="zh-CN" altLang="en-US" i="0"/>
              <a:t>一般形式</a:t>
            </a:r>
          </a:p>
          <a:p>
            <a:pPr lvl="2" algn="l">
              <a:buClrTx/>
              <a:buSzTx/>
              <a:buBlip>
                <a:blip r:embed="rId2"/>
              </a:buBlip>
            </a:pPr>
            <a:r>
              <a:rPr lang="zh-CN" altLang="en-US" i="0"/>
              <a:t> 数组名[下标表达式1] [</a:t>
            </a:r>
            <a:r>
              <a:rPr lang="zh-CN" altLang="en-US" i="0">
                <a:sym typeface="+mn-ea"/>
              </a:rPr>
              <a:t>下标表达式</a:t>
            </a:r>
            <a:r>
              <a:rPr lang="en-US" altLang="zh-CN" i="0">
                <a:sym typeface="+mn-ea"/>
              </a:rPr>
              <a:t>2</a:t>
            </a:r>
            <a:r>
              <a:rPr lang="zh-CN" altLang="en-US" i="0"/>
              <a:t>] </a:t>
            </a:r>
          </a:p>
          <a:p>
            <a:pPr lvl="2" algn="l">
              <a:buClrTx/>
              <a:buSzTx/>
              <a:buBlip>
                <a:blip r:embed="rId2"/>
              </a:buBlip>
            </a:pPr>
            <a:r>
              <a:rPr lang="zh-CN" altLang="en-US" i="0">
                <a:sym typeface="+mn-ea"/>
              </a:rPr>
              <a:t>下标表达式应为整型常量或整型表达式</a:t>
            </a:r>
          </a:p>
          <a:p>
            <a:pPr lvl="1" algn="l">
              <a:buClrTx/>
              <a:buSzTx/>
              <a:buBlip>
                <a:blip r:embed="rId2"/>
              </a:buBlip>
            </a:pPr>
            <a:r>
              <a:rPr lang="zh-CN" altLang="en-US" sz="2800" i="0">
                <a:sym typeface="+mn-ea"/>
              </a:rPr>
              <a:t>二维数组方便存储行列式或矩阵</a:t>
            </a:r>
            <a:endParaRPr lang="zh-CN" altLang="en-US" i="0"/>
          </a:p>
          <a:p>
            <a:pPr lvl="1"/>
            <a:endParaRPr lang="zh-CN" altLang="en-US" i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>
                <a:sym typeface="+mn-ea"/>
              </a:rPr>
              <a:t>二维数组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560" y="1165860"/>
            <a:ext cx="9467215" cy="5305425"/>
          </a:xfrm>
        </p:spPr>
        <p:txBody>
          <a:bodyPr/>
          <a:lstStyle/>
          <a:p>
            <a:r>
              <a:rPr lang="zh-CN" altLang="en-US" i="0" dirty="0"/>
              <a:t>二维数组初始化</a:t>
            </a:r>
          </a:p>
          <a:p>
            <a:pPr lvl="1"/>
            <a:r>
              <a:rPr lang="zh-CN" altLang="en-US" i="0" dirty="0"/>
              <a:t>按行分段赋值</a:t>
            </a:r>
          </a:p>
          <a:p>
            <a:pPr lvl="2" algn="l">
              <a:buClrTx/>
              <a:buSzTx/>
              <a:buBlip>
                <a:blip r:embed="rId2"/>
              </a:buBlip>
            </a:pPr>
            <a:r>
              <a:rPr lang="zh-CN" altLang="en-US" i="0" dirty="0"/>
              <a:t>int a[5][3]={ {80,75,92},</a:t>
            </a:r>
          </a:p>
          <a:p>
            <a:pPr marL="914400" lvl="2" indent="0" algn="l">
              <a:buClrTx/>
              <a:buSzTx/>
              <a:buNone/>
            </a:pPr>
            <a:r>
              <a:rPr lang="en-US" altLang="zh-CN" i="0" dirty="0"/>
              <a:t>                         </a:t>
            </a:r>
            <a:r>
              <a:rPr lang="zh-CN" altLang="en-US" i="0" dirty="0"/>
              <a:t>{61,65,71},</a:t>
            </a:r>
          </a:p>
          <a:p>
            <a:pPr marL="914400" lvl="2" indent="0">
              <a:buSzTx/>
              <a:buNone/>
            </a:pPr>
            <a:r>
              <a:rPr lang="zh-CN" altLang="en-US" i="0" dirty="0"/>
              <a:t>                         {59,</a:t>
            </a:r>
            <a:r>
              <a:rPr lang="zh-CN" altLang="en-US" i="0"/>
              <a:t>63,70</a:t>
            </a:r>
            <a:r>
              <a:rPr lang="zh-CN" altLang="en-US" i="0" dirty="0"/>
              <a:t>},</a:t>
            </a:r>
          </a:p>
          <a:p>
            <a:pPr marL="914400" lvl="2" indent="0">
              <a:buSzTx/>
              <a:buNone/>
            </a:pPr>
            <a:r>
              <a:rPr lang="zh-CN" altLang="en-US" i="0" dirty="0"/>
              <a:t> </a:t>
            </a:r>
            <a:r>
              <a:rPr lang="en-US" altLang="zh-CN" i="0" dirty="0"/>
              <a:t>                        </a:t>
            </a:r>
            <a:r>
              <a:rPr lang="zh-CN" altLang="en-US" i="0" dirty="0"/>
              <a:t>{85,87,90},</a:t>
            </a:r>
          </a:p>
          <a:p>
            <a:pPr marL="914400" lvl="2" indent="0" algn="l">
              <a:buClrTx/>
              <a:buSzTx/>
              <a:buNone/>
            </a:pPr>
            <a:r>
              <a:rPr lang="zh-CN" altLang="en-US" i="0" dirty="0"/>
              <a:t> </a:t>
            </a:r>
            <a:r>
              <a:rPr lang="en-US" altLang="zh-CN" i="0" dirty="0"/>
              <a:t>                        </a:t>
            </a:r>
            <a:r>
              <a:rPr lang="zh-CN" altLang="en-US" i="0" dirty="0"/>
              <a:t>{76,77,85}};</a:t>
            </a:r>
          </a:p>
          <a:p>
            <a:pPr lvl="1"/>
            <a:r>
              <a:rPr lang="zh-CN" altLang="en-US" i="0" dirty="0"/>
              <a:t>按行连续赋值（不推荐）</a:t>
            </a:r>
          </a:p>
          <a:p>
            <a:pPr lvl="2" algn="l">
              <a:buClrTx/>
              <a:buSzTx/>
              <a:buBlip>
                <a:blip r:embed="rId2"/>
              </a:buBlip>
            </a:pPr>
            <a:r>
              <a:rPr lang="zh-CN" altLang="en-US" i="0" dirty="0"/>
              <a:t> </a:t>
            </a:r>
            <a:r>
              <a:rPr i="0" dirty="0"/>
              <a:t>int a[5][3]={ 80,75,92,61,65,71, 59,63,70,85,87,90,76,77,85};</a:t>
            </a:r>
            <a:r>
              <a:rPr lang="zh-CN" altLang="en-US" i="0" dirty="0"/>
              <a:t> </a:t>
            </a:r>
          </a:p>
          <a:p>
            <a:pPr lvl="1"/>
            <a:r>
              <a:rPr lang="zh-CN" altLang="en-US" sz="2800" i="0" dirty="0">
                <a:sym typeface="+mn-ea"/>
              </a:rPr>
              <a:t>部分元素赋初值</a:t>
            </a:r>
          </a:p>
          <a:p>
            <a:pPr lvl="2" algn="l">
              <a:buClrTx/>
              <a:buSzTx/>
              <a:buBlip>
                <a:blip r:embed="rId2"/>
              </a:buBlip>
            </a:pPr>
            <a:r>
              <a:rPr lang="en-US" i="0" dirty="0"/>
              <a:t>int a[5][5]={{1},{2}}      int</a:t>
            </a:r>
            <a:r>
              <a:rPr lang="en-US" i="0" dirty="0">
                <a:sym typeface="+mn-ea"/>
              </a:rPr>
              <a:t> a[5][5]={1,2}  int a[][]={1,2,3,4}</a:t>
            </a:r>
            <a:endParaRPr lang="en-US" i="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>
                <a:sym typeface="+mn-ea"/>
              </a:rPr>
              <a:t>二维数组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i="0"/>
              <a:t>举例</a:t>
            </a:r>
          </a:p>
          <a:p>
            <a:pPr lvl="1" algn="l"/>
            <a:r>
              <a:rPr lang="zh-CN" altLang="en-US" i="0"/>
              <a:t>求矩阵</a:t>
            </a:r>
            <a:r>
              <a:rPr lang="en-US" altLang="zh-CN" i="0"/>
              <a:t>A</a:t>
            </a:r>
            <a:r>
              <a:rPr lang="zh-CN" altLang="en-US" i="0"/>
              <a:t>的转置</a:t>
            </a:r>
            <a:r>
              <a:rPr lang="en-US" altLang="zh-CN" i="0"/>
              <a:t>A</a:t>
            </a:r>
            <a:r>
              <a:rPr lang="en-US" altLang="zh-CN" i="0" baseline="30000"/>
              <a:t>T</a:t>
            </a:r>
            <a:endParaRPr lang="en-US" altLang="zh-CN" i="0"/>
          </a:p>
          <a:p>
            <a:pPr lvl="1" algn="l"/>
            <a:r>
              <a:rPr lang="en-US" altLang="zh-CN" i="0"/>
              <a:t>设某班有M个学生，每个学生有N门课程的成绩，求每门课程的平均成绩和每个学生的平均成绩。 </a:t>
            </a:r>
          </a:p>
          <a:p>
            <a:pPr lvl="1" algn="l"/>
            <a:r>
              <a:rPr lang="zh-CN" altLang="en-US" i="0"/>
              <a:t>在n*n方阵里填入1,2,3,…,n*n，要求填成蛇形。例如n=4时方阵为：</a:t>
            </a:r>
          </a:p>
          <a:p>
            <a:pPr marL="1371600" lvl="3" indent="0" algn="l" latinLnBrk="0">
              <a:lnSpc>
                <a:spcPts val="2000"/>
              </a:lnSpc>
              <a:spcBef>
                <a:spcPts val="0"/>
              </a:spcBef>
              <a:buNone/>
            </a:pPr>
            <a:endParaRPr lang="zh-CN" altLang="en-US" i="0"/>
          </a:p>
        </p:txBody>
      </p:sp>
      <p:sp>
        <p:nvSpPr>
          <p:cNvPr id="4" name="文本框 3"/>
          <p:cNvSpPr txBox="1"/>
          <p:nvPr/>
        </p:nvSpPr>
        <p:spPr>
          <a:xfrm>
            <a:off x="1331595" y="4076700"/>
            <a:ext cx="18529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10 </a:t>
            </a:r>
            <a:r>
              <a:rPr lang="en-US" altLang="zh-CN" sz="20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 </a:t>
            </a:r>
            <a:r>
              <a:rPr lang="zh-CN" altLang="en-US" sz="20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11</a:t>
            </a:r>
            <a:r>
              <a:rPr lang="en-US" altLang="zh-CN" sz="20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 </a:t>
            </a:r>
            <a:r>
              <a:rPr lang="zh-CN" altLang="en-US" sz="20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 12  </a:t>
            </a:r>
            <a:r>
              <a:rPr lang="en-US" altLang="zh-CN" sz="20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 </a:t>
            </a:r>
            <a:r>
              <a:rPr lang="zh-CN" altLang="en-US" sz="20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1</a:t>
            </a:r>
          </a:p>
          <a:p>
            <a:r>
              <a:rPr lang="en-US" altLang="zh-CN" sz="20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 </a:t>
            </a:r>
            <a:r>
              <a:rPr lang="zh-CN" altLang="en-US" sz="20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9  </a:t>
            </a:r>
            <a:r>
              <a:rPr lang="en-US" altLang="zh-CN" sz="20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 </a:t>
            </a:r>
            <a:r>
              <a:rPr lang="zh-CN" altLang="en-US" sz="20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16 </a:t>
            </a:r>
            <a:r>
              <a:rPr lang="en-US" altLang="zh-CN" sz="20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  </a:t>
            </a:r>
            <a:r>
              <a:rPr lang="zh-CN" altLang="en-US" sz="20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13  2</a:t>
            </a:r>
          </a:p>
          <a:p>
            <a:r>
              <a:rPr lang="en-US" altLang="zh-CN" sz="20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 </a:t>
            </a:r>
            <a:r>
              <a:rPr lang="zh-CN" altLang="en-US" sz="20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8   15 </a:t>
            </a:r>
            <a:r>
              <a:rPr lang="en-US" altLang="zh-CN" sz="20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  </a:t>
            </a:r>
            <a:r>
              <a:rPr lang="zh-CN" altLang="en-US" sz="20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14  3</a:t>
            </a:r>
          </a:p>
          <a:p>
            <a:r>
              <a:rPr lang="en-US" altLang="zh-CN" sz="20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 </a:t>
            </a:r>
            <a:r>
              <a:rPr lang="zh-CN" altLang="en-US" sz="20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7   </a:t>
            </a:r>
            <a:r>
              <a:rPr lang="en-US" altLang="zh-CN" sz="20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 </a:t>
            </a:r>
            <a:r>
              <a:rPr lang="zh-CN" altLang="en-US" sz="20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 6   </a:t>
            </a:r>
            <a:r>
              <a:rPr lang="en-US" altLang="zh-CN" sz="20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 </a:t>
            </a:r>
            <a:r>
              <a:rPr lang="zh-CN" altLang="en-US" sz="20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5   4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i="0"/>
              <a:t>完成数组练习</a:t>
            </a:r>
            <a:r>
              <a:rPr lang="en-US" altLang="zh-CN" i="0"/>
              <a:t>2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1f063383-feac-4ae5-b169-ba7f8727ee2c}"/>
  <p:tag name="COMMONDATA" val="eyJoZGlkIjoiNzU2OTk4MDg4NGQ3NjgzNGYxZmI1OGU2ZjI1ZDQxMGEifQ=="/>
  <p:tag name="KSO_WPP_MARK_KEY" val="c4c4a225-e97e-49c1-875d-172c86931bf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06177"/>
  <p:tag name="KSO_WM_TEMPLATE_OUTLINE_ID" val="15"/>
  <p:tag name="KSO_WM_TEMPLATE_SCENE_ID" val="1"/>
  <p:tag name="KSO_WM_TEMPLATE_JOB_ID" val="2"/>
  <p:tag name="KSO_WM_TEMPLATE_TOPIC_DEFAULT" val="1"/>
  <p:tag name="KSO_WM_SLIDE_MODEL_TYPE" val="cov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040,&quot;width&quot;:9432}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36</TotalTime>
  <Words>509</Words>
  <Application>Microsoft Office PowerPoint</Application>
  <PresentationFormat>全屏显示(4:3)</PresentationFormat>
  <Paragraphs>52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楷体</vt:lpstr>
      <vt:lpstr>Arial</vt:lpstr>
      <vt:lpstr>Calibri</vt:lpstr>
      <vt:lpstr>Times New Roman</vt:lpstr>
      <vt:lpstr>自定义设计方案</vt:lpstr>
      <vt:lpstr>2_自定义设计方案</vt:lpstr>
      <vt:lpstr>1_自定义设计方案</vt:lpstr>
      <vt:lpstr>PowerPoint 演示文稿</vt:lpstr>
      <vt:lpstr>主要内容</vt:lpstr>
      <vt:lpstr>二维数组</vt:lpstr>
      <vt:lpstr>二维数组</vt:lpstr>
      <vt:lpstr>二维数组</vt:lpstr>
      <vt:lpstr>二维数组</vt:lpstr>
      <vt:lpstr>二维数组 </vt:lpstr>
      <vt:lpstr>练习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士程 丁</cp:lastModifiedBy>
  <cp:revision>737</cp:revision>
  <cp:lastPrinted>2016-10-17T09:50:00Z</cp:lastPrinted>
  <dcterms:created xsi:type="dcterms:W3CDTF">2015-01-25T08:40:00Z</dcterms:created>
  <dcterms:modified xsi:type="dcterms:W3CDTF">2023-10-17T06:31:55Z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KSORubyTemplateID">
    <vt:lpwstr>2</vt:lpwstr>
  </property>
  <property fmtid="{D5CDD505-2E9C-101B-9397-08002B2CF9AE}" pid="4" name="ICV">
    <vt:lpwstr>27E97F6BC0284E7BBF5808994D69C359_13</vt:lpwstr>
  </property>
</Properties>
</file>