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  <p:sldMasterId id="2147483710" r:id="rId4"/>
    <p:sldMasterId id="2147483722" r:id="rId5"/>
    <p:sldMasterId id="2147483734" r:id="rId6"/>
    <p:sldMasterId id="2147483770" r:id="rId7"/>
    <p:sldMasterId id="2147483782" r:id="rId8"/>
    <p:sldMasterId id="2147483794" r:id="rId9"/>
    <p:sldMasterId id="2147483806" r:id="rId10"/>
    <p:sldMasterId id="2147483818" r:id="rId11"/>
    <p:sldMasterId id="2147483830" r:id="rId12"/>
  </p:sldMasterIdLst>
  <p:notesMasterIdLst>
    <p:notesMasterId r:id="rId45"/>
  </p:notesMasterIdLst>
  <p:handoutMasterIdLst>
    <p:handoutMasterId r:id="rId46"/>
  </p:handoutMasterIdLst>
  <p:sldIdLst>
    <p:sldId id="1707" r:id="rId13"/>
    <p:sldId id="2002" r:id="rId14"/>
    <p:sldId id="2042" r:id="rId15"/>
    <p:sldId id="1864" r:id="rId16"/>
    <p:sldId id="2043" r:id="rId17"/>
    <p:sldId id="2044" r:id="rId18"/>
    <p:sldId id="2003" r:id="rId19"/>
    <p:sldId id="2004" r:id="rId20"/>
    <p:sldId id="2045" r:id="rId21"/>
    <p:sldId id="2005" r:id="rId22"/>
    <p:sldId id="2006" r:id="rId23"/>
    <p:sldId id="2046" r:id="rId24"/>
    <p:sldId id="2047" r:id="rId25"/>
    <p:sldId id="2048" r:id="rId26"/>
    <p:sldId id="2049" r:id="rId27"/>
    <p:sldId id="2009" r:id="rId28"/>
    <p:sldId id="2007" r:id="rId29"/>
    <p:sldId id="2008" r:id="rId30"/>
    <p:sldId id="2050" r:id="rId31"/>
    <p:sldId id="2010" r:id="rId32"/>
    <p:sldId id="2011" r:id="rId33"/>
    <p:sldId id="2012" r:id="rId34"/>
    <p:sldId id="2013" r:id="rId35"/>
    <p:sldId id="2051" r:id="rId36"/>
    <p:sldId id="2052" r:id="rId37"/>
    <p:sldId id="2053" r:id="rId38"/>
    <p:sldId id="2054" r:id="rId39"/>
    <p:sldId id="2055" r:id="rId40"/>
    <p:sldId id="2017" r:id="rId41"/>
    <p:sldId id="2018" r:id="rId42"/>
    <p:sldId id="2019" r:id="rId43"/>
    <p:sldId id="1876" r:id="rId44"/>
  </p:sldIdLst>
  <p:sldSz cx="9144000" cy="6858000" type="screen4x3"/>
  <p:notesSz cx="6735763" cy="9799638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6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CB959-B31E-4362-8FCF-DD895E7AF5DD}" v="9" dt="2023-10-31T07:23:25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8222" autoAdjust="0"/>
  </p:normalViewPr>
  <p:slideViewPr>
    <p:cSldViewPr>
      <p:cViewPr varScale="1">
        <p:scale>
          <a:sx n="78" d="100"/>
          <a:sy n="78" d="100"/>
        </p:scale>
        <p:origin x="1483" y="38"/>
      </p:cViewPr>
      <p:guideLst>
        <p:guide orient="horz" pos="2326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程 丁" userId="c0fb6e0fc6397e41" providerId="LiveId" clId="{0B0CB959-B31E-4362-8FCF-DD895E7AF5DD}"/>
    <pc:docChg chg="modSld">
      <pc:chgData name="士程 丁" userId="c0fb6e0fc6397e41" providerId="LiveId" clId="{0B0CB959-B31E-4362-8FCF-DD895E7AF5DD}" dt="2023-10-31T07:23:25.513" v="18"/>
      <pc:docMkLst>
        <pc:docMk/>
      </pc:docMkLst>
      <pc:sldChg chg="addSp delSp modSp mod">
        <pc:chgData name="士程 丁" userId="c0fb6e0fc6397e41" providerId="LiveId" clId="{0B0CB959-B31E-4362-8FCF-DD895E7AF5DD}" dt="2023-10-31T07:23:25.513" v="18"/>
        <pc:sldMkLst>
          <pc:docMk/>
          <pc:sldMk cId="0" sldId="2043"/>
        </pc:sldMkLst>
        <pc:grpChg chg="del mod">
          <ac:chgData name="士程 丁" userId="c0fb6e0fc6397e41" providerId="LiveId" clId="{0B0CB959-B31E-4362-8FCF-DD895E7AF5DD}" dt="2023-10-31T07:23:21.354" v="4"/>
          <ac:grpSpMkLst>
            <pc:docMk/>
            <pc:sldMk cId="0" sldId="2043"/>
            <ac:grpSpMk id="7" creationId="{6734DC7C-DD00-8323-64A9-2A25833FEC04}"/>
          </ac:grpSpMkLst>
        </pc:grpChg>
        <pc:grpChg chg="del mod">
          <ac:chgData name="士程 丁" userId="c0fb6e0fc6397e41" providerId="LiveId" clId="{0B0CB959-B31E-4362-8FCF-DD895E7AF5DD}" dt="2023-10-31T07:23:21.714" v="6"/>
          <ac:grpSpMkLst>
            <pc:docMk/>
            <pc:sldMk cId="0" sldId="2043"/>
            <ac:grpSpMk id="9" creationId="{1904808E-2D5F-C193-272D-2F8156C5878B}"/>
          </ac:grpSpMkLst>
        </pc:grpChg>
        <pc:grpChg chg="del mod">
          <ac:chgData name="士程 丁" userId="c0fb6e0fc6397e41" providerId="LiveId" clId="{0B0CB959-B31E-4362-8FCF-DD895E7AF5DD}" dt="2023-10-31T07:23:22.434" v="8"/>
          <ac:grpSpMkLst>
            <pc:docMk/>
            <pc:sldMk cId="0" sldId="2043"/>
            <ac:grpSpMk id="11" creationId="{4049C060-A7E9-BB6B-9BA6-8B22DB4DE664}"/>
          </ac:grpSpMkLst>
        </pc:grpChg>
        <pc:grpChg chg="del mod">
          <ac:chgData name="士程 丁" userId="c0fb6e0fc6397e41" providerId="LiveId" clId="{0B0CB959-B31E-4362-8FCF-DD895E7AF5DD}" dt="2023-10-31T07:23:22.871" v="10"/>
          <ac:grpSpMkLst>
            <pc:docMk/>
            <pc:sldMk cId="0" sldId="2043"/>
            <ac:grpSpMk id="13" creationId="{F06B1675-6A3B-B0BB-6EDC-D9E2B500D383}"/>
          </ac:grpSpMkLst>
        </pc:grpChg>
        <pc:grpChg chg="del mod">
          <ac:chgData name="士程 丁" userId="c0fb6e0fc6397e41" providerId="LiveId" clId="{0B0CB959-B31E-4362-8FCF-DD895E7AF5DD}" dt="2023-10-31T07:23:23.387" v="12"/>
          <ac:grpSpMkLst>
            <pc:docMk/>
            <pc:sldMk cId="0" sldId="2043"/>
            <ac:grpSpMk id="15" creationId="{EF4729BE-328F-78AB-10A8-08EDECC70C35}"/>
          </ac:grpSpMkLst>
        </pc:grpChg>
        <pc:grpChg chg="del mod">
          <ac:chgData name="士程 丁" userId="c0fb6e0fc6397e41" providerId="LiveId" clId="{0B0CB959-B31E-4362-8FCF-DD895E7AF5DD}" dt="2023-10-31T07:23:24.121" v="14"/>
          <ac:grpSpMkLst>
            <pc:docMk/>
            <pc:sldMk cId="0" sldId="2043"/>
            <ac:grpSpMk id="17" creationId="{32BA3FA2-3698-66C3-BF49-D7842134D8E0}"/>
          </ac:grpSpMkLst>
        </pc:grpChg>
        <pc:grpChg chg="del mod">
          <ac:chgData name="士程 丁" userId="c0fb6e0fc6397e41" providerId="LiveId" clId="{0B0CB959-B31E-4362-8FCF-DD895E7AF5DD}" dt="2023-10-31T07:23:25.012" v="16"/>
          <ac:grpSpMkLst>
            <pc:docMk/>
            <pc:sldMk cId="0" sldId="2043"/>
            <ac:grpSpMk id="19" creationId="{EBCD28CD-EE1E-8EEF-1F60-30A182574050}"/>
          </ac:grpSpMkLst>
        </pc:grpChg>
        <pc:grpChg chg="del mod">
          <ac:chgData name="士程 丁" userId="c0fb6e0fc6397e41" providerId="LiveId" clId="{0B0CB959-B31E-4362-8FCF-DD895E7AF5DD}" dt="2023-10-31T07:23:25.513" v="18"/>
          <ac:grpSpMkLst>
            <pc:docMk/>
            <pc:sldMk cId="0" sldId="2043"/>
            <ac:grpSpMk id="21" creationId="{07BCE0FB-36A4-57B6-D534-7E591068E59B}"/>
          </ac:grpSpMkLst>
        </pc:grpChg>
        <pc:grpChg chg="mod">
          <ac:chgData name="士程 丁" userId="c0fb6e0fc6397e41" providerId="LiveId" clId="{0B0CB959-B31E-4362-8FCF-DD895E7AF5DD}" dt="2023-10-31T07:23:25.513" v="18"/>
          <ac:grpSpMkLst>
            <pc:docMk/>
            <pc:sldMk cId="0" sldId="2043"/>
            <ac:grpSpMk id="23" creationId="{CD6179CC-3C96-80D8-32ED-A3B183592EEC}"/>
          </ac:grpSpMkLst>
        </pc:grp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5" creationId="{83BC3A10-65D4-D9B2-1C90-7889F46C98E6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6" creationId="{155D43DB-BF52-3A54-B6E6-24F85CECC4D5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8" creationId="{2692C794-072C-F252-B9BB-9C0D9C33F59C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10" creationId="{261F0C40-904F-502F-7504-A0024A3D0F96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12" creationId="{618A6965-AD8F-A0DD-9381-A8CA551CC54B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14" creationId="{82BC098C-1191-6289-1238-D1D5F341DF0D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16" creationId="{892D794A-0EB1-E94F-703B-A23EAF74FEF2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18" creationId="{65BDF714-07A1-246F-6BB9-BF8C918E1205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20" creationId="{34F88FF0-56F7-8D76-93D2-8C2F1741BE27}"/>
          </ac:inkMkLst>
        </pc:inkChg>
        <pc:inkChg chg="add mod">
          <ac:chgData name="士程 丁" userId="c0fb6e0fc6397e41" providerId="LiveId" clId="{0B0CB959-B31E-4362-8FCF-DD895E7AF5DD}" dt="2023-10-31T07:23:25.513" v="18"/>
          <ac:inkMkLst>
            <pc:docMk/>
            <pc:sldMk cId="0" sldId="2043"/>
            <ac:inkMk id="22" creationId="{C6BDA50F-A050-18A7-C12E-0E711E892AF9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24575,'1'4'0,"1"0"0,-1 1 0,1-1 0,0 0 0,0 0 0,0 0 0,1 0 0,0-1 0,-1 1 0,1-1 0,0 0 0,0 1 0,1-1 0,-1-1 0,5 4 0,3 5 0,198 190-604,719 705-1005,-826-798 1345,172 237 0,-224-275 264,125 195 0,-50-17-8,11 22 121,-118-237 183,-7-14-182,23 34 1,-17-32-6195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24575,'6'1'0,"0"0"0,0 1 0,0 0 0,0 0 0,0 0 0,0 1 0,0 0 0,-1 0 0,0 0 0,1 1 0,-1-1 0,6 7 0,3 0 0,264 227 9,-115-92-120,59 34-145,388 238 1,-489-349 255,3-6 0,166 59 0,-213-88 25,-44-18-669,65 20 0,-74-29-5671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17 24575,'0'-1'0,"0"0"0,-1 1 0,1-1 0,0 0 0,0 0 0,-1 1 0,1-1 0,0 0 0,-1 0 0,1 1 0,-1-1 0,1 0 0,-1 1 0,1-1 0,-1 1 0,1-1 0,-1 1 0,0-1 0,1 1 0,-1-1 0,0 1 0,1-1 0,-1 1 0,0 0 0,0 0 0,1-1 0,-1 1 0,0 0 0,0 0 0,0 0 0,1 0 0,-3 0 0,-26 1 0,21 1 0,0 0 0,0 1 0,0 1 0,1-1 0,-1 1 0,1 0 0,0 1 0,0 0 0,0 0 0,1 0 0,-1 1 0,-8 11 0,-7 10 0,-34 53 0,23-30 0,-302 493 0,244-386 0,-5 25 0,-3 5 0,91-175-170,1 0-1,1 1 0,0 0 1,1 1-1,0-1 0,1 1 1,-3 16-1,5-7-6655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24575,'25'-1'0,"-1"2"0,1 1 0,0 0 0,-1 2 0,30 8 0,573 159 100,-430-130-721,246 18 0,44-27 392,-250-26 362,-234-6-260,30-1-6699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24575,'15'367'0,"-12"-339"0,82 627 0,-67-517 0,-1 269 0,-17-406-18,0 7-94,-1 0 0,1 0 0,0 0-1,1 0 1,0 1 0,0-2-1,1 1 1,0 0 0,0 0 0,1 0-1,6 11 1,1-6-6714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1 24575,'8'20'0,"-1"0"0,-1 0 0,-1 1 0,-1 0 0,4 38 0,-4-28 0,8 67-14,86 514-458,-76-511 394,5-1 1,4-2-1,5-1 0,47 92 1,-76-176 150,-1 0-1,2-1 1,0 0 0,0 0 0,19 19 0,-24-28-55,0 0 0,1 0 1,-1-1-1,1 1 0,0-1 0,-1 0 1,1 0-1,0 0 0,0-1 0,0 1 0,1-1 1,-1 0-1,0 0 0,0-1 0,1 1 0,-1-1 1,0 0-1,1 0 0,-1 0 0,0 0 1,1-1-1,-1 0 0,8-2 0,13-7-18,0-1 0,0-1 0,-1-1 0,-1-1 0,28-21 0,109-97 0,-128 104 0,60-57-417,-5-3-1,138-180 0,114-226 565,-303 439-202,-32 48 72,14-19-53,-10 24 81,-3 15 122,-3 7 43,-2-1 0,0 1 0,-1-1 0,-7 35-1,-26 83-343,30-120 187,-205 680-3288,112-384 2284,-163 503 1076,-42-16-747,183-541-667,-186 302 0,-197 212-701,-175 119 4275,659-870-1735,6-7-109,0 0-1,-1-1 0,-16 12 0,26-23-342,0 0-1,-1-1 1,1 1 0,-1-1-1,1 0 1,-1 0-1,0 0 1,0-1 0,0 1-1,0-1 1,0 0 0,0 0-1,0-1 1,0 1-1,-1-1 1,1 0 0,0 0-1,0 0 1,-5-1 0,-2-3 47,1 0 0,-1-1 0,1 0 0,0-1 0,0 0 0,1 0 1,0-1-1,0 0 0,-10-11 0,15 15-156,-389-384-323,273 263 355,-259-248-341,109 110-1739,156 139 1409,-149-210-1,208 259-2285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24575,'29'1'0,"38"7"0,4-1 0,295 7-403,-66-5 110,187 7-646,323 22-1100,-297 25 2039,-243-27 0,-226-29-753,-11 0-3011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24575,'2061'0'-2681,"-2037"0"-2829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23:2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1393 0 24575,'19'0'60,"376"7"-472,-281 1-276,166 31 1,-16 24-192,431 162 0,230 174-1315,-493-213 1797,-7-3 1297,-222-83 3914,-191-94-4765,0-1 0,-1 1 1,1 1-1,-1 0 0,0 1 0,-1 0 1,15 14-1,-23-19-50,1 0 0,-1 0 0,1 0 0,-1 0 0,0 0 0,0 1 0,-1-1 0,1 1 0,-1-1 0,1 1 0,-1-1 0,0 1 0,0 0 0,-1 0 0,1-1 0,-1 1 0,0 0 0,0 0 0,0 0-1,-1-1 1,1 1 0,-1 0 0,0 0 0,0-1 0,0 1 0,0 0 0,-1-1 0,1 1 0,-1-1 0,-3 4 0,0 1 1,-1 0 0,-1 0 0,0-1 0,0 1 0,0-2 0,-1 1 0,0-1 0,0 0 0,-1-1 0,-11 6 0,-13 5 0,-56 17 0,-507 111-3391,398-104 1641,-1542 293-4756,46-10 5010,1030-155 3716,660-166-2167,-20 4 172,0 2 0,1 1 0,-35 18 0,57-26-104,-1-1-1,1 1 1,0-1-1,0 1 1,0 0-1,0 0 1,0-1-1,0 1 1,0 0-1,0 0 1,0 0-1,0 0 1,1 0-1,-1 0 1,0 0-1,1 1 1,-1-1 0,0 0-1,1 0 1,0 0-1,-1 1 1,0 1-1,2-1-4,-1-1 0,1 0 0,-1 0 0,1 0-1,-1 0 1,1 0 0,0 0 0,-1 0 0,1 0 0,0 0 0,0 0-1,0-1 1,-1 1 0,1 0 0,0 0 0,0-1 0,0 1 0,0-1 0,2 2-1,6 2 339,0-1-1,1 0 1,-1 0-1,17 2 1,259 30 1706,-98-14-2221,917 73-2372,-185-74 2576,-273-12-2500,-300 11 1225,-281-11 1576,0 2 0,0 4 0,75 25 0,-118-31-4118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  <a:t>2023/10/31</a:t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png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2060575"/>
            <a:ext cx="98685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Modular design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11730" y="3429000"/>
            <a:ext cx="4949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>
                <a:solidFill>
                  <a:srgbClr val="FF0000"/>
                </a:solidFill>
                <a:latin typeface="+mj-lt"/>
                <a:cs typeface="+mj-lt"/>
              </a:rPr>
              <a:t>function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i="0">
                <a:sym typeface="+mn-ea"/>
              </a:rPr>
              <a:t>函数的定义一般形式</a:t>
            </a:r>
          </a:p>
          <a:p>
            <a:pPr lvl="1"/>
            <a:r>
              <a:rPr lang="zh-CN" altLang="en-US" i="0">
                <a:sym typeface="+mn-ea"/>
              </a:rPr>
              <a:t>函数由函数说明与函数体两部分构成</a:t>
            </a:r>
          </a:p>
          <a:p>
            <a:pPr lvl="1"/>
            <a:r>
              <a:rPr lang="zh-CN" altLang="en-US" i="0">
                <a:sym typeface="+mn-ea"/>
              </a:rPr>
              <a:t>一般形式：</a:t>
            </a:r>
          </a:p>
          <a:p>
            <a:pPr lvl="1"/>
            <a:endParaRPr lang="zh-CN" altLang="en-US" i="0">
              <a:sym typeface="+mn-ea"/>
            </a:endParaRPr>
          </a:p>
          <a:p>
            <a:pPr lvl="1"/>
            <a:endParaRPr lang="zh-CN" altLang="en-US" i="0">
              <a:sym typeface="+mn-ea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如果函数不需要返回值则“函数返回值类型”为void，函数体中可以没有return语句。如果有返回值，则函数返回值类型必须与返回值的类型相同，return返回值与函数返回值类型不同时，以函数返回值类型为准。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如果函数不需要参数（参变量）形参列表可以为空。</a:t>
            </a: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自己完成上述的两个例题，理解函数的定义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28265" y="2276475"/>
            <a:ext cx="62712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函数返回值类型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函数名（形参列表）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pPr lvl="2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函数体；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457200" lvl="1" indent="457200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语句；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06230" cy="5305425"/>
          </a:xfrm>
        </p:spPr>
        <p:txBody>
          <a:bodyPr/>
          <a:lstStyle/>
          <a:p>
            <a:r>
              <a:rPr lang="zh-CN" altLang="en-US" i="0"/>
              <a:t>函数的调用方法</a:t>
            </a:r>
          </a:p>
          <a:p>
            <a:pPr lvl="1"/>
            <a:r>
              <a:rPr lang="zh-CN" altLang="en-US" i="0" dirty="0">
                <a:effectLst/>
                <a:sym typeface="+mn-ea"/>
              </a:rPr>
              <a:t>一个函数一旦被定义，就可在程序的其它函数中使用它，这个过程称为函数调用。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函数调用形式：函数名(实际参数列表）。</a:t>
            </a: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实参：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实际参数一般为表达式，可以是常量、变量（调用时必须有确定的</a:t>
            </a:r>
            <a:r>
              <a:rPr lang="en-US" altLang="zh-CN" i="0">
                <a:sym typeface="+mn-ea"/>
              </a:rPr>
              <a:t>“</a:t>
            </a:r>
            <a:r>
              <a:rPr lang="zh-CN" altLang="en-US" i="0">
                <a:sym typeface="+mn-ea"/>
              </a:rPr>
              <a:t>值</a:t>
            </a:r>
            <a:r>
              <a:rPr lang="en-US" altLang="zh-CN" i="0">
                <a:sym typeface="+mn-ea"/>
              </a:rPr>
              <a:t>”</a:t>
            </a:r>
            <a:r>
              <a:rPr lang="zh-CN" altLang="en-US" i="0">
                <a:sym typeface="+mn-ea"/>
              </a:rPr>
              <a:t>）。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形参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形式参数，通俗理解为一个符号，必须为变量。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800" i="0">
                <a:sym typeface="+mn-ea"/>
              </a:rPr>
              <a:t>函数调用时可将实参的</a:t>
            </a:r>
            <a:r>
              <a:rPr lang="en-US" altLang="zh-CN" sz="2800" i="0">
                <a:sym typeface="+mn-ea"/>
              </a:rPr>
              <a:t>“</a:t>
            </a:r>
            <a:r>
              <a:rPr lang="zh-CN" altLang="en-US" sz="2800" i="0">
                <a:sym typeface="+mn-ea"/>
              </a:rPr>
              <a:t>值</a:t>
            </a:r>
            <a:r>
              <a:rPr lang="en-US" altLang="zh-CN" sz="2800" i="0">
                <a:sym typeface="+mn-ea"/>
              </a:rPr>
              <a:t>”</a:t>
            </a:r>
            <a:r>
              <a:rPr lang="zh-CN" altLang="en-US" sz="2800" i="0">
                <a:sym typeface="+mn-ea"/>
              </a:rPr>
              <a:t>传递给形参</a:t>
            </a:r>
            <a:endParaRPr lang="zh-CN" altLang="en-US" i="0">
              <a:sym typeface="+mn-ea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endParaRPr lang="zh-CN" altLang="en-US" i="0" dirty="0">
              <a:solidFill>
                <a:srgbClr val="00206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06230" cy="5305425"/>
          </a:xfrm>
        </p:spPr>
        <p:txBody>
          <a:bodyPr/>
          <a:lstStyle/>
          <a:p>
            <a:r>
              <a:rPr lang="zh-CN" altLang="en-US" i="0"/>
              <a:t>函数的调用方法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调用方法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函数表达式：函数作为表达式中的一项出现在表达式中，以函数返回值参与表达式的运算。这种方式要求函数是有返回值的。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函数语句：函数调用的一般形式加上分号即构成函数语句。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函数实参：函数作为另一个函数调用的实际参数出现。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/>
              <a:t>函数参数传递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  <a:buBlip>
                <a:blip r:embed="rId2"/>
              </a:buBlip>
            </a:pPr>
            <a:r>
              <a:rPr lang="zh-CN" altLang="en-US" sz="2800" i="0"/>
              <a:t>传值方式传递</a:t>
            </a:r>
            <a:r>
              <a:rPr lang="zh-CN" altLang="en-US" sz="2800" i="0">
                <a:sym typeface="+mn-ea"/>
              </a:rPr>
              <a:t>数据（值传递）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600" i="0"/>
              <a:t> 函数调用时，调用函数把实参的值复制一份，传送给被调用函数的形参，从而实现调用函数向被调用函数的数据传送。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600" i="0"/>
              <a:t>实参对形参的数据传送是单向的，形参改变不影响实参。</a:t>
            </a: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 sz="2800" i="0"/>
              <a:t>引用方式传递数据（引用传递）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600" i="0">
                <a:sym typeface="+mn-ea"/>
              </a:rPr>
              <a:t>函数调用时，调用函数把实参直接送给函数的形参（实参和形参实际上是同一个，只是名称不同，此时实参只能是变量），从而实现调用函数向被调用函数的数据传送。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600" i="0">
                <a:sym typeface="+mn-ea"/>
              </a:rPr>
              <a:t>实参对形参的数据传送是双向的，形参改变会影响实参。也就是可以使用引用传递带回值，比</a:t>
            </a:r>
            <a:r>
              <a:rPr lang="en-US" altLang="zh-CN" sz="2600" i="0">
                <a:sym typeface="+mn-ea"/>
              </a:rPr>
              <a:t>return</a:t>
            </a:r>
            <a:r>
              <a:rPr lang="zh-CN" altLang="en-US" sz="2600" i="0">
                <a:sym typeface="+mn-ea"/>
              </a:rPr>
              <a:t>方便。</a:t>
            </a:r>
            <a:endParaRPr lang="zh-CN" altLang="en-US" sz="2600" i="0"/>
          </a:p>
          <a:p>
            <a:pPr lvl="1" algn="l">
              <a:buClrTx/>
              <a:buSzTx/>
              <a:buBlip>
                <a:blip r:embed="rId2"/>
              </a:buBlip>
            </a:pPr>
            <a:endParaRPr lang="zh-CN" altLang="en-US" sz="2600" i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函数参数传递</a:t>
            </a:r>
            <a:br>
              <a:rPr lang="zh-CN" altLang="en-US" i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值传递和引用传递举例</a:t>
            </a:r>
          </a:p>
          <a:p>
            <a:r>
              <a:rPr lang="zh-CN" altLang="en-US" i="0"/>
              <a:t>说明</a:t>
            </a:r>
          </a:p>
          <a:p>
            <a:pPr lvl="1"/>
            <a:r>
              <a:rPr lang="zh-CN" altLang="en-US" i="0"/>
              <a:t>形参变量只有在被调用时才分配内存单元，在调用结束时，立即释放所分配的内存单元（引用传递除外）。</a:t>
            </a:r>
          </a:p>
          <a:p>
            <a:pPr lvl="1"/>
            <a:r>
              <a:rPr lang="zh-CN" altLang="en-US" i="0"/>
              <a:t>实参可以是常量、变量、表达式、函数等，无论实参是何种类型的量，在进行函数调用时，它们都必须具有确定的值，以便把这些值传送给形参。</a:t>
            </a:r>
          </a:p>
          <a:p>
            <a:pPr lvl="1"/>
            <a:r>
              <a:rPr lang="zh-CN" altLang="en-US" i="0"/>
              <a:t>实参和形参在数量上、类型上、顺序上应严格一致，否则会发生“类型不匹配”的错误。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函数参数传递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i="0"/>
              <a:t>值传递和引用传递存在的问题</a:t>
            </a:r>
          </a:p>
          <a:p>
            <a:pPr lvl="1"/>
            <a:r>
              <a:rPr lang="zh-CN" altLang="en-US" sz="2600" i="0"/>
              <a:t>一次完成数据传递的信息量少，主调函数与被调函数间信息交换数据量不大。</a:t>
            </a:r>
          </a:p>
          <a:p>
            <a:pPr lvl="1"/>
            <a:r>
              <a:rPr lang="zh-CN" altLang="en-US" sz="2600" i="0"/>
              <a:t>如何完成</a:t>
            </a:r>
            <a:r>
              <a:rPr lang="zh-CN" altLang="en-US" sz="2600" i="0">
                <a:sym typeface="+mn-ea"/>
              </a:rPr>
              <a:t>主调函数与被调函数间大批量数据的交换？</a:t>
            </a: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 sz="2800" i="0"/>
              <a:t>共享内存方法</a:t>
            </a:r>
          </a:p>
          <a:p>
            <a:pPr lvl="1" algn="l">
              <a:buClrTx/>
              <a:buSzTx/>
              <a:buBlip>
                <a:blip r:embed="rId3"/>
              </a:buBlip>
            </a:pPr>
            <a:r>
              <a:rPr lang="zh-CN" altLang="en-US" sz="2600" i="0"/>
              <a:t>值传递的特例（传址方式传递数据--指针传递）：函数调用时，将实参的地址传给被调用函数，被调用函数从传过来的地址中取出实参所存的数据进行操作。在传址方式中，实参和形参占用是同一段内存单元（共享内存单元）。</a:t>
            </a:r>
          </a:p>
          <a:p>
            <a:pPr lvl="1" algn="l">
              <a:buClrTx/>
              <a:buSzTx/>
              <a:buBlip>
                <a:blip r:embed="rId3"/>
              </a:buBlip>
            </a:pPr>
            <a:endParaRPr lang="zh-CN" altLang="en-US" sz="2600" i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函数参数传递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地址作为函数参数引用举例</a:t>
            </a:r>
          </a:p>
          <a:p>
            <a:r>
              <a:rPr lang="zh-CN" altLang="en-US" i="0"/>
              <a:t>注意：</a:t>
            </a:r>
          </a:p>
          <a:p>
            <a:pPr lvl="1"/>
            <a:r>
              <a:rPr lang="zh-CN" altLang="en-US" i="0"/>
              <a:t>对共享内存的修改，在主被调函数互相影响，这样可以方便进行批量数据的传递。</a:t>
            </a:r>
          </a:p>
          <a:p>
            <a:pPr lvl="1"/>
            <a:r>
              <a:rPr lang="zh-CN" altLang="en-US" i="0"/>
              <a:t>但是地址传递的本质仍然是值传递，只不过传递的是一个地址，利用这个地址可以访问内存单元。</a:t>
            </a:r>
          </a:p>
          <a:p>
            <a:pPr lvl="1"/>
            <a:r>
              <a:rPr lang="zh-CN" altLang="en-US" i="0"/>
              <a:t>形参改变仍然不会影响实参【形参是形参、共享地址是共享地址】</a:t>
            </a:r>
          </a:p>
          <a:p>
            <a:pPr lvl="1"/>
            <a:endParaRPr lang="en-US" altLang="zh-CN" i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函数的返回值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 函数返回值也就是函数的值，是指函数被调用之后，执行函数体中的程序段所取得的并返回给主调函数的值。</a:t>
            </a:r>
          </a:p>
          <a:p>
            <a:r>
              <a:rPr lang="zh-CN" altLang="en-US" i="0"/>
              <a:t>C函数计算结果通过 return语句返回。</a:t>
            </a:r>
          </a:p>
          <a:p>
            <a:pPr lvl="1"/>
            <a:r>
              <a:rPr lang="zh-CN" altLang="en-US" i="0"/>
              <a:t>return语句的表示形式</a:t>
            </a:r>
            <a:r>
              <a:rPr lang="zh-CN" altLang="en-US" sz="2800" i="0"/>
              <a:t>：return 表达式【</a:t>
            </a:r>
            <a:r>
              <a:rPr lang="zh-CN" altLang="en-US" i="0">
                <a:sym typeface="+mn-ea"/>
              </a:rPr>
              <a:t>或return（表达式）】</a:t>
            </a:r>
            <a:r>
              <a:rPr lang="zh-CN" altLang="en-US" sz="2800" i="0"/>
              <a:t>；</a:t>
            </a:r>
          </a:p>
          <a:p>
            <a:pPr lvl="0"/>
            <a:r>
              <a:rPr lang="zh-CN" altLang="en-US" i="0"/>
              <a:t>说明：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/>
              <a:t>函数的值只能通过return语句返回给主调函数；函数值的类型和函数定义中函数的类型应保持一致。如果两者不一致，则以定义时的函数类型为准，自动进行类型转换。</a:t>
            </a:r>
            <a:r>
              <a:rPr lang="zh-CN" altLang="en-US" i="0">
                <a:sym typeface="+mn-ea"/>
              </a:rPr>
              <a:t>不返回函数值的函数定义为void。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指向函数的指针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124585"/>
            <a:ext cx="9203690" cy="5305425"/>
          </a:xfrm>
        </p:spPr>
        <p:txBody>
          <a:bodyPr/>
          <a:lstStyle/>
          <a:p>
            <a:r>
              <a:rPr lang="zh-CN" altLang="en-US" i="0"/>
              <a:t>函数指针</a:t>
            </a:r>
          </a:p>
          <a:p>
            <a:pPr lvl="1"/>
            <a:r>
              <a:rPr lang="zh-CN" altLang="en-US" i="0"/>
              <a:t>指向函数的指针变量【“函数指针”本身首先应是指针变量，只不过该指针变量指向函数】。</a:t>
            </a:r>
          </a:p>
          <a:p>
            <a:pPr lvl="1"/>
            <a:r>
              <a:rPr lang="zh-CN" altLang="en-US" i="0"/>
              <a:t>为什么可以定义函数指针？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程序编译后，会将函数编译成可执行代码并存储到内存中，并记录这块内存的起始地址（入口地址），其实通过函数名调用时函数名代表了这块内存的起始地址。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定义格式：</a:t>
            </a:r>
            <a:r>
              <a:rPr lang="zh-CN" altLang="en-US" sz="2600" i="0" dirty="0">
                <a:effectLst/>
              </a:rPr>
              <a:t>返回值类型（</a:t>
            </a:r>
            <a:r>
              <a:rPr lang="en-US" altLang="zh-CN" sz="2600" i="0" dirty="0">
                <a:effectLst/>
              </a:rPr>
              <a:t>*</a:t>
            </a:r>
            <a:r>
              <a:rPr lang="zh-CN" altLang="en-US" sz="2600" i="0" dirty="0">
                <a:effectLst/>
              </a:rPr>
              <a:t>）指针变量（参数列表）；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600" i="0" dirty="0">
                <a:effectLst/>
              </a:rPr>
              <a:t>使用函数指针调用函数</a:t>
            </a:r>
          </a:p>
          <a:p>
            <a:pPr lvl="1" algn="l">
              <a:buClrTx/>
              <a:buSzTx/>
              <a:buBlip>
                <a:blip r:embed="rId2"/>
              </a:buBlip>
            </a:pPr>
            <a:endParaRPr lang="zh-CN" altLang="en-US" sz="2600" i="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1505" y="764540"/>
            <a:ext cx="83851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#include "iostream"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maxNum(int x,int y){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return x&gt;y?x:y;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minNum(int x,int y){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return x&lt;y?x:y;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int m,n,min_max;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int choice;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b="1" i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int (*p)(int x,int y);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cin&gt;&gt;m&gt;&gt;n;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cin&gt;&gt;choice;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if(choice==1){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p=maxNum;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}else{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p=minNum;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b="1" i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min_max=(*p)(m,n);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cout&lt;&lt;min_max;</a:t>
            </a:r>
          </a:p>
          <a:p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Review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在程序设计过程中存在什么问题？</a:t>
            </a:r>
          </a:p>
          <a:p>
            <a:pPr lvl="1"/>
            <a:r>
              <a:rPr lang="en-US" altLang="zh-CN" i="0"/>
              <a:t>main</a:t>
            </a:r>
            <a:r>
              <a:rPr lang="zh-CN" altLang="en-US" i="0"/>
              <a:t>（）函数中代码越来越长</a:t>
            </a:r>
          </a:p>
          <a:p>
            <a:pPr lvl="1"/>
            <a:r>
              <a:rPr lang="zh-CN" altLang="en-US" i="0"/>
              <a:t>可读性差</a:t>
            </a:r>
          </a:p>
          <a:p>
            <a:pPr lvl="1"/>
            <a:r>
              <a:rPr lang="zh-CN" altLang="en-US" i="0"/>
              <a:t>代码不能复用</a:t>
            </a:r>
          </a:p>
          <a:p>
            <a:pPr lvl="0"/>
            <a:r>
              <a:rPr lang="zh-CN" altLang="en-US" i="0"/>
              <a:t>能否将功能独立的代码在</a:t>
            </a:r>
            <a:r>
              <a:rPr lang="en-US" altLang="zh-CN" i="0"/>
              <a:t>main</a:t>
            </a:r>
            <a:r>
              <a:rPr lang="zh-CN" altLang="en-US" i="0"/>
              <a:t>中独立出去？怎么实现？</a:t>
            </a:r>
          </a:p>
          <a:p>
            <a:pPr lvl="1"/>
            <a:r>
              <a:rPr lang="zh-CN" altLang="en-US" i="0"/>
              <a:t>求两个数的最大公约数</a:t>
            </a:r>
            <a:r>
              <a:rPr lang="en-US" altLang="zh-CN" i="0"/>
              <a:t>gcd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指向函数的指针</a:t>
            </a:r>
            <a:br>
              <a:rPr lang="zh-CN" altLang="en-US" i="0">
                <a:sym typeface="+mn-ea"/>
              </a:rPr>
            </a:br>
            <a:br>
              <a:rPr lang="zh-CN" altLang="en-US" i="0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说明：</a:t>
            </a:r>
          </a:p>
          <a:p>
            <a:pPr lvl="1"/>
            <a:r>
              <a:rPr lang="zh-CN" altLang="en-US" i="0"/>
              <a:t>函数指针是指针变量，只能指向同类型的函数（返回值相同、参数相同）</a:t>
            </a:r>
          </a:p>
          <a:p>
            <a:pPr lvl="1"/>
            <a:r>
              <a:rPr lang="zh-CN" altLang="en-US" i="0"/>
              <a:t>使用函数指针调用函数时，必须给函数指针赋值（将函数名赋值给函数指针，赋值时只需给出函数名即可）</a:t>
            </a:r>
          </a:p>
          <a:p>
            <a:pPr lvl="1"/>
            <a:r>
              <a:rPr lang="zh-CN" altLang="en-US" i="0"/>
              <a:t>使用函数指针调用函数时语法：（</a:t>
            </a:r>
            <a:r>
              <a:rPr lang="en-US" altLang="zh-CN" i="0"/>
              <a:t>*</a:t>
            </a:r>
            <a:r>
              <a:rPr lang="zh-CN" altLang="en-US" i="0"/>
              <a:t>函数指针）（实参列表）</a:t>
            </a:r>
          </a:p>
          <a:p>
            <a:pPr lvl="1"/>
            <a:r>
              <a:rPr lang="zh-CN" altLang="en-US" i="0"/>
              <a:t>函数指针不能进行无异议的算术运算</a:t>
            </a:r>
          </a:p>
          <a:p>
            <a:pPr lvl="1"/>
            <a:r>
              <a:rPr lang="zh-CN" altLang="en-US" i="0"/>
              <a:t>可以灵活实现函数调用，见教材</a:t>
            </a:r>
            <a:r>
              <a:rPr lang="en-US" altLang="zh-CN" i="0"/>
              <a:t>P268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返回指针类型的函数</a:t>
            </a:r>
            <a:br>
              <a:rPr lang="zh-CN" altLang="en-US" i="0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返回指针类型的函数</a:t>
            </a:r>
          </a:p>
          <a:p>
            <a:pPr lvl="1"/>
            <a:r>
              <a:rPr lang="zh-CN" altLang="en-US" i="0" dirty="0">
                <a:latin typeface="宋体" panose="02010600030101010101" pitchFamily="2" charset="-122"/>
                <a:sym typeface="+mn-ea"/>
              </a:rPr>
              <a:t>也就是函数的返回值是指针类型的函数。</a:t>
            </a:r>
          </a:p>
          <a:p>
            <a:pPr lvl="1"/>
            <a:r>
              <a:rPr lang="zh-CN" altLang="en-US" i="0"/>
              <a:t>定义一般形式：类型名</a:t>
            </a:r>
            <a:r>
              <a:rPr lang="en-US" altLang="zh-CN" i="0"/>
              <a:t> *</a:t>
            </a:r>
            <a:r>
              <a:rPr lang="zh-CN" altLang="en-US" i="0"/>
              <a:t>函数名（形参列表）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变量的定义</a:t>
            </a:r>
          </a:p>
          <a:p>
            <a:pPr lvl="1"/>
            <a:r>
              <a:rPr lang="en-US" altLang="zh-CN" i="0">
                <a:sym typeface="+mn-ea"/>
              </a:rPr>
              <a:t>C/C++</a:t>
            </a:r>
            <a:r>
              <a:rPr lang="zh-CN" altLang="en-US" i="0">
                <a:sym typeface="+mn-ea"/>
              </a:rPr>
              <a:t>变量在使用前必须定义，定义变量主要说明变量的</a:t>
            </a:r>
            <a:r>
              <a:rPr lang="en-US" altLang="zh-CN" i="0">
                <a:sym typeface="+mn-ea"/>
              </a:rPr>
              <a:t>“</a:t>
            </a:r>
            <a:r>
              <a:rPr lang="zh-CN" altLang="en-US" i="0">
                <a:sym typeface="+mn-ea"/>
              </a:rPr>
              <a:t>性质</a:t>
            </a:r>
            <a:r>
              <a:rPr lang="en-US" altLang="zh-CN" i="0">
                <a:sym typeface="+mn-ea"/>
              </a:rPr>
              <a:t>”</a:t>
            </a:r>
            <a:r>
              <a:rPr lang="zh-CN" altLang="en-US" i="0">
                <a:sym typeface="+mn-ea"/>
              </a:rPr>
              <a:t>：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变量的数据类型：变量应占用的内存空间大小，变量在存储空间分配时所限定的边界条件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变量存储类型：</a:t>
            </a:r>
            <a:r>
              <a:rPr lang="zh-CN" altLang="en-US" dirty="0">
                <a:sym typeface="+mn-ea"/>
              </a:rPr>
              <a:t>变量的生存期与存储类型等</a:t>
            </a:r>
            <a:endParaRPr lang="zh-CN" altLang="en-US" i="0" dirty="0">
              <a:effectLst/>
              <a:sym typeface="+mn-ea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变量的作用域：变量的使用范围</a:t>
            </a:r>
          </a:p>
          <a:p>
            <a:pPr lvl="1"/>
            <a:endParaRPr lang="zh-CN" altLang="en-US" i="0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变量的作用域</a:t>
            </a:r>
          </a:p>
          <a:p>
            <a:pPr lvl="1"/>
            <a:r>
              <a:rPr lang="zh-CN" altLang="en-US" i="0"/>
              <a:t>变量作用域，变量的可用性范围：分为全局变量和局部变量。</a:t>
            </a:r>
          </a:p>
          <a:p>
            <a:pPr lvl="1"/>
            <a:r>
              <a:rPr lang="zh-CN" altLang="en-US" i="0"/>
              <a:t>具体说明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34290" y="3140710"/>
          <a:ext cx="9109710" cy="242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全局变量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外部变量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54000" marR="54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局部变量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内部变量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54000" marR="54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定义位置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函数体外</a:t>
                      </a:r>
                    </a:p>
                  </a:txBody>
                  <a:tcPr marL="54000" marR="54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函数体内</a:t>
                      </a:r>
                    </a:p>
                  </a:txBody>
                  <a:tcPr marL="54000" marR="54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作用域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从定义处到文件结束</a:t>
                      </a:r>
                    </a:p>
                  </a:txBody>
                  <a:tcPr marL="54000" marR="54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从定义处到本函数结束</a:t>
                      </a:r>
                    </a:p>
                  </a:txBody>
                  <a:tcPr marL="54000" marR="54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举例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所有在函数体外定义的变量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(1)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所有在函数体内定义的变量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(2)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形式参数</a:t>
                      </a:r>
                    </a:p>
                  </a:txBody>
                  <a:tcPr marL="54000" marR="54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注意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与局部变量同名的处理</a:t>
                      </a:r>
                    </a:p>
                  </a:txBody>
                  <a:tcPr marL="54000" marR="54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不同函数中同名局部变量互不干扰</a:t>
                      </a:r>
                    </a:p>
                  </a:txBody>
                  <a:tcPr marL="54000" marR="54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0"/>
              <a:t>变量的存储特性</a:t>
            </a:r>
          </a:p>
          <a:p>
            <a:pPr lvl="1"/>
            <a:r>
              <a:rPr i="0"/>
              <a:t>静态存储变量（static)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生存期为程序执行的整个过程，在该过程中占有固定的存储空间，也称永久存储。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solidFill>
                  <a:srgbClr val="C00000"/>
                </a:solidFill>
                <a:effectLst/>
                <a:sym typeface="+mn-ea"/>
              </a:rPr>
              <a:t>局部静态变量：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sz="2000" b="1" i="0" dirty="0">
                <a:latin typeface="Times New Roman" panose="02020603050405020304" charset="0"/>
                <a:sym typeface="+mn-ea"/>
              </a:rPr>
              <a:t>函数内部定义的静态变量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dirty="0">
                <a:latin typeface="Times New Roman" panose="02020603050405020304" charset="0"/>
                <a:sym typeface="+mn-ea"/>
              </a:rPr>
              <a:t>作用域与自动型变量相同 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dirty="0">
                <a:latin typeface="Times New Roman" panose="02020603050405020304" charset="0"/>
                <a:sym typeface="+mn-ea"/>
              </a:rPr>
              <a:t>当所在的函数执行结束后，静态变量所占内存单元并不释放，其值仍然保留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solidFill>
                  <a:srgbClr val="C00000"/>
                </a:solidFill>
                <a:effectLst/>
                <a:sym typeface="+mn-ea"/>
              </a:rPr>
              <a:t>全局静态变量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dirty="0">
                <a:latin typeface="Times New Roman" panose="02020603050405020304" charset="0"/>
                <a:sym typeface="+mn-ea"/>
              </a:rPr>
              <a:t>函数外部定义的静态变量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dirty="0">
                <a:latin typeface="Times New Roman" panose="02020603050405020304" charset="0"/>
                <a:sym typeface="+mn-ea"/>
              </a:rPr>
              <a:t>在程序中凡未指明存储类型的全局变量均为全局静态型变量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dirty="0">
                <a:latin typeface="Times New Roman" panose="02020603050405020304" charset="0"/>
                <a:sym typeface="+mn-ea"/>
              </a:rPr>
              <a:t>作用域仅限所在的源程序文件</a:t>
            </a:r>
          </a:p>
          <a:p>
            <a:pPr lvl="3" algn="l">
              <a:buClrTx/>
              <a:buSzTx/>
              <a:buBlip>
                <a:blip r:embed="rId2"/>
              </a:buBlip>
            </a:pPr>
            <a:endParaRPr lang="zh-CN" altLang="en-US" sz="2000" i="0" dirty="0">
              <a:solidFill>
                <a:srgbClr val="C0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查看如下程序运行结果，理解静态变量</a:t>
            </a:r>
          </a:p>
        </p:txBody>
      </p:sp>
      <p:sp>
        <p:nvSpPr>
          <p:cNvPr id="68610" name="Rectangle 2"/>
          <p:cNvSpPr/>
          <p:nvPr/>
        </p:nvSpPr>
        <p:spPr>
          <a:xfrm>
            <a:off x="539750" y="1628775"/>
            <a:ext cx="7268845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int f(int a)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{   int  b=0;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static int c=3;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b++;c++;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printf(" %5d%5d%5d ",a,b,c);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return(a+b+c);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void main()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{   int a=2,k;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for(k=0;k&lt;3;k++)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   printf("%5d\n",f(a));</a:t>
            </a: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0"/>
              <a:t>变量的存储特性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动态存储变量(auto)【默认】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只生存在某一段时间内函数的形参、函数体或分程序中定义的变量，只有当程序进入该函数或分程序时才分配存储空间，函数/分程序执行完后，变量的存储空间又被释放。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作用域局限于所定义的函数，其生存期就是函数的生存期，在一个函数中引用另一个函数的自动型变量的值是错误的。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0"/>
              <a:t>变量的存储特性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外部型变量(extern)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“外部型变量”，是相对于在函数“内部”说明的变量而言的，它们在函数外部定义。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外部型变量又称为全局变量，在编译时分配存储单元。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extern 类型标识符 变量名；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若变量的定义与引用分别处于不同的源文件中，即将变量的作用域延伸到其它的源文件，则需要在引用该变量的源文件中对它进行声明，源文件或源文件中的函数才能引用它。【书上是这样说的，不用</a:t>
            </a:r>
            <a:r>
              <a:rPr lang="en-US" altLang="zh-CN" sz="2400" i="0" dirty="0">
                <a:effectLst/>
                <a:sym typeface="+mn-ea"/>
              </a:rPr>
              <a:t>extern</a:t>
            </a:r>
            <a:r>
              <a:rPr lang="zh-CN" altLang="en-US" sz="2400" i="0" dirty="0">
                <a:effectLst/>
                <a:sym typeface="+mn-ea"/>
              </a:rPr>
              <a:t>也行，所以这个存储特性使用很少】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0"/>
              <a:t>变量的存储特性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</a:rPr>
              <a:t>寄存器型变量(register)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内存变量【上述定义的变量】：由编译程序在内存中分配存储单元，变量的存取在内存储器中完成，访问速度较慢。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effectLst/>
                <a:sym typeface="+mn-ea"/>
              </a:rPr>
              <a:t>寄存器变量</a:t>
            </a:r>
            <a:r>
              <a:rPr lang="zh-CN" altLang="en-US" i="0" dirty="0">
                <a:effectLst/>
                <a:sym typeface="+mn-ea"/>
              </a:rPr>
              <a:t>【register定义的变量】：定义在CPU的内部寄存器中，可避免CPU频繁访问存储器，从而提高程序的执行速度。 【</a:t>
            </a:r>
            <a:r>
              <a:rPr lang="en-US" altLang="zh-CN" i="0" dirty="0">
                <a:effectLst/>
                <a:sym typeface="+mn-ea"/>
              </a:rPr>
              <a:t>CISC</a:t>
            </a:r>
            <a:r>
              <a:rPr lang="zh-CN" altLang="en-US" i="0" dirty="0">
                <a:effectLst/>
                <a:sym typeface="+mn-ea"/>
              </a:rPr>
              <a:t>中定义的寄存器变量其实也是在内存中，因为</a:t>
            </a:r>
            <a:r>
              <a:rPr lang="en-US" altLang="zh-CN" i="0" dirty="0">
                <a:effectLst/>
                <a:sym typeface="+mn-ea"/>
              </a:rPr>
              <a:t>CPU</a:t>
            </a:r>
            <a:r>
              <a:rPr lang="zh-CN" altLang="en-US" i="0" dirty="0">
                <a:effectLst/>
                <a:sym typeface="+mn-ea"/>
              </a:rPr>
              <a:t>没有大量的通用寄存器】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effectLst/>
                <a:sym typeface="+mn-ea"/>
              </a:rPr>
              <a:t>寄存器型变量不能定义为全局变量，只限于整型、字符型和指针型局部变量，不可以定义为静态局部变量，一般只允许同时定义两个寄存器变量。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关于变量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完整的变量定义</a:t>
            </a:r>
          </a:p>
          <a:p>
            <a:pPr lvl="1"/>
            <a:r>
              <a:rPr lang="zh-CN" altLang="en-US" i="0"/>
              <a:t>[存储特性] [数据类型] 变量名;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480" y="1210945"/>
            <a:ext cx="40551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#include  "iostream"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int m,n,t;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cin&gt;&gt;m&gt;&gt;n;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if(m&lt;n){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	t=m;m=n;n=t;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while(n!=0){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	t=m%n;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	m=n;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	n=t;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cout&lt;&lt;m;</a:t>
            </a:r>
          </a:p>
          <a:p>
            <a:r>
              <a:rPr lang="zh-CN" altLang="en-US" sz="2000" b="1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67360" y="3644900"/>
            <a:ext cx="3744595" cy="16560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7855" y="3789045"/>
            <a:ext cx="40551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int m,n,t;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cin&gt;&gt;m&gt;&gt;n;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if(m&lt;n){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	t=m;m=n;n=t;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             m=gcd(m,n);</a:t>
            </a:r>
            <a:endParaRPr lang="zh-CN" altLang="en-US" sz="2000" b="1" i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	cout&lt;&lt;m;</a:t>
            </a:r>
          </a:p>
          <a:p>
            <a:r>
              <a:rPr lang="zh-CN" altLang="en-US" sz="2000" b="1" i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0245" y="908685"/>
            <a:ext cx="4218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gcd(int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,int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){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int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temp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while(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!=0){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t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emp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=t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emp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return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模块化设计思想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面向过程的模块化设计思想</a:t>
            </a:r>
          </a:p>
          <a:p>
            <a:pPr lvl="1"/>
            <a:r>
              <a:rPr lang="zh-CN" altLang="en-US" i="0"/>
              <a:t>程序绝不是逐条录入计算机语句和指令。</a:t>
            </a:r>
          </a:p>
          <a:p>
            <a:pPr lvl="1"/>
            <a:r>
              <a:rPr lang="zh-CN" altLang="en-US" i="0"/>
              <a:t>模块化设计设计思想是首先用主程序、子程序、子函数等框架，把软件的主要结构和流程描述出来，并定义和调试好各个框架之间的输入、输出链接关系。</a:t>
            </a:r>
          </a:p>
          <a:p>
            <a:pPr lvl="1"/>
            <a:endParaRPr lang="zh-CN" altLang="en-US" i="0"/>
          </a:p>
        </p:txBody>
      </p:sp>
      <p:grpSp>
        <p:nvGrpSpPr>
          <p:cNvPr id="9220" name="Group 40"/>
          <p:cNvGrpSpPr/>
          <p:nvPr/>
        </p:nvGrpSpPr>
        <p:grpSpPr>
          <a:xfrm>
            <a:off x="683895" y="3572510"/>
            <a:ext cx="7543801" cy="2736850"/>
            <a:chOff x="476" y="1842"/>
            <a:chExt cx="4752" cy="1724"/>
          </a:xfrm>
        </p:grpSpPr>
        <p:sp>
          <p:nvSpPr>
            <p:cNvPr id="9221" name="Text Box 5"/>
            <p:cNvSpPr txBox="1"/>
            <p:nvPr/>
          </p:nvSpPr>
          <p:spPr>
            <a:xfrm>
              <a:off x="2426" y="1842"/>
              <a:ext cx="717" cy="30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程序</a:t>
              </a:r>
            </a:p>
          </p:txBody>
        </p:sp>
        <p:sp>
          <p:nvSpPr>
            <p:cNvPr id="9222" name="Line 6"/>
            <p:cNvSpPr/>
            <p:nvPr/>
          </p:nvSpPr>
          <p:spPr>
            <a:xfrm>
              <a:off x="1338" y="2341"/>
              <a:ext cx="30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Text Box 7"/>
            <p:cNvSpPr txBox="1"/>
            <p:nvPr/>
          </p:nvSpPr>
          <p:spPr>
            <a:xfrm>
              <a:off x="476" y="3203"/>
              <a:ext cx="637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1_1</a:t>
              </a:r>
            </a:p>
          </p:txBody>
        </p:sp>
        <p:sp>
          <p:nvSpPr>
            <p:cNvPr id="9224" name="Text Box 8"/>
            <p:cNvSpPr txBox="1"/>
            <p:nvPr/>
          </p:nvSpPr>
          <p:spPr>
            <a:xfrm>
              <a:off x="1338" y="3203"/>
              <a:ext cx="626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1_n</a:t>
              </a:r>
            </a:p>
          </p:txBody>
        </p:sp>
        <p:sp>
          <p:nvSpPr>
            <p:cNvPr id="9225" name="Text Box 9"/>
            <p:cNvSpPr txBox="1"/>
            <p:nvPr/>
          </p:nvSpPr>
          <p:spPr>
            <a:xfrm>
              <a:off x="2018" y="3203"/>
              <a:ext cx="590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2_1</a:t>
              </a:r>
            </a:p>
          </p:txBody>
        </p:sp>
        <p:sp>
          <p:nvSpPr>
            <p:cNvPr id="9226" name="Text Box 10"/>
            <p:cNvSpPr txBox="1"/>
            <p:nvPr/>
          </p:nvSpPr>
          <p:spPr>
            <a:xfrm>
              <a:off x="2880" y="3203"/>
              <a:ext cx="636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2_n</a:t>
              </a:r>
            </a:p>
          </p:txBody>
        </p:sp>
        <p:sp>
          <p:nvSpPr>
            <p:cNvPr id="9227" name="Text Box 11"/>
            <p:cNvSpPr txBox="1"/>
            <p:nvPr/>
          </p:nvSpPr>
          <p:spPr>
            <a:xfrm>
              <a:off x="3651" y="3203"/>
              <a:ext cx="659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n_1</a:t>
              </a:r>
            </a:p>
          </p:txBody>
        </p:sp>
        <p:sp>
          <p:nvSpPr>
            <p:cNvPr id="9228" name="Text Box 12"/>
            <p:cNvSpPr txBox="1"/>
            <p:nvPr/>
          </p:nvSpPr>
          <p:spPr>
            <a:xfrm>
              <a:off x="4558" y="3203"/>
              <a:ext cx="670" cy="363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模块</a:t>
              </a:r>
              <a:r>
                <a:rPr lang="en-US" altLang="zh-CN" sz="2000" b="1" dirty="0">
                  <a:latin typeface="Arial" panose="020B0604020202020204" pitchFamily="34" charset="0"/>
                </a:rPr>
                <a:t>n_n</a:t>
              </a:r>
            </a:p>
          </p:txBody>
        </p:sp>
        <p:sp>
          <p:nvSpPr>
            <p:cNvPr id="9229" name="Text Box 13"/>
            <p:cNvSpPr txBox="1"/>
            <p:nvPr/>
          </p:nvSpPr>
          <p:spPr>
            <a:xfrm>
              <a:off x="1066" y="2523"/>
              <a:ext cx="574" cy="30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源文件</a:t>
              </a:r>
              <a:r>
                <a:rPr lang="en-US" altLang="zh-CN" sz="2000" b="1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230" name="Text Box 14"/>
            <p:cNvSpPr txBox="1"/>
            <p:nvPr/>
          </p:nvSpPr>
          <p:spPr>
            <a:xfrm>
              <a:off x="2336" y="2523"/>
              <a:ext cx="573" cy="30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sz="2000" b="1" dirty="0">
                  <a:latin typeface="Arial" panose="020B0604020202020204" pitchFamily="34" charset="0"/>
                </a:rPr>
                <a:t>源文件</a:t>
              </a:r>
              <a:r>
                <a:rPr lang="en-US" altLang="zh-CN" sz="2000" b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231" name="Text Box 15"/>
            <p:cNvSpPr txBox="1"/>
            <p:nvPr/>
          </p:nvSpPr>
          <p:spPr>
            <a:xfrm>
              <a:off x="4150" y="2523"/>
              <a:ext cx="630" cy="306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/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源文件</a:t>
              </a:r>
              <a:r>
                <a:rPr lang="en-US" altLang="zh-CN" sz="2000" b="1" dirty="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9232" name="Line 16"/>
            <p:cNvSpPr/>
            <p:nvPr/>
          </p:nvSpPr>
          <p:spPr>
            <a:xfrm>
              <a:off x="4286" y="3430"/>
              <a:ext cx="1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/>
            <p:nvPr/>
          </p:nvSpPr>
          <p:spPr>
            <a:xfrm>
              <a:off x="3243" y="2659"/>
              <a:ext cx="4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8"/>
            <p:cNvSpPr/>
            <p:nvPr/>
          </p:nvSpPr>
          <p:spPr>
            <a:xfrm>
              <a:off x="1111" y="3385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9"/>
            <p:cNvSpPr/>
            <p:nvPr/>
          </p:nvSpPr>
          <p:spPr>
            <a:xfrm>
              <a:off x="2653" y="3385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20"/>
            <p:cNvSpPr/>
            <p:nvPr/>
          </p:nvSpPr>
          <p:spPr>
            <a:xfrm>
              <a:off x="748" y="3022"/>
              <a:ext cx="9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/>
            <p:nvPr/>
          </p:nvSpPr>
          <p:spPr>
            <a:xfrm>
              <a:off x="2290" y="3022"/>
              <a:ext cx="9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/>
            <p:nvPr/>
          </p:nvSpPr>
          <p:spPr>
            <a:xfrm>
              <a:off x="3923" y="3022"/>
              <a:ext cx="9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6"/>
            <p:cNvSpPr/>
            <p:nvPr/>
          </p:nvSpPr>
          <p:spPr>
            <a:xfrm>
              <a:off x="1338" y="2341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7"/>
            <p:cNvSpPr/>
            <p:nvPr/>
          </p:nvSpPr>
          <p:spPr>
            <a:xfrm>
              <a:off x="1701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8"/>
            <p:cNvSpPr/>
            <p:nvPr/>
          </p:nvSpPr>
          <p:spPr>
            <a:xfrm>
              <a:off x="2290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29"/>
            <p:cNvSpPr/>
            <p:nvPr/>
          </p:nvSpPr>
          <p:spPr>
            <a:xfrm>
              <a:off x="3198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30"/>
            <p:cNvSpPr/>
            <p:nvPr/>
          </p:nvSpPr>
          <p:spPr>
            <a:xfrm>
              <a:off x="3923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31"/>
            <p:cNvSpPr/>
            <p:nvPr/>
          </p:nvSpPr>
          <p:spPr>
            <a:xfrm>
              <a:off x="4876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32"/>
            <p:cNvSpPr/>
            <p:nvPr/>
          </p:nvSpPr>
          <p:spPr>
            <a:xfrm>
              <a:off x="1338" y="284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33"/>
            <p:cNvSpPr/>
            <p:nvPr/>
          </p:nvSpPr>
          <p:spPr>
            <a:xfrm>
              <a:off x="2653" y="284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34"/>
            <p:cNvSpPr/>
            <p:nvPr/>
          </p:nvSpPr>
          <p:spPr>
            <a:xfrm>
              <a:off x="4468" y="284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36"/>
            <p:cNvSpPr/>
            <p:nvPr/>
          </p:nvSpPr>
          <p:spPr>
            <a:xfrm>
              <a:off x="4422" y="2341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37"/>
            <p:cNvSpPr/>
            <p:nvPr/>
          </p:nvSpPr>
          <p:spPr>
            <a:xfrm>
              <a:off x="2608" y="2341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8"/>
            <p:cNvSpPr/>
            <p:nvPr/>
          </p:nvSpPr>
          <p:spPr>
            <a:xfrm>
              <a:off x="2744" y="216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9"/>
            <p:cNvSpPr/>
            <p:nvPr/>
          </p:nvSpPr>
          <p:spPr>
            <a:xfrm>
              <a:off x="748" y="3022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模块化设计思想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467215" cy="5305425"/>
          </a:xfrm>
        </p:spPr>
        <p:txBody>
          <a:bodyPr/>
          <a:lstStyle/>
          <a:p>
            <a:r>
              <a:rPr lang="zh-CN" altLang="en-US" i="0">
                <a:sym typeface="+mn-ea"/>
              </a:rPr>
              <a:t>面向过程的模块化设计思想</a:t>
            </a:r>
            <a:endParaRPr lang="zh-CN" altLang="en-US" i="0"/>
          </a:p>
          <a:p>
            <a:pPr lvl="1"/>
            <a:r>
              <a:rPr lang="zh-CN" altLang="en-US" i="0">
                <a:sym typeface="+mn-ea"/>
              </a:rPr>
              <a:t>以功能块为单位进行源程序设计，实现其求解算法的方法称为模块化。</a:t>
            </a:r>
          </a:p>
          <a:p>
            <a:pPr lvl="1"/>
            <a:r>
              <a:rPr lang="zh-CN" altLang="en-US" i="0"/>
              <a:t>逐步求精的结果是得到一系列以功能块为单位的算法描述。</a:t>
            </a:r>
          </a:p>
          <a:p>
            <a:pPr lvl="1"/>
            <a:r>
              <a:rPr lang="zh-CN" altLang="en-US" i="0"/>
              <a:t>模块化的目的是为了降低程序复杂度，使程序设计、调试和维护等操作简单化。</a:t>
            </a:r>
          </a:p>
          <a:p>
            <a:pPr lvl="1"/>
            <a:r>
              <a:rPr lang="zh-CN" altLang="en-US" i="0"/>
              <a:t>改变某个子功能只需相应改变相应模块即可。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Practice in CG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Please complete the exercises specified in the CG platform within the specified time</a:t>
            </a:r>
            <a:r>
              <a:rPr lang="en-US" altLang="zh-CN"/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6225" y="3429000"/>
            <a:ext cx="859218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this lesson</a:t>
            </a:r>
          </a:p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learned Modular design idea </a:t>
            </a:r>
          </a:p>
          <a:p>
            <a:pPr algn="ctr"/>
            <a:r>
              <a:rPr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Wow, </a:t>
            </a:r>
            <a:r>
              <a:rPr lang="en-US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can </a:t>
            </a:r>
            <a:r>
              <a:rPr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Implement complex programming</a:t>
            </a:r>
            <a:r>
              <a:rPr lang="en-US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77985" cy="5305425"/>
          </a:xfrm>
        </p:spPr>
        <p:txBody>
          <a:bodyPr/>
          <a:lstStyle/>
          <a:p>
            <a:pPr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问题：输入年月日计算出该日为该年的第几天。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/>
              <a:t>求总天数：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>
                <a:sym typeface="+mn-ea"/>
              </a:rPr>
              <a:t>经历完整的月份天数</a:t>
            </a:r>
            <a:r>
              <a:rPr lang="en-US" altLang="zh-CN" i="0">
                <a:sym typeface="+mn-ea"/>
              </a:rPr>
              <a:t>?</a:t>
            </a:r>
          </a:p>
          <a:p>
            <a:pPr lvl="3" algn="l">
              <a:buClrTx/>
              <a:buSzTx/>
              <a:buBlip>
                <a:blip r:embed="rId3"/>
              </a:buBlip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月每月为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31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天</a:t>
            </a:r>
          </a:p>
          <a:p>
            <a:pPr lvl="3" algn="l">
              <a:buClrTx/>
              <a:buSzTx/>
              <a:buBlip>
                <a:blip r:embed="rId3"/>
              </a:buBlip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6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9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月每月为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30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天</a:t>
            </a:r>
          </a:p>
          <a:p>
            <a:pPr lvl="3" algn="l">
              <a:buClrTx/>
              <a:buSzTx/>
              <a:buBlip>
                <a:blip r:embed="rId3"/>
              </a:buBlip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月根据所在年份是否为闰年来确定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:4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sym typeface="+mn-ea"/>
              </a:rPr>
              <a:t>年一闰，百年不闰，四百年再闰。</a:t>
            </a:r>
            <a:endParaRPr lang="zh-CN" altLang="en-US" i="0">
              <a:solidFill>
                <a:srgbClr val="FF0000"/>
              </a:solidFill>
              <a:sym typeface="+mn-ea"/>
            </a:endParaRP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>
                <a:sym typeface="+mn-ea"/>
              </a:rPr>
              <a:t>经历不完整的月份天数？</a:t>
            </a:r>
          </a:p>
          <a:p>
            <a:pPr lvl="1" algn="l">
              <a:buClrTx/>
              <a:buSzTx/>
              <a:buBlip>
                <a:blip r:embed="rId3"/>
              </a:buBlip>
            </a:pP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08585" y="749300"/>
            <a:ext cx="102387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 main(){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int year,month,day;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int d,days=0,leap_year;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cin&gt;&gt;year&gt;&gt;month&gt;&gt;day;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for(int i=1;i&lt;month;i++){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switch(month){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	case 1: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3: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5: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7: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8: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10: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case 12:d=31;break;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	case 2: d=(year%4==0&amp;&amp;year%100!=0||year%400==0)?29:28;break; 	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			default:d=30;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	days=days+d;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}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days=days+day;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	cout&lt;&lt;days;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D6179CC-3C96-80D8-32ED-A3B183592EEC}"/>
              </a:ext>
            </a:extLst>
          </p:cNvPr>
          <p:cNvGrpSpPr/>
          <p:nvPr/>
        </p:nvGrpSpPr>
        <p:grpSpPr>
          <a:xfrm>
            <a:off x="815992" y="2428382"/>
            <a:ext cx="6471360" cy="2107080"/>
            <a:chOff x="815992" y="2428382"/>
            <a:chExt cx="6471360" cy="21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83BC3A10-65D4-D9B2-1C90-7889F46C98E6}"/>
                    </a:ext>
                  </a:extLst>
                </p14:cNvPr>
                <p14:cNvContentPartPr/>
                <p14:nvPr/>
              </p14:nvContentPartPr>
              <p14:xfrm>
                <a:off x="815992" y="2634662"/>
                <a:ext cx="768600" cy="94032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83BC3A10-65D4-D9B2-1C90-7889F46C9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992" y="2626022"/>
                  <a:ext cx="78624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155D43DB-BF52-3A54-B6E6-24F85CECC4D5}"/>
                    </a:ext>
                  </a:extLst>
                </p14:cNvPr>
                <p14:cNvContentPartPr/>
                <p14:nvPr/>
              </p14:nvContentPartPr>
              <p14:xfrm>
                <a:off x="991312" y="2766782"/>
                <a:ext cx="336600" cy="517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155D43DB-BF52-3A54-B6E6-24F85CECC4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2312" y="2758142"/>
                  <a:ext cx="3542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692C794-072C-F252-B9BB-9C0D9C33F59C}"/>
                    </a:ext>
                  </a:extLst>
                </p14:cNvPr>
                <p14:cNvContentPartPr/>
                <p14:nvPr/>
              </p14:nvContentPartPr>
              <p14:xfrm>
                <a:off x="1877632" y="2910062"/>
                <a:ext cx="793800" cy="1188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692C794-072C-F252-B9BB-9C0D9C33F5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68992" y="2901062"/>
                  <a:ext cx="811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61F0C40-904F-502F-7504-A0024A3D0F96}"/>
                    </a:ext>
                  </a:extLst>
                </p14:cNvPr>
                <p14:cNvContentPartPr/>
                <p14:nvPr/>
              </p14:nvContentPartPr>
              <p14:xfrm>
                <a:off x="2467672" y="2792342"/>
                <a:ext cx="61200" cy="61812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61F0C40-904F-502F-7504-A0024A3D0F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9032" y="2783342"/>
                  <a:ext cx="788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18A6965-AD8F-A0DD-9381-A8CA551CC54B}"/>
                    </a:ext>
                  </a:extLst>
                </p14:cNvPr>
                <p14:cNvContentPartPr/>
                <p14:nvPr/>
              </p14:nvContentPartPr>
              <p14:xfrm>
                <a:off x="2197312" y="2428382"/>
                <a:ext cx="1580760" cy="21070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18A6965-AD8F-A0DD-9381-A8CA551CC5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8672" y="2419742"/>
                  <a:ext cx="1598400" cy="21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2BC098C-1191-6289-1238-D1D5F341DF0D}"/>
                    </a:ext>
                  </a:extLst>
                </p14:cNvPr>
                <p14:cNvContentPartPr/>
                <p14:nvPr/>
              </p14:nvContentPartPr>
              <p14:xfrm>
                <a:off x="4198192" y="2841662"/>
                <a:ext cx="360" cy="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2BC098C-1191-6289-1238-D1D5F341DF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9192" y="28326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92D794A-0EB1-E94F-703B-A23EAF74FEF2}"/>
                    </a:ext>
                  </a:extLst>
                </p14:cNvPr>
                <p14:cNvContentPartPr/>
                <p14:nvPr/>
              </p14:nvContentPartPr>
              <p14:xfrm>
                <a:off x="4198192" y="2841662"/>
                <a:ext cx="1076400" cy="7452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92D794A-0EB1-E94F-703B-A23EAF74FE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89192" y="2832662"/>
                  <a:ext cx="1094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5BDF714-07A1-246F-6BB9-BF8C918E1205}"/>
                    </a:ext>
                  </a:extLst>
                </p14:cNvPr>
                <p14:cNvContentPartPr/>
                <p14:nvPr/>
              </p14:nvContentPartPr>
              <p14:xfrm>
                <a:off x="4424272" y="3244862"/>
                <a:ext cx="750600" cy="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5BDF714-07A1-246F-6BB9-BF8C918E12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15272" y="3235862"/>
                  <a:ext cx="76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34F88FF0-56F7-8D76-93D2-8C2F1741BE27}"/>
                    </a:ext>
                  </a:extLst>
                </p14:cNvPr>
                <p14:cNvContentPartPr/>
                <p14:nvPr/>
              </p14:nvContentPartPr>
              <p14:xfrm>
                <a:off x="5387992" y="2654822"/>
                <a:ext cx="1899360" cy="10504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34F88FF0-56F7-8D76-93D2-8C2F1741BE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8992" y="2645822"/>
                  <a:ext cx="191700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6BDA50F-A050-18A7-C12E-0E711E892AF9}"/>
                    </a:ext>
                  </a:extLst>
                </p14:cNvPr>
                <p14:cNvContentPartPr/>
                <p14:nvPr/>
              </p14:nvContentPartPr>
              <p14:xfrm>
                <a:off x="5938432" y="3037862"/>
                <a:ext cx="768600" cy="4924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6BDA50F-A050-18A7-C12E-0E711E892A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29792" y="3029222"/>
                  <a:ext cx="786240" cy="510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2292" name="Group 5"/>
          <p:cNvGrpSpPr/>
          <p:nvPr/>
        </p:nvGrpSpPr>
        <p:grpSpPr>
          <a:xfrm>
            <a:off x="1764030" y="1844358"/>
            <a:ext cx="5329238" cy="2476500"/>
            <a:chOff x="1601" y="2001"/>
            <a:chExt cx="1554" cy="1072"/>
          </a:xfrm>
        </p:grpSpPr>
        <p:grpSp>
          <p:nvGrpSpPr>
            <p:cNvPr id="12293" name="Group 6"/>
            <p:cNvGrpSpPr/>
            <p:nvPr/>
          </p:nvGrpSpPr>
          <p:grpSpPr>
            <a:xfrm>
              <a:off x="1601" y="2001"/>
              <a:ext cx="1554" cy="822"/>
              <a:chOff x="1601" y="2001"/>
              <a:chExt cx="1554" cy="822"/>
            </a:xfrm>
          </p:grpSpPr>
          <p:sp>
            <p:nvSpPr>
              <p:cNvPr id="12295" name="Text Box 7"/>
              <p:cNvSpPr txBox="1"/>
              <p:nvPr/>
            </p:nvSpPr>
            <p:spPr>
              <a:xfrm>
                <a:off x="2162" y="2001"/>
                <a:ext cx="429" cy="132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 anchorCtr="0"/>
              <a:lstStyle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</a:rPr>
                  <a:t>主控模块</a:t>
                </a:r>
              </a:p>
            </p:txBody>
          </p:sp>
          <p:sp>
            <p:nvSpPr>
              <p:cNvPr id="12296" name="Text Box 8"/>
              <p:cNvSpPr txBox="1"/>
              <p:nvPr/>
            </p:nvSpPr>
            <p:spPr>
              <a:xfrm>
                <a:off x="1825" y="2690"/>
                <a:ext cx="428" cy="13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 anchorCtr="0"/>
              <a:lstStyle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</a:rPr>
                  <a:t>判断闰年</a:t>
                </a:r>
              </a:p>
            </p:txBody>
          </p:sp>
          <p:sp>
            <p:nvSpPr>
              <p:cNvPr id="12297" name="Text Box 9"/>
              <p:cNvSpPr txBox="1"/>
              <p:nvPr/>
            </p:nvSpPr>
            <p:spPr>
              <a:xfrm>
                <a:off x="2477" y="2690"/>
                <a:ext cx="535" cy="13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4000" tIns="0" rIns="54000" bIns="0" anchor="ctr" anchorCtr="0"/>
              <a:lstStyle/>
              <a:p>
                <a:pPr algn="ctr"/>
                <a:r>
                  <a:rPr lang="zh-CN" altLang="en-US" sz="1800" b="1" dirty="0">
                    <a:latin typeface="Times New Roman" panose="02020603050405020304" charset="0"/>
                  </a:rPr>
                  <a:t>求某月的天数</a:t>
                </a:r>
              </a:p>
            </p:txBody>
          </p:sp>
          <p:sp>
            <p:nvSpPr>
              <p:cNvPr id="12298" name="Text Box 10"/>
              <p:cNvSpPr txBox="1"/>
              <p:nvPr/>
            </p:nvSpPr>
            <p:spPr>
              <a:xfrm>
                <a:off x="2848" y="2350"/>
                <a:ext cx="307" cy="13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 anchorCtr="0"/>
              <a:lstStyle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</a:rPr>
                  <a:t>输 出</a:t>
                </a:r>
              </a:p>
            </p:txBody>
          </p:sp>
          <p:sp>
            <p:nvSpPr>
              <p:cNvPr id="12299" name="Text Box 11"/>
              <p:cNvSpPr txBox="1"/>
              <p:nvPr/>
            </p:nvSpPr>
            <p:spPr>
              <a:xfrm>
                <a:off x="1601" y="2350"/>
                <a:ext cx="307" cy="13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 anchorCtr="0"/>
              <a:lstStyle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</a:rPr>
                  <a:t>输 入</a:t>
                </a:r>
              </a:p>
            </p:txBody>
          </p:sp>
          <p:sp>
            <p:nvSpPr>
              <p:cNvPr id="12300" name="Text Box 12"/>
              <p:cNvSpPr txBox="1"/>
              <p:nvPr/>
            </p:nvSpPr>
            <p:spPr>
              <a:xfrm>
                <a:off x="2145" y="2350"/>
                <a:ext cx="465" cy="133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0" bIns="0" anchor="ctr" anchorCtr="0"/>
              <a:lstStyle/>
              <a:p>
                <a:pPr algn="ctr"/>
                <a:r>
                  <a:rPr lang="zh-CN" altLang="en-US" sz="2000" b="1" dirty="0">
                    <a:latin typeface="Times New Roman" panose="02020603050405020304" charset="0"/>
                  </a:rPr>
                  <a:t>求总天数</a:t>
                </a:r>
              </a:p>
            </p:txBody>
          </p:sp>
          <p:cxnSp>
            <p:nvCxnSpPr>
              <p:cNvPr id="12301" name="AutoShape 13"/>
              <p:cNvCxnSpPr>
                <a:stCxn id="12295" idx="2"/>
                <a:endCxn id="12299" idx="0"/>
              </p:cNvCxnSpPr>
              <p:nvPr/>
            </p:nvCxnSpPr>
            <p:spPr>
              <a:xfrm rot="5400000">
                <a:off x="1956" y="1930"/>
                <a:ext cx="217" cy="622"/>
              </a:xfrm>
              <a:prstGeom prst="bentConnector3">
                <a:avLst>
                  <a:gd name="adj1" fmla="val 49769"/>
                </a:avLst>
              </a:prstGeom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302" name="AutoShape 14"/>
              <p:cNvCxnSpPr>
                <a:stCxn id="12295" idx="2"/>
                <a:endCxn id="12298" idx="0"/>
              </p:cNvCxnSpPr>
              <p:nvPr/>
            </p:nvCxnSpPr>
            <p:spPr>
              <a:xfrm rot="-5400000" flipH="1">
                <a:off x="2580" y="1928"/>
                <a:ext cx="217" cy="626"/>
              </a:xfrm>
              <a:prstGeom prst="bentConnector3">
                <a:avLst>
                  <a:gd name="adj1" fmla="val 49769"/>
                </a:avLst>
              </a:prstGeom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303" name="AutoShape 15"/>
              <p:cNvCxnSpPr>
                <a:stCxn id="12295" idx="2"/>
                <a:endCxn id="12300" idx="0"/>
              </p:cNvCxnSpPr>
              <p:nvPr/>
            </p:nvCxnSpPr>
            <p:spPr>
              <a:xfrm>
                <a:off x="2376" y="2133"/>
                <a:ext cx="3" cy="217"/>
              </a:xfrm>
              <a:prstGeom prst="straightConnector1">
                <a:avLst/>
              </a:prstGeom>
              <a:ln w="952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2304" name="AutoShape 16"/>
              <p:cNvCxnSpPr>
                <a:stCxn id="12300" idx="2"/>
                <a:endCxn id="12296" idx="0"/>
              </p:cNvCxnSpPr>
              <p:nvPr/>
            </p:nvCxnSpPr>
            <p:spPr>
              <a:xfrm rot="5400000">
                <a:off x="2105" y="2416"/>
                <a:ext cx="207" cy="340"/>
              </a:xfrm>
              <a:prstGeom prst="bentConnector3">
                <a:avLst>
                  <a:gd name="adj1" fmla="val 50000"/>
                </a:avLst>
              </a:prstGeom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2305" name="AutoShape 17"/>
              <p:cNvCxnSpPr>
                <a:stCxn id="12300" idx="2"/>
                <a:endCxn id="12297" idx="0"/>
              </p:cNvCxnSpPr>
              <p:nvPr/>
            </p:nvCxnSpPr>
            <p:spPr>
              <a:xfrm rot="-5400000" flipH="1">
                <a:off x="2458" y="2404"/>
                <a:ext cx="207" cy="365"/>
              </a:xfrm>
              <a:prstGeom prst="bentConnector3">
                <a:avLst>
                  <a:gd name="adj1" fmla="val 50000"/>
                </a:avLst>
              </a:prstGeom>
              <a:ln w="9525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12294" name="Text Box 18"/>
            <p:cNvSpPr txBox="1"/>
            <p:nvPr/>
          </p:nvSpPr>
          <p:spPr>
            <a:xfrm>
              <a:off x="1899" y="2899"/>
              <a:ext cx="95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/>
            <a:p>
              <a:pPr algn="ctr"/>
              <a:r>
                <a:rPr lang="zh-CN" altLang="en-US" sz="2000" b="1" dirty="0">
                  <a:latin typeface="黑体" panose="02010609060101010101" pitchFamily="49" charset="-122"/>
                </a:rPr>
                <a:t>程序模块结构图</a:t>
              </a:r>
              <a:endParaRPr lang="zh-CN" altLang="en-US" sz="2000" b="1" dirty="0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函数</a:t>
            </a:r>
          </a:p>
          <a:p>
            <a:pPr lvl="1"/>
            <a:r>
              <a:rPr lang="zh-CN" altLang="en-US" i="0"/>
              <a:t>C语言源程序是由函数组成的，函数是</a:t>
            </a:r>
            <a:r>
              <a:rPr lang="zh-CN" altLang="en-US" i="0">
                <a:sym typeface="+mn-ea"/>
              </a:rPr>
              <a:t>C</a:t>
            </a:r>
            <a:r>
              <a:rPr lang="zh-CN" altLang="en-US" i="0"/>
              <a:t>源程序的基本模块。</a:t>
            </a:r>
          </a:p>
          <a:p>
            <a:pPr lvl="1"/>
            <a:r>
              <a:rPr lang="zh-CN" altLang="en-US" i="0">
                <a:sym typeface="+mn-ea"/>
              </a:rPr>
              <a:t>C</a:t>
            </a:r>
            <a:r>
              <a:rPr lang="zh-CN" altLang="en-US" i="0"/>
              <a:t>通过对函数模块的调用实现特定的功能。</a:t>
            </a:r>
          </a:p>
          <a:p>
            <a:pPr lvl="1"/>
            <a:r>
              <a:rPr lang="zh-CN" altLang="en-US" i="0"/>
              <a:t>C语言将函数作为程序设计的基本单元，每个函数用于描述一个相对独立的基本操作。</a:t>
            </a:r>
          </a:p>
          <a:p>
            <a:pPr lvl="1"/>
            <a:r>
              <a:rPr lang="zh-CN" altLang="en-US" i="0"/>
              <a:t>函数不能嵌套定义，可以嵌套调用。</a:t>
            </a:r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655" i="0">
                <a:sym typeface="+mn-ea"/>
              </a:rPr>
              <a:t>函数分类</a:t>
            </a:r>
            <a:endParaRPr lang="zh-CN" altLang="en-US" sz="3655" i="0"/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3730" i="0">
                <a:sym typeface="+mn-ea"/>
              </a:rPr>
              <a:t>函数定义的角度分类：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5" i="0">
                <a:sym typeface="+mn-ea"/>
              </a:rPr>
              <a:t>库函数：由C</a:t>
            </a:r>
            <a:r>
              <a:rPr lang="en-US" altLang="zh-CN" sz="3195" i="0">
                <a:sym typeface="+mn-ea"/>
              </a:rPr>
              <a:t>/C++</a:t>
            </a:r>
            <a:r>
              <a:rPr lang="zh-CN" altLang="en-US" sz="3195" i="0">
                <a:sym typeface="+mn-ea"/>
              </a:rPr>
              <a:t>系统提供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5" i="0">
                <a:sym typeface="+mn-ea"/>
              </a:rPr>
              <a:t>用户定义函数：用户按需要编写的函数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3725" i="0">
                <a:sym typeface="+mn-ea"/>
              </a:rPr>
              <a:t>函数功能的角度分类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0" i="0">
                <a:sym typeface="+mn-ea"/>
              </a:rPr>
              <a:t>有返回值函数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0" i="0">
                <a:sym typeface="+mn-ea"/>
              </a:rPr>
              <a:t>无返回值函数</a:t>
            </a:r>
          </a:p>
          <a:p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449705" y="481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655" i="0">
                <a:sym typeface="+mn-ea"/>
              </a:rPr>
              <a:t>函数分类</a:t>
            </a:r>
            <a:endParaRPr lang="zh-CN" altLang="en-US" sz="3655" i="0"/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3720" i="0">
                <a:sym typeface="+mn-ea"/>
              </a:rPr>
              <a:t>主调函数和被调函数之间数据传送的角度分类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5" b="1" i="0">
                <a:sym typeface="+mn-ea"/>
              </a:rPr>
              <a:t>无参函数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3195" b="1" i="0">
                <a:sym typeface="+mn-ea"/>
              </a:rPr>
              <a:t>有参函数</a:t>
            </a:r>
          </a:p>
          <a:p>
            <a:pPr algn="l">
              <a:buClrTx/>
              <a:buSzTx/>
              <a:buBlip>
                <a:blip r:embed="rId3"/>
              </a:buBlip>
            </a:pPr>
            <a:r>
              <a:rPr lang="zh-CN" altLang="en-US" sz="3655" b="1" i="0"/>
              <a:t>说明</a:t>
            </a:r>
          </a:p>
          <a:p>
            <a:pPr lvl="1" algn="l">
              <a:buClrTx/>
              <a:buSzTx/>
              <a:buBlip>
                <a:blip r:embed="rId3"/>
              </a:buBlip>
            </a:pPr>
            <a:r>
              <a:rPr lang="en-US" altLang="zh-CN" sz="3195" i="0">
                <a:sym typeface="+mn-ea"/>
              </a:rPr>
              <a:t>C</a:t>
            </a:r>
            <a:r>
              <a:rPr lang="en-US" altLang="zh-CN" sz="3195" b="1" i="0"/>
              <a:t>/C++</a:t>
            </a:r>
            <a:r>
              <a:rPr lang="zh-CN" altLang="en-US" sz="3195" b="1" i="0"/>
              <a:t>中函数不能嵌套定义，可以嵌套调用</a:t>
            </a:r>
          </a:p>
          <a:p>
            <a:pPr lvl="1" algn="l">
              <a:buClrTx/>
              <a:buSzTx/>
              <a:buBlip>
                <a:blip r:embed="rId3"/>
              </a:buBlip>
            </a:pPr>
            <a:r>
              <a:rPr lang="zh-CN" altLang="en-US" sz="3195" b="1" i="0"/>
              <a:t>main()函数是程序执行的起点,也是程序执行的终点，</a:t>
            </a:r>
            <a:r>
              <a:rPr lang="zh-CN" altLang="en-US" sz="3195" i="0">
                <a:sym typeface="+mn-ea"/>
              </a:rPr>
              <a:t>一个程序有且仅有一个主函数。</a:t>
            </a:r>
            <a:endParaRPr lang="zh-CN" altLang="en-US" sz="3195" b="1" i="0"/>
          </a:p>
        </p:txBody>
      </p:sp>
      <p:sp>
        <p:nvSpPr>
          <p:cNvPr id="4" name="文本框 3"/>
          <p:cNvSpPr txBox="1"/>
          <p:nvPr/>
        </p:nvSpPr>
        <p:spPr>
          <a:xfrm>
            <a:off x="1449705" y="481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5f3026-31ee-400e-a6fb-2cf4007b46c9}"/>
  <p:tag name="TABLE_ENDDRAG_ORIGIN_RECT" val="717*394"/>
  <p:tag name="TABLE_ENDDRAG_RECT" val="2*247*717*394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2742</Words>
  <Application>Microsoft Office PowerPoint</Application>
  <PresentationFormat>全屏显示(4:3)</PresentationFormat>
  <Paragraphs>294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自定义设计方案</vt:lpstr>
      <vt:lpstr>2_自定义设计方案</vt:lpstr>
      <vt:lpstr>1_自定义设计方案</vt:lpstr>
      <vt:lpstr>5_自定义设计方案</vt:lpstr>
      <vt:lpstr>6_自定义设计方案</vt:lpstr>
      <vt:lpstr>7_自定义设计方案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PowerPoint 演示文稿</vt:lpstr>
      <vt:lpstr>Review</vt:lpstr>
      <vt:lpstr>PowerPoint 演示文稿</vt:lpstr>
      <vt:lpstr>PowerPoint 演示文稿</vt:lpstr>
      <vt:lpstr>PowerPoint 演示文稿</vt:lpstr>
      <vt:lpstr>PowerPoint 演示文稿</vt:lpstr>
      <vt:lpstr>函数</vt:lpstr>
      <vt:lpstr>函数</vt:lpstr>
      <vt:lpstr>函数</vt:lpstr>
      <vt:lpstr>函数的定义</vt:lpstr>
      <vt:lpstr>函数的调用</vt:lpstr>
      <vt:lpstr>函数的调用</vt:lpstr>
      <vt:lpstr>函数参数传递</vt:lpstr>
      <vt:lpstr>函数参数传递 </vt:lpstr>
      <vt:lpstr>函数参数传递</vt:lpstr>
      <vt:lpstr>函数参数传递</vt:lpstr>
      <vt:lpstr>函数的返回值</vt:lpstr>
      <vt:lpstr>指向函数的指针</vt:lpstr>
      <vt:lpstr>PowerPoint 演示文稿</vt:lpstr>
      <vt:lpstr>指向函数的指针   </vt:lpstr>
      <vt:lpstr>返回指针类型的函数 </vt:lpstr>
      <vt:lpstr>关于变量</vt:lpstr>
      <vt:lpstr>关于变量</vt:lpstr>
      <vt:lpstr>关于变量</vt:lpstr>
      <vt:lpstr>PowerPoint 演示文稿</vt:lpstr>
      <vt:lpstr>关于变量</vt:lpstr>
      <vt:lpstr>关于变量</vt:lpstr>
      <vt:lpstr>关于变量</vt:lpstr>
      <vt:lpstr>关于变量</vt:lpstr>
      <vt:lpstr>模块化设计思想</vt:lpstr>
      <vt:lpstr>模块化设计思想</vt:lpstr>
      <vt:lpstr>Practice in CG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士程 丁</cp:lastModifiedBy>
  <cp:revision>740</cp:revision>
  <cp:lastPrinted>2016-10-17T09:50:00Z</cp:lastPrinted>
  <dcterms:created xsi:type="dcterms:W3CDTF">2015-01-25T08:40:00Z</dcterms:created>
  <dcterms:modified xsi:type="dcterms:W3CDTF">2023-10-31T07:23:31Z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RubyTemplateID">
    <vt:lpwstr>2</vt:lpwstr>
  </property>
  <property fmtid="{D5CDD505-2E9C-101B-9397-08002B2CF9AE}" pid="4" name="ICV">
    <vt:lpwstr>03211A9DA5E5425082B7FA302C34EC49</vt:lpwstr>
  </property>
</Properties>
</file>