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</p:sldMasterIdLst>
  <p:notesMasterIdLst>
    <p:notesMasterId r:id="rId34"/>
  </p:notesMasterIdLst>
  <p:handoutMasterIdLst>
    <p:handoutMasterId r:id="rId35"/>
  </p:handoutMasterIdLst>
  <p:sldIdLst>
    <p:sldId id="1707" r:id="rId6"/>
    <p:sldId id="1864" r:id="rId7"/>
    <p:sldId id="1865" r:id="rId8"/>
    <p:sldId id="1866" r:id="rId9"/>
    <p:sldId id="1867" r:id="rId10"/>
    <p:sldId id="1930" r:id="rId11"/>
    <p:sldId id="1868" r:id="rId12"/>
    <p:sldId id="1869" r:id="rId13"/>
    <p:sldId id="1870" r:id="rId14"/>
    <p:sldId id="1871" r:id="rId15"/>
    <p:sldId id="1872" r:id="rId16"/>
    <p:sldId id="1873" r:id="rId17"/>
    <p:sldId id="1931" r:id="rId18"/>
    <p:sldId id="1874" r:id="rId19"/>
    <p:sldId id="1892" r:id="rId20"/>
    <p:sldId id="1893" r:id="rId21"/>
    <p:sldId id="1894" r:id="rId22"/>
    <p:sldId id="1920" r:id="rId23"/>
    <p:sldId id="1895" r:id="rId24"/>
    <p:sldId id="1896" r:id="rId25"/>
    <p:sldId id="1953" r:id="rId26"/>
    <p:sldId id="1875" r:id="rId27"/>
    <p:sldId id="1897" r:id="rId28"/>
    <p:sldId id="1915" r:id="rId29"/>
    <p:sldId id="1916" r:id="rId30"/>
    <p:sldId id="1917" r:id="rId31"/>
    <p:sldId id="1918" r:id="rId32"/>
    <p:sldId id="1876" r:id="rId33"/>
  </p:sldIdLst>
  <p:sldSz cx="9144000" cy="6858000" type="screen4x3"/>
  <p:notesSz cx="6735445" cy="979932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842"/>
    <a:srgbClr val="67B0E3"/>
    <a:srgbClr val="FFFCD1"/>
    <a:srgbClr val="660033"/>
    <a:srgbClr val="993366"/>
    <a:srgbClr val="000066"/>
    <a:srgbClr val="FCFCD1"/>
    <a:srgbClr val="FF0066"/>
    <a:srgbClr val="0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75" autoAdjust="0"/>
    <p:restoredTop sz="98222" autoAdjust="0"/>
  </p:normalViewPr>
  <p:slideViewPr>
    <p:cSldViewPr>
      <p:cViewPr varScale="1">
        <p:scale>
          <a:sx n="87" d="100"/>
          <a:sy n="87" d="100"/>
        </p:scale>
        <p:origin x="-1350" y="-84"/>
      </p:cViewPr>
      <p:guideLst>
        <p:guide orient="horz" pos="22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4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07513"/>
            <a:ext cx="2917825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A4ABDF-E1F8-4E0F-972C-E33724662AD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633B541-E492-48C0-A3E2-BFA4BC9D8013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28625" y="1225550"/>
            <a:ext cx="5880100" cy="330676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97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716463"/>
            <a:ext cx="5389563" cy="3859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9052A-66A1-4B3C-81B6-97378F7646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81E1EF-1413-4F7E-AF72-0069B3A69D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44DC94-5805-4BFB-A587-F85CA4296C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37BCE4-8AAA-4685-B7AF-1D9A509AF3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AC4F70-B1FA-4888-B4FA-AEDACBA0D3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B16674-DC72-4572-A539-CED876F440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1BC62-ADFC-41EA-8BB0-2A34A0E751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98DE0-2074-498A-85E0-C4E8D066B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02218-B8F4-4A6C-B508-E406216128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EFC11-D696-4747-9B38-A1BB4CFF9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B10BC-A921-4ABD-9377-642FC5B44C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D319C-C672-45B4-B552-944560C017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E8E0D-9D26-4404-828B-3B76A4950A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93B44F-CA42-4D34-BC60-752D0F5A32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9EEB4-9E96-4DD7-BD3F-60A8202C46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C2EA48-EFCA-4195-A0F1-4AD258BF20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9231DB-0CE9-4459-883C-32610BC787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1DA2BE-C760-4BDD-8B1E-AE256153BB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9BF417-AA52-4802-833C-928B426B4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72D80-FDD3-4549-B379-A8C6382CF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717F4B-EF5F-4AEF-862B-D5218DDB8C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16569-A0AD-4532-8601-85C2123D83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80975" y="-68263"/>
            <a:ext cx="1015365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4485" y="1196340"/>
            <a:ext cx="986853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r>
              <a:rPr lang="en-US" altLang="zh-CN" sz="4800" b="1" cap="small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4800" b="1" cap="small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of programming </a:t>
            </a:r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fundamentals</a:t>
            </a:r>
            <a:endParaRPr lang="en-US" altLang="zh-CN" sz="4800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1730" y="3429000"/>
            <a:ext cx="4949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i="1">
                <a:solidFill>
                  <a:srgbClr val="FF0000"/>
                </a:solidFill>
                <a:latin typeface="+mj-lt"/>
                <a:cs typeface="+mj-lt"/>
              </a:rPr>
              <a:t>Sequential structure</a:t>
            </a:r>
            <a:endParaRPr lang="zh-CN" altLang="en-US" sz="4000" b="1" i="1">
              <a:solidFill>
                <a:srgbClr val="FF0000"/>
              </a:solidFill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Data type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95" y="980440"/>
            <a:ext cx="9071610" cy="5305425"/>
          </a:xfrm>
        </p:spPr>
        <p:txBody>
          <a:bodyPr/>
          <a:p>
            <a:r>
              <a:rPr lang="en-US">
                <a:sym typeface="+mn-ea"/>
              </a:rPr>
              <a:t> </a:t>
            </a:r>
            <a:r>
              <a:rPr lang="en-US">
                <a:sym typeface="+mn-ea"/>
              </a:rPr>
              <a:t>Predefined </a:t>
            </a:r>
            <a:r>
              <a:rPr>
                <a:sym typeface="+mn-ea"/>
              </a:rPr>
              <a:t>data</a:t>
            </a:r>
            <a:r>
              <a:rPr lang="en-US" i="0">
                <a:sym typeface="+mn-ea"/>
              </a:rPr>
              <a:t>(</a:t>
            </a:r>
            <a:r>
              <a:rPr>
                <a:sym typeface="+mn-ea"/>
              </a:rPr>
              <a:t>Basic</a:t>
            </a:r>
            <a:r>
              <a:rPr lang="en-US" i="0">
                <a:sym typeface="+mn-ea"/>
              </a:rPr>
              <a:t>)</a:t>
            </a:r>
            <a:r>
              <a:rPr>
                <a:sym typeface="+mn-ea"/>
              </a:rPr>
              <a:t> </a:t>
            </a:r>
            <a:r>
              <a:rPr>
                <a:sym typeface="+mn-ea"/>
              </a:rPr>
              <a:t>types in C + +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integer</a:t>
            </a:r>
            <a:endParaRPr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short int,</a:t>
            </a:r>
            <a:r>
              <a:rPr lang="en-US" sz="2400">
                <a:sym typeface="+mn-ea"/>
              </a:rPr>
              <a:t>int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>
                <a:sym typeface="+mn-ea"/>
              </a:rPr>
              <a:t>long int,long long int,unsigned int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float</a:t>
            </a:r>
            <a:endParaRPr>
              <a:sym typeface="+mn-ea"/>
            </a:endParaRPr>
          </a:p>
          <a:p>
            <a:pPr lvl="2"/>
            <a:r>
              <a:rPr lang="en-US" sz="2400">
                <a:sym typeface="+mn-ea"/>
              </a:rPr>
              <a:t>float</a:t>
            </a:r>
            <a:r>
              <a:rPr lang="en-US" sz="2400" i="0">
                <a:sym typeface="+mn-ea"/>
              </a:rPr>
              <a:t>(</a:t>
            </a:r>
            <a:r>
              <a:rPr lang="en-US" sz="2400">
                <a:sym typeface="+mn-ea"/>
              </a:rPr>
              <a:t>Mantissa 23 bit</a:t>
            </a:r>
            <a:r>
              <a:rPr lang="en-US" sz="2400" i="0">
                <a:sym typeface="+mn-ea"/>
              </a:rPr>
              <a:t>)</a:t>
            </a:r>
            <a:r>
              <a:rPr lang="en-US" sz="2400">
                <a:sym typeface="+mn-ea"/>
              </a:rPr>
              <a:t>,double</a:t>
            </a:r>
            <a:r>
              <a:rPr lang="en-US" i="0">
                <a:sym typeface="+mn-ea"/>
              </a:rPr>
              <a:t>(</a:t>
            </a:r>
            <a:r>
              <a:rPr lang="en-US">
                <a:sym typeface="+mn-ea"/>
              </a:rPr>
              <a:t>Mantissa 52 bit</a:t>
            </a:r>
            <a:r>
              <a:rPr lang="en-US" i="0">
                <a:sym typeface="+mn-ea"/>
              </a:rPr>
              <a:t>)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character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char</a:t>
            </a:r>
            <a:r>
              <a:rPr lang="en-US">
                <a:sym typeface="+mn-ea"/>
              </a:rPr>
              <a:t>,char16_t</a:t>
            </a:r>
            <a:r>
              <a:rPr lang="en-US" i="0">
                <a:sym typeface="+mn-ea"/>
              </a:rPr>
              <a:t>(</a:t>
            </a:r>
            <a:r>
              <a:rPr lang="en-US">
                <a:sym typeface="+mn-ea"/>
              </a:rPr>
              <a:t>Unicode 16bit</a:t>
            </a:r>
            <a:r>
              <a:rPr lang="en-US" i="0">
                <a:sym typeface="+mn-ea"/>
              </a:rPr>
              <a:t>)</a:t>
            </a:r>
            <a:r>
              <a:rPr lang="en-US">
                <a:sym typeface="+mn-ea"/>
              </a:rPr>
              <a:t>,char32_t</a:t>
            </a:r>
            <a:r>
              <a:rPr lang="en-US" i="0">
                <a:sym typeface="+mn-ea"/>
              </a:rPr>
              <a:t>(</a:t>
            </a:r>
            <a:r>
              <a:rPr lang="en-US">
                <a:sym typeface="+mn-ea"/>
              </a:rPr>
              <a:t>Unicode 32bit</a:t>
            </a:r>
            <a:r>
              <a:rPr lang="en-US" i="0">
                <a:sym typeface="+mn-ea"/>
              </a:rPr>
              <a:t>)</a:t>
            </a:r>
            <a:endParaRPr lang="en-US" i="0">
              <a:sym typeface="+mn-ea"/>
            </a:endParaRPr>
          </a:p>
          <a:p>
            <a:pPr lvl="1"/>
            <a:r>
              <a:rPr lang="en-US" sz="2800" i="0">
                <a:sym typeface="+mn-ea"/>
              </a:rPr>
              <a:t>boolean</a:t>
            </a:r>
            <a:endParaRPr lang="en-US" sz="2800" i="0">
              <a:sym typeface="+mn-ea"/>
            </a:endParaRPr>
          </a:p>
          <a:p>
            <a:pPr lvl="2"/>
            <a:r>
              <a:rPr lang="en-US" sz="2400" i="0">
                <a:sym typeface="+mn-ea"/>
              </a:rPr>
              <a:t>bool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Custom definition type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pointer,struct,union,e</a:t>
            </a:r>
            <a:r>
              <a:rPr>
                <a:sym typeface="+mn-ea"/>
              </a:rPr>
              <a:t>numeration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7855" y="4509135"/>
            <a:ext cx="4636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i="1" u="dashHeavy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The number of machines has a value range </a:t>
            </a:r>
            <a:endParaRPr lang="en-US" altLang="zh-CN" sz="3200" b="1" i="1" u="dashHeavy">
              <a:solidFill>
                <a:srgbClr val="FF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Constant and Variable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are already familiar with constants and variables in mathematics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value can </a:t>
            </a:r>
            <a:r>
              <a:rPr lang="zh-CN" altLang="en-US"/>
              <a:t> not </a:t>
            </a:r>
            <a:r>
              <a:rPr lang="zh-CN" altLang="en-US">
                <a:sym typeface="+mn-ea"/>
              </a:rPr>
              <a:t>be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change</a:t>
            </a:r>
            <a:r>
              <a:rPr lang="en-US" altLang="zh-CN"/>
              <a:t>, will not be modified by a computer program while it is running.</a:t>
            </a:r>
            <a:endParaRPr lang="en-US" altLang="zh-CN"/>
          </a:p>
          <a:p>
            <a:pPr lvl="2"/>
            <a:r>
              <a:rPr lang="en-US" altLang="zh-CN"/>
              <a:t>constant</a:t>
            </a:r>
            <a:r>
              <a:rPr lang="zh-CN" altLang="en-US" i="0"/>
              <a:t>（</a:t>
            </a:r>
            <a:r>
              <a:rPr lang="zh-CN" altLang="en-US" i="0"/>
              <a:t>常数）</a:t>
            </a:r>
            <a:r>
              <a:rPr lang="zh-CN" altLang="en-US"/>
              <a:t>，symbolic constants</a:t>
            </a:r>
            <a:r>
              <a:rPr lang="zh-CN" altLang="en-US" i="0"/>
              <a:t>（</a:t>
            </a:r>
            <a:r>
              <a:rPr lang="zh-CN" altLang="en-US" i="0"/>
              <a:t>符号常量）</a:t>
            </a:r>
            <a:endParaRPr lang="zh-CN" altLang="en-US" i="0"/>
          </a:p>
          <a:p>
            <a:pPr lvl="1"/>
            <a:r>
              <a:rPr lang="zh-CN" altLang="en-US">
                <a:sym typeface="+mn-ea"/>
              </a:rPr>
              <a:t>Variable：value can be changed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Variables must be defined before use</a:t>
            </a:r>
            <a:r>
              <a:rPr lang="zh-CN" altLang="en-US" i="0">
                <a:sym typeface="+mn-ea"/>
              </a:rPr>
              <a:t>（</a:t>
            </a:r>
            <a:r>
              <a:rPr lang="zh-CN" altLang="en-US">
                <a:sym typeface="+mn-ea"/>
              </a:rPr>
              <a:t>Declare its type</a:t>
            </a:r>
            <a:r>
              <a:rPr lang="zh-CN" altLang="en-US" i="0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Naming conventions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Cannot use identifier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/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Must be a combination of characters, numbers, and underscores beginning with letters or underscores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sensitive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/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Camel-Case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7841615" cy="605790"/>
          </a:xfrm>
        </p:spPr>
        <p:txBody>
          <a:bodyPr/>
          <a:p>
            <a:r>
              <a:rPr lang="zh-CN" altLang="en-US"/>
              <a:t>Complete the exercise independently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Now refer to relevant materials and complete the following tasks:</a:t>
            </a:r>
            <a:endParaRPr lang="zh-CN" altLang="en-US"/>
          </a:p>
          <a:p>
            <a:pPr lvl="1"/>
            <a:r>
              <a:rPr lang="zh-CN" altLang="en-US"/>
              <a:t>integer constants</a:t>
            </a:r>
            <a:r>
              <a:rPr lang="zh-CN" altLang="en-US" i="0"/>
              <a:t>（</a:t>
            </a:r>
            <a:r>
              <a:rPr lang="zh-CN" altLang="en-US"/>
              <a:t>Octal, hexadecimal, decimal</a:t>
            </a:r>
            <a:r>
              <a:rPr lang="zh-CN" altLang="en-US" i="0"/>
              <a:t>）</a:t>
            </a:r>
            <a:r>
              <a:rPr lang="en-US" altLang="zh-CN"/>
              <a:t>, </a:t>
            </a:r>
            <a:r>
              <a:rPr lang="en-US" altLang="zh-CN">
                <a:sym typeface="+mn-ea"/>
              </a:rPr>
              <a:t>value range of every </a:t>
            </a:r>
            <a:r>
              <a:rPr lang="zh-CN" altLang="en-US">
                <a:sym typeface="+mn-ea"/>
              </a:rPr>
              <a:t>integer </a:t>
            </a:r>
            <a:r>
              <a:rPr lang="en-US" altLang="zh-CN">
                <a:sym typeface="+mn-ea"/>
              </a:rPr>
              <a:t>type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float </a:t>
            </a:r>
            <a:r>
              <a:rPr lang="zh-CN" altLang="en-US"/>
              <a:t>constant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value range of float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ignificant digit</a:t>
            </a:r>
            <a:r>
              <a:rPr lang="zh-CN" altLang="en-US" i="0"/>
              <a:t>（有效数字）</a:t>
            </a:r>
            <a:r>
              <a:rPr lang="en-US" altLang="zh-CN"/>
              <a:t> of float or double</a:t>
            </a:r>
            <a:endParaRPr lang="en-US" altLang="zh-CN"/>
          </a:p>
          <a:p>
            <a:pPr lvl="1"/>
            <a:r>
              <a:rPr lang="en-US" altLang="zh-CN"/>
              <a:t>boolean </a:t>
            </a:r>
            <a:r>
              <a:rPr lang="zh-CN" altLang="en-US">
                <a:sym typeface="+mn-ea"/>
              </a:rPr>
              <a:t>constants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character constants and Corresponding ASCII, common escape</a:t>
            </a:r>
            <a:r>
              <a:rPr lang="zh-CN" altLang="en-US" i="0"/>
              <a:t>（转义）</a:t>
            </a:r>
            <a:r>
              <a:rPr lang="en-US" altLang="zh-CN"/>
              <a:t> characters</a:t>
            </a:r>
            <a:endParaRPr lang="en-US" altLang="zh-CN"/>
          </a:p>
          <a:p>
            <a:pPr lvl="1"/>
            <a:r>
              <a:rPr lang="en-US" altLang="zh-CN"/>
              <a:t>string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Exercises </a:t>
            </a:r>
            <a:r>
              <a:rPr lang="en-US" altLang="zh-CN">
                <a:sym typeface="+mn-ea"/>
              </a:rPr>
              <a:t>&amp; T</a:t>
            </a:r>
            <a:r>
              <a:rPr lang="zh-CN" altLang="en-US">
                <a:sym typeface="+mn-ea"/>
              </a:rPr>
              <a:t>ests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number (size) of bytes of the above types requested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 for example:cout&lt;&lt;sizeof(int);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Operators and Expressions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most important function of computer is scientific calculation，</a:t>
            </a:r>
            <a:r>
              <a:rPr lang="en-US" altLang="zh-CN"/>
              <a:t>c</a:t>
            </a:r>
            <a:r>
              <a:rPr lang="zh-CN" altLang="en-US"/>
              <a:t>ommon arithmetic operators</a:t>
            </a:r>
            <a:r>
              <a:rPr lang="en-US" altLang="zh-CN"/>
              <a:t> are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8135" y="2700020"/>
          <a:ext cx="856361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6043930"/>
                <a:gridCol w="1143000"/>
              </a:tblGrid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</a:t>
                      </a:r>
                      <a:r>
                        <a:rPr lang="zh-CN" altLang="en-US" sz="2000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perators</a:t>
                      </a:r>
                      <a:endParaRPr lang="zh-CN" altLang="en-US" sz="2000" i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describing</a:t>
                      </a:r>
                      <a:endParaRPr lang="zh-CN" altLang="en-US" sz="2000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example</a:t>
                      </a:r>
                      <a:endParaRPr lang="zh-CN" altLang="en-US" sz="2000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28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Realize the addition of two numbers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x+y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74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Implements the first operand minus the second operand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x-y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*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Realize the multiplication of two numbers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x*y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Numerator divided by denominator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x/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y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74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%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Modulo operation, remainder after division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x%y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74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++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Self increment operation, integer value plus 1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x++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--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Self subtraction, integer value minus 1</a:t>
                      </a:r>
                      <a:endParaRPr lang="zh-CN" altLang="en-US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x--</a:t>
                      </a:r>
                      <a:endParaRPr lang="en-US" altLang="zh-CN" sz="2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Operators and Expressions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Note</a:t>
            </a:r>
            <a:endParaRPr lang="en-US" altLang="zh-CN"/>
          </a:p>
          <a:p>
            <a:pPr lvl="1"/>
            <a:r>
              <a:rPr lang="en-US" altLang="zh-CN"/>
              <a:t>*, / priority is higher than +,-</a:t>
            </a:r>
            <a:endParaRPr lang="en-US" altLang="zh-CN"/>
          </a:p>
          <a:p>
            <a:pPr lvl="1"/>
            <a:r>
              <a:rPr lang="en-US" altLang="zh-CN"/>
              <a:t>You can use () to change the priority</a:t>
            </a:r>
            <a:endParaRPr lang="en-US" altLang="zh-CN"/>
          </a:p>
          <a:p>
            <a:pPr lvl="1"/>
            <a:r>
              <a:rPr lang="en-US" altLang="zh-CN"/>
              <a:t>For two integer numbers, / it represents an integer division,such as 5/2 is 2.if you want get 2.5 must  be written 5.0/2 or 5/2.0</a:t>
            </a:r>
            <a:endParaRPr lang="en-US" altLang="zh-CN"/>
          </a:p>
          <a:p>
            <a:pPr lvl="1"/>
            <a:r>
              <a:rPr lang="en-US" altLang="zh-CN"/>
              <a:t>Modulo % operation must be two integers.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Operators and Expressions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440"/>
            <a:ext cx="9071610" cy="5305425"/>
          </a:xfrm>
        </p:spPr>
        <p:txBody>
          <a:bodyPr/>
          <a:p>
            <a:r>
              <a:rPr lang="zh-CN" altLang="en-US"/>
              <a:t>Assignment Operators</a:t>
            </a:r>
            <a:r>
              <a:rPr lang="en-US" altLang="zh-CN"/>
              <a:t>--=</a:t>
            </a:r>
            <a:endParaRPr lang="en-US" altLang="zh-CN"/>
          </a:p>
          <a:p>
            <a:pPr lvl="1"/>
            <a:r>
              <a:rPr lang="en-US" altLang="zh-CN"/>
              <a:t>Assign the value on the right of = to the variable on the left of =,such as x=100.</a:t>
            </a:r>
            <a:endParaRPr lang="en-US" altLang="zh-CN"/>
          </a:p>
          <a:p>
            <a:pPr lvl="1"/>
            <a:r>
              <a:rPr lang="en-US" altLang="zh-CN"/>
              <a:t>note:</a:t>
            </a:r>
            <a:endParaRPr lang="en-US" altLang="zh-CN"/>
          </a:p>
          <a:p>
            <a:pPr lvl="2"/>
            <a:r>
              <a:rPr lang="en-US" altLang="zh-CN"/>
              <a:t>The real type is assigned to the integer, and the decimal part is rounded off.</a:t>
            </a:r>
            <a:endParaRPr lang="en-US" altLang="zh-CN"/>
          </a:p>
          <a:p>
            <a:pPr lvl="2"/>
            <a:r>
              <a:rPr lang="en-US" altLang="zh-CN"/>
              <a:t>The integer type is assigned to the real type, the value is unchanged, and it is increased to the decimal part of 0.</a:t>
            </a:r>
            <a:endParaRPr lang="en-US" altLang="zh-CN"/>
          </a:p>
          <a:p>
            <a:pPr lvl="2"/>
            <a:r>
              <a:rPr lang="en-US" altLang="zh-CN"/>
              <a:t>The character type is assigned to the integer type, and the ASCII code value of the character is assigned to the integer type.</a:t>
            </a:r>
            <a:endParaRPr lang="en-US" altLang="zh-CN"/>
          </a:p>
          <a:p>
            <a:pPr lvl="2"/>
            <a:r>
              <a:rPr lang="en-US" altLang="zh-CN"/>
              <a:t>The integer type is assigned to the character type, and only the lower 8 bits are assigned to the character variable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Operators and Expressions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052195"/>
            <a:ext cx="9071610" cy="5305425"/>
          </a:xfrm>
        </p:spPr>
        <p:txBody>
          <a:bodyPr/>
          <a:p>
            <a:r>
              <a:rPr lang="zh-CN" altLang="en-US"/>
              <a:t>Relational operator</a:t>
            </a:r>
            <a:endParaRPr lang="zh-CN" altLang="en-US"/>
          </a:p>
          <a:p>
            <a:pPr lvl="1"/>
            <a:r>
              <a:rPr lang="en-US" altLang="zh-CN"/>
              <a:t>&gt;,&gt;=,&lt;,&lt;=,==,</a:t>
            </a:r>
            <a:r>
              <a:rPr lang="en-US" altLang="zh-CN" i="0"/>
              <a:t>!</a:t>
            </a:r>
            <a:r>
              <a:rPr lang="en-US" altLang="zh-CN"/>
              <a:t>=</a:t>
            </a:r>
            <a:endParaRPr lang="en-US" altLang="zh-CN"/>
          </a:p>
          <a:p>
            <a:pPr lvl="2"/>
            <a:r>
              <a:rPr lang="en-US" altLang="zh-CN"/>
              <a:t>Arithmetic operators take precedence over relational operators</a:t>
            </a:r>
            <a:endParaRPr lang="en-US" altLang="zh-CN"/>
          </a:p>
          <a:p>
            <a:pPr lvl="2"/>
            <a:r>
              <a:rPr lang="en-US" altLang="zh-CN"/>
              <a:t>The result of a relational operation is a logical value</a:t>
            </a:r>
            <a:endParaRPr lang="en-US" altLang="zh-CN"/>
          </a:p>
          <a:p>
            <a:pPr lvl="0"/>
            <a:r>
              <a:rPr lang="en-US" altLang="zh-CN"/>
              <a:t>Logical operator</a:t>
            </a:r>
            <a:endParaRPr lang="en-US" altLang="zh-CN"/>
          </a:p>
          <a:p>
            <a:pPr lvl="1"/>
            <a:r>
              <a:rPr lang="en-US" altLang="zh-CN"/>
              <a:t>&amp;&amp;,||,</a:t>
            </a:r>
            <a:r>
              <a:rPr lang="en-US" altLang="zh-CN" i="0"/>
              <a:t>!</a:t>
            </a:r>
            <a:endParaRPr lang="en-US" altLang="zh-CN" i="0"/>
          </a:p>
          <a:p>
            <a:pPr lvl="2"/>
            <a:r>
              <a:rPr lang="en-US" altLang="zh-CN">
                <a:sym typeface="+mn-ea"/>
              </a:rPr>
              <a:t>The result is a logical value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i="0"/>
              <a:t>As the operand of logical operation, C + + considers that non-0 represents True and 0 represents False.</a:t>
            </a:r>
            <a:endParaRPr lang="en-US" altLang="zh-CN" i="0"/>
          </a:p>
          <a:p>
            <a:pPr lvl="2"/>
            <a:r>
              <a:rPr lang="en-US" altLang="zh-CN" i="0"/>
              <a:t>As the result of logical operation, C + + has only two values: True (1), False (0).</a:t>
            </a:r>
            <a:endParaRPr lang="en-US" altLang="zh-CN" i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Operators and Expressions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Blip>
                <a:blip r:embed="rId1"/>
              </a:buBlip>
            </a:pPr>
            <a:r>
              <a:rPr lang="zh-CN" altLang="en-US"/>
              <a:t>Bitwise Operators </a:t>
            </a:r>
            <a:endParaRPr lang="zh-CN" altLang="en-US"/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en-US" altLang="zh-CN"/>
              <a:t>Bit operators act on bits and perform operations bit by bit</a:t>
            </a:r>
            <a:r>
              <a:rPr lang="zh-CN" altLang="en-US" i="0"/>
              <a:t>：</a:t>
            </a:r>
            <a:r>
              <a:rPr lang="en-US" altLang="zh-CN"/>
              <a:t>&amp;、 | </a:t>
            </a:r>
            <a:r>
              <a:rPr lang="zh-CN" altLang="en-US"/>
              <a:t>、</a:t>
            </a:r>
            <a:r>
              <a:rPr lang="en-US" altLang="zh-CN"/>
              <a:t> ~</a:t>
            </a:r>
            <a:r>
              <a:rPr lang="zh-CN" altLang="en-US"/>
              <a:t>、</a:t>
            </a:r>
            <a:r>
              <a:rPr lang="en-US" altLang="zh-CN"/>
              <a:t>^</a:t>
            </a:r>
            <a:r>
              <a:rPr lang="zh-CN" altLang="en-US"/>
              <a:t>、</a:t>
            </a:r>
            <a:r>
              <a:rPr lang="en-US" altLang="zh-CN"/>
              <a:t>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en-US" altLang="zh-CN"/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en-US" altLang="zh-CN"/>
              <a:t>Assume A=60 and B=13</a:t>
            </a:r>
            <a:r>
              <a:rPr lang="zh-CN" altLang="en-US"/>
              <a:t>，</a:t>
            </a:r>
            <a:r>
              <a:rPr lang="en-US" altLang="zh-CN"/>
              <a:t>that is A = 0011 1100</a:t>
            </a:r>
            <a:r>
              <a:rPr lang="zh-CN" altLang="en-US"/>
              <a:t>，</a:t>
            </a:r>
            <a:r>
              <a:rPr lang="en-US" altLang="zh-CN"/>
              <a:t>B = 0000 1101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52070" y="3716655"/>
          <a:ext cx="9133840" cy="287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55"/>
                <a:gridCol w="4566920"/>
                <a:gridCol w="345376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Operator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zh-CN" altLang="en-US"/>
                        <a:t>escription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 result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按位相与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&amp; B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0000 1100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|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按位相或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| B</a:t>
                      </a:r>
                      <a:r>
                        <a:rPr lang="en-US" altLang="zh-CN"/>
                        <a:t>  =</a:t>
                      </a:r>
                      <a:r>
                        <a:rPr lang="zh-CN" altLang="en-US"/>
                        <a:t> 0011 1101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^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按位异或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^ B</a:t>
                      </a:r>
                      <a:r>
                        <a:rPr lang="en-US" altLang="zh-CN"/>
                        <a:t>  = </a:t>
                      </a:r>
                      <a:r>
                        <a:rPr lang="zh-CN" altLang="en-US"/>
                        <a:t>0011 0001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~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按位取反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~A </a:t>
                      </a:r>
                      <a:r>
                        <a:rPr lang="en-US" altLang="zh-CN"/>
                        <a:t> = </a:t>
                      </a:r>
                      <a:r>
                        <a:rPr lang="zh-CN" altLang="en-US"/>
                        <a:t> 1100 0011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算术左移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&lt;&lt; 2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1111 0000</a:t>
                      </a:r>
                      <a:endParaRPr lang="zh-CN" altLang="en-US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&gt;&gt;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算术右移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&gt;&gt; 2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0000 1111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Operators and Expressions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Comma Operator</a:t>
            </a:r>
            <a:endParaRPr lang="zh-CN" altLang="en-US"/>
          </a:p>
          <a:p>
            <a:pPr lvl="1"/>
            <a:r>
              <a:rPr lang="en-US" altLang="zh-CN"/>
              <a:t>“,” is also an operator,its function is to connect several expressions</a:t>
            </a:r>
            <a:endParaRPr lang="en-US" altLang="zh-CN"/>
          </a:p>
          <a:p>
            <a:pPr lvl="1"/>
            <a:r>
              <a:rPr lang="en-US" altLang="zh-CN"/>
              <a:t>The operation order of comma operators is from right to left,Assuming x = 5, y = 6, then z = x + y, x-y, where z = =?,Write a program and try it.</a:t>
            </a:r>
            <a:endParaRPr lang="en-US" altLang="zh-CN"/>
          </a:p>
          <a:p>
            <a:pPr lvl="0"/>
            <a:r>
              <a:rPr lang="en-US" altLang="zh-CN"/>
              <a:t>Compound operator</a:t>
            </a:r>
            <a:endParaRPr lang="en-US" altLang="zh-CN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en-US" altLang="zh-CN"/>
              <a:t>Assignment operators can be combined with arithmetic operators to form composite operators,such as </a:t>
            </a:r>
            <a:r>
              <a:rPr lang="en-US" altLang="zh-CN">
                <a:sym typeface="+mn-ea"/>
              </a:rPr>
              <a:t>*=、/=、%=、+=、-=...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Review and reflection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the last lecture, we learned that C + + programs are composed of functions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How to define functions to implement algorithm functions?</a:t>
            </a:r>
            <a:endParaRPr lang="en-US" altLang="zh-CN"/>
          </a:p>
          <a:p>
            <a:pPr lvl="1"/>
            <a:r>
              <a:rPr lang="en-US" altLang="zh-CN"/>
              <a:t>What is the structure of a function?</a:t>
            </a:r>
            <a:endParaRPr lang="en-US" altLang="zh-CN"/>
          </a:p>
          <a:p>
            <a:pPr lvl="1"/>
            <a:r>
              <a:rPr lang="en-US" altLang="zh-CN"/>
              <a:t>How to properly arrange statements to realize the functions ?</a:t>
            </a:r>
            <a:endParaRPr lang="en-US" altLang="zh-CN"/>
          </a:p>
          <a:p>
            <a:pPr lvl="1"/>
            <a:r>
              <a:rPr lang="en-US" altLang="zh-CN"/>
              <a:t>Is there a way to implement design functions or programs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Operators and Expressions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Expressions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An expression is a combination of constants, variables, functions and operators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Exercises </a:t>
            </a:r>
            <a:r>
              <a:rPr lang="en-US" altLang="zh-CN">
                <a:sym typeface="+mn-ea"/>
              </a:rPr>
              <a:t>&amp; T</a:t>
            </a:r>
            <a:r>
              <a:rPr lang="zh-CN" altLang="en-US">
                <a:sym typeface="+mn-ea"/>
              </a:rPr>
              <a:t>ests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Complete test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zh-CN" altLang="en-US" i="0">
                <a:sym typeface="+mn-ea"/>
              </a:rPr>
              <a:t>顺序结构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entence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Functions consist of sentence</a:t>
            </a:r>
            <a:r>
              <a:rPr lang="en-US" altLang="zh-CN">
                <a:sym typeface="+mn-ea"/>
              </a:rPr>
              <a:t>--See Lecture 1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How many </a:t>
            </a:r>
            <a:r>
              <a:rPr lang="zh-CN" altLang="en-US">
                <a:sym typeface="+mn-ea"/>
              </a:rPr>
              <a:t>sentence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are there in C + +?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Now we must master assignment </a:t>
            </a:r>
            <a:r>
              <a:rPr lang="zh-CN" altLang="en-US">
                <a:sym typeface="+mn-ea"/>
              </a:rPr>
              <a:t>sentence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and expression statements.You must learn to use function call </a:t>
            </a:r>
            <a:r>
              <a:rPr lang="zh-CN" altLang="en-US">
                <a:sym typeface="+mn-ea"/>
              </a:rPr>
              <a:t>sentence</a:t>
            </a:r>
            <a:r>
              <a:rPr lang="en-US" altLang="zh-CN">
                <a:sym typeface="+mn-ea"/>
              </a:rPr>
              <a:t> ,compound and empty </a:t>
            </a:r>
            <a:r>
              <a:rPr lang="zh-CN" altLang="en-US">
                <a:sym typeface="+mn-ea"/>
              </a:rPr>
              <a:t>sentence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too.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Input and output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program can have no input, but it must have output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The input task is to save the data input by the keyboard and other devices into variables.</a:t>
            </a:r>
            <a:endParaRPr lang="en-US" altLang="zh-CN"/>
          </a:p>
          <a:p>
            <a:pPr lvl="1"/>
            <a:r>
              <a:rPr lang="en-US" altLang="zh-CN"/>
              <a:t>The output task is to output the program running result to the printer, screen, terminal, other equipment or program.</a:t>
            </a:r>
            <a:endParaRPr lang="en-US" altLang="zh-CN"/>
          </a:p>
          <a:p>
            <a:pPr lvl="0"/>
            <a:r>
              <a:rPr lang="en-US" altLang="zh-CN"/>
              <a:t>C + + program calls input and output standard functions through input and output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entence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to complete data input and output functions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Input / output stream function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cin</a:t>
            </a:r>
            <a:r>
              <a:rPr lang="zh-CN" altLang="en-US"/>
              <a:t> </a:t>
            </a:r>
            <a:r>
              <a:rPr lang="en-US" altLang="zh-CN"/>
              <a:t>or</a:t>
            </a:r>
            <a:r>
              <a:rPr lang="zh-CN" altLang="en-US"/>
              <a:t> cout </a:t>
            </a:r>
            <a:r>
              <a:rPr lang="zh-CN" altLang="en-US">
                <a:sym typeface="+mn-ea"/>
              </a:rPr>
              <a:t>function</a:t>
            </a:r>
            <a:r>
              <a:rPr lang="en-US" altLang="zh-CN">
                <a:sym typeface="+mn-ea"/>
              </a:rPr>
              <a:t>s </a:t>
            </a:r>
            <a:r>
              <a:rPr lang="zh-CN" altLang="en-US"/>
              <a:t>complete data input </a:t>
            </a:r>
            <a:r>
              <a:rPr lang="en-US" altLang="zh-CN"/>
              <a:t>or</a:t>
            </a:r>
            <a:r>
              <a:rPr lang="zh-CN" altLang="en-US"/>
              <a:t> output through I / O stream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cin</a:t>
            </a:r>
            <a:r>
              <a:rPr lang="zh-CN" altLang="en-US"/>
              <a:t> and cout are defined in the iostream header file and must use the </a:t>
            </a:r>
            <a:r>
              <a:rPr lang="en-US" altLang="zh-CN"/>
              <a:t>std</a:t>
            </a:r>
            <a:r>
              <a:rPr lang="zh-CN" altLang="en-US"/>
              <a:t> namespace 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cin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entence</a:t>
            </a:r>
            <a:r>
              <a:rPr lang="en-US" altLang="zh-CN"/>
              <a:t> format</a:t>
            </a:r>
            <a:endParaRPr lang="en-US" altLang="zh-CN"/>
          </a:p>
          <a:p>
            <a:pPr lvl="2"/>
            <a:r>
              <a:rPr lang="en-US" altLang="zh-CN"/>
              <a:t>cin&gt;&gt;variable</a:t>
            </a:r>
            <a:r>
              <a:rPr lang="en-US" altLang="zh-CN" baseline="-25000"/>
              <a:t>1</a:t>
            </a:r>
            <a:r>
              <a:rPr lang="en-US" altLang="zh-CN">
                <a:sym typeface="+mn-ea"/>
              </a:rPr>
              <a:t>&gt;&gt;variable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&gt;&gt;variable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&gt;&gt;</a:t>
            </a:r>
            <a:r>
              <a:rPr lang="en-US" altLang="zh-CN" baseline="-25000">
                <a:sym typeface="+mn-ea"/>
              </a:rPr>
              <a:t>...</a:t>
            </a:r>
            <a:r>
              <a:rPr lang="en-US" altLang="zh-CN">
                <a:sym typeface="+mn-ea"/>
              </a:rPr>
              <a:t>&gt;&gt;variable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 i="0">
                <a:sym typeface="+mn-ea"/>
              </a:rPr>
              <a:t>;</a:t>
            </a:r>
            <a:endParaRPr lang="en-US" altLang="zh-CN" i="0">
              <a:sym typeface="+mn-ea"/>
            </a:endParaRPr>
          </a:p>
          <a:p>
            <a:pPr lvl="2"/>
            <a:r>
              <a:rPr lang="en-US" altLang="zh-CN"/>
              <a:t>Ensure that the number and sequence of input data are consistent with the variables.</a:t>
            </a:r>
            <a:endParaRPr lang="en-US" altLang="zh-CN"/>
          </a:p>
          <a:p>
            <a:pPr lvl="2"/>
            <a:r>
              <a:rPr lang="en-US" altLang="zh-CN"/>
              <a:t>Format control is not possible.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Input / output stream function</a:t>
            </a:r>
            <a:r>
              <a:rPr lang="en-US" altLang="zh-CN">
                <a:sym typeface="+mn-ea"/>
              </a:rPr>
              <a:t>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>
                <a:sym typeface="+mn-ea"/>
              </a:rPr>
              <a:t>cout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entence</a:t>
            </a:r>
            <a:r>
              <a:rPr lang="en-US" altLang="zh-CN">
                <a:sym typeface="+mn-ea"/>
              </a:rPr>
              <a:t> format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cout&lt;&lt;item</a:t>
            </a:r>
            <a:r>
              <a:rPr lang="en-US" altLang="zh-CN" baseline="-25000"/>
              <a:t>1</a:t>
            </a:r>
            <a:r>
              <a:rPr lang="en-US" altLang="zh-CN">
                <a:sym typeface="+mn-ea"/>
              </a:rPr>
              <a:t>&lt;&lt;item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...</a:t>
            </a:r>
            <a:r>
              <a:rPr lang="en-US" altLang="zh-CN">
                <a:sym typeface="+mn-ea"/>
              </a:rPr>
              <a:t>&lt;&lt;item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/>
              <a:t>;</a:t>
            </a:r>
            <a:endParaRPr lang="en-US" altLang="zh-CN"/>
          </a:p>
          <a:p>
            <a:pPr lvl="2"/>
            <a:r>
              <a:rPr lang="en-US" altLang="zh-CN"/>
              <a:t>You can perform simple format control through the </a:t>
            </a:r>
            <a:r>
              <a:rPr lang="en-US" altLang="zh-CN">
                <a:sym typeface="+mn-ea"/>
              </a:rPr>
              <a:t>item.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cout  </a:t>
            </a:r>
            <a:r>
              <a:rPr lang="en-US" altLang="zh-CN"/>
              <a:t>f</a:t>
            </a:r>
            <a:r>
              <a:rPr lang="en-US" altLang="zh-CN"/>
              <a:t>ormat control</a:t>
            </a:r>
            <a:endParaRPr lang="en-US" altLang="zh-CN"/>
          </a:p>
          <a:p>
            <a:pPr lvl="2"/>
            <a:r>
              <a:rPr lang="en-US" altLang="zh-CN"/>
              <a:t>dec</a:t>
            </a:r>
            <a:endParaRPr lang="en-US" altLang="zh-CN"/>
          </a:p>
          <a:p>
            <a:pPr lvl="2"/>
            <a:r>
              <a:rPr lang="en-US" altLang="zh-CN"/>
              <a:t>oct</a:t>
            </a:r>
            <a:endParaRPr lang="en-US" altLang="zh-CN"/>
          </a:p>
          <a:p>
            <a:pPr lvl="2"/>
            <a:r>
              <a:rPr lang="en-US" altLang="zh-CN"/>
              <a:t>hex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hex&lt;&lt;</a:t>
            </a:r>
            <a:r>
              <a:rPr lang="en-US" altLang="zh-CN"/>
              <a:t>uppercase</a:t>
            </a:r>
            <a:endParaRPr lang="en-US" altLang="zh-CN"/>
          </a:p>
          <a:p>
            <a:pPr lvl="2"/>
            <a:r>
              <a:rPr lang="en-US" altLang="zh-CN"/>
              <a:t>right</a:t>
            </a:r>
            <a:endParaRPr lang="en-US" altLang="zh-CN"/>
          </a:p>
          <a:p>
            <a:pPr lvl="2"/>
            <a:r>
              <a:rPr lang="en-US" altLang="zh-CN"/>
              <a:t>setw(x)</a:t>
            </a:r>
            <a:endParaRPr lang="en-US" altLang="zh-CN"/>
          </a:p>
          <a:p>
            <a:pPr lvl="2"/>
            <a:r>
              <a:rPr lang="en-US" altLang="zh-CN"/>
              <a:t>setfill(‘*’)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0" y="3068955"/>
            <a:ext cx="4436110" cy="20173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Blip>
                <a:blip r:embed="rId1"/>
              </a:buBlip>
              <a:defRPr sz="3200"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Blip>
                <a:blip r:embed="rId2"/>
              </a:buBlip>
              <a:defRPr sz="2800"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Blip>
                <a:blip r:embed="rId3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/>
              <a:t>setprecision(x)</a:t>
            </a:r>
            <a:endParaRPr lang="en-US" altLang="zh-CN"/>
          </a:p>
          <a:p>
            <a:pPr lvl="2"/>
            <a:r>
              <a:rPr lang="en-US" altLang="zh-CN"/>
              <a:t>showpos</a:t>
            </a:r>
            <a:endParaRPr lang="en-US" altLang="zh-CN"/>
          </a:p>
          <a:p>
            <a:pPr lvl="2"/>
            <a:r>
              <a:rPr lang="en-US" altLang="zh-CN"/>
              <a:t>scientific</a:t>
            </a:r>
            <a:endParaRPr lang="en-US" altLang="zh-CN"/>
          </a:p>
          <a:p>
            <a:pPr lvl="2"/>
            <a:r>
              <a:rPr lang="en-US" altLang="zh-CN"/>
              <a:t>fixed&lt;&lt;</a:t>
            </a:r>
            <a:r>
              <a:rPr lang="en-US" altLang="zh-CN">
                <a:sym typeface="+mn-ea"/>
              </a:rPr>
              <a:t>setprecision(x)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628265" y="4990465"/>
            <a:ext cx="6472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Assuming x123, y = 1.23456789 (double), please use format control to view the output results and record the functions of each format control .</a:t>
            </a:r>
            <a:endParaRPr lang="en-US" altLang="zh-CN" sz="24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Input / output stream function</a:t>
            </a:r>
            <a:r>
              <a:rPr lang="en-US" altLang="zh-CN">
                <a:sym typeface="+mn-ea"/>
              </a:rPr>
              <a:t>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Printf and scanf are format input and output functions</a:t>
            </a:r>
            <a:r>
              <a:rPr lang="en-US" altLang="zh-CN"/>
              <a:t>.defined in the cstdio header file, but can be used directly.</a:t>
            </a:r>
            <a:endParaRPr lang="en-US" altLang="zh-CN"/>
          </a:p>
          <a:p>
            <a:pPr lvl="1"/>
            <a:r>
              <a:rPr lang="en-US" altLang="zh-CN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printf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“a string containing format control characters”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[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,output list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])</a:t>
            </a:r>
            <a:endParaRPr lang="en-US" altLang="zh-CN" i="0" dirty="0">
              <a:solidFill>
                <a:srgbClr val="FF0000"/>
              </a:solidFill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scanf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“a string containing format control characters”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[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,address list of variables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])</a:t>
            </a:r>
            <a:endParaRPr lang="en-US" altLang="zh-CN" i="0" dirty="0">
              <a:solidFill>
                <a:srgbClr val="FF0000"/>
              </a:solidFill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  <a:buBlip>
                <a:blip r:embed="rId1"/>
              </a:buBlip>
            </a:pPr>
            <a:r>
              <a:rPr lang="zh-CN" altLang="en-US">
                <a:sym typeface="+mn-ea"/>
              </a:rPr>
              <a:t>General form of format string</a:t>
            </a:r>
            <a:endParaRPr lang="zh-CN" altLang="en-US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en-US" altLang="zh-CN">
                <a:sym typeface="+mn-ea"/>
              </a:rPr>
              <a:t>%</a:t>
            </a:r>
            <a:r>
              <a:rPr lang="zh-CN" altLang="en-US" i="0">
                <a:sym typeface="+mn-ea"/>
              </a:rPr>
              <a:t>[</a:t>
            </a:r>
            <a:r>
              <a:rPr lang="zh-CN" altLang="en-US">
                <a:sym typeface="+mn-ea"/>
              </a:rPr>
              <a:t>flag</a:t>
            </a:r>
            <a:r>
              <a:rPr lang="zh-CN" altLang="en-US" i="0">
                <a:sym typeface="+mn-ea"/>
              </a:rPr>
              <a:t>] [</a:t>
            </a:r>
            <a:r>
              <a:rPr lang="zh-CN" altLang="en-US">
                <a:sym typeface="+mn-ea"/>
              </a:rPr>
              <a:t>output minimum width</a:t>
            </a:r>
            <a:r>
              <a:rPr lang="zh-CN" altLang="en-US" i="0">
                <a:sym typeface="+mn-ea"/>
              </a:rPr>
              <a:t>] [.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recision</a:t>
            </a:r>
            <a:r>
              <a:rPr lang="zh-CN" altLang="en-US" i="0">
                <a:sym typeface="+mn-ea"/>
              </a:rPr>
              <a:t>] [</a:t>
            </a:r>
            <a:r>
              <a:rPr lang="zh-CN" altLang="en-US">
                <a:sym typeface="+mn-ea"/>
              </a:rPr>
              <a:t>length</a:t>
            </a:r>
            <a:r>
              <a:rPr lang="zh-CN" altLang="en-US" i="0">
                <a:sym typeface="+mn-ea"/>
              </a:rPr>
              <a:t>]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ormat character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Input / output stream function</a:t>
            </a:r>
            <a:r>
              <a:rPr lang="en-US" altLang="zh-CN">
                <a:sym typeface="+mn-ea"/>
              </a:rPr>
              <a:t>s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Other input / output functions</a:t>
            </a:r>
            <a:endParaRPr lang="zh-CN" altLang="en-US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en-US" altLang="zh-CN">
                <a:sym typeface="+mn-ea"/>
              </a:rPr>
              <a:t>getchar(),putchar()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  <a:buBlip>
                <a:blip r:embed="rId2"/>
              </a:buBlip>
            </a:pPr>
            <a:r>
              <a:rPr lang="zh-CN" altLang="en-US">
                <a:sym typeface="+mn-ea"/>
              </a:rPr>
              <a:t>Complete test：</a:t>
            </a:r>
            <a:r>
              <a:rPr lang="en-US" altLang="zh-CN">
                <a:sym typeface="+mn-ea"/>
              </a:rPr>
              <a:t>2-3cout</a:t>
            </a:r>
            <a:endParaRPr lang="zh-CN" altLang="en-US">
              <a:sym typeface="+mn-ea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Practice in CG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Please complete the exercises specified in the CG platform within the specified time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76225" y="3429000"/>
            <a:ext cx="859218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this lesson</a:t>
            </a:r>
            <a:endParaRPr lang="zh-CN" altLang="en-US" sz="3600" b="1" i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learned the Sequential structure </a:t>
            </a:r>
            <a:endParaRPr lang="zh-CN" altLang="en-US" sz="3600" b="1" i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hat's impress</a:t>
            </a:r>
            <a:r>
              <a:rPr lang="en-US" altLang="zh-CN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ive</a:t>
            </a:r>
            <a:endParaRPr lang="en-US" altLang="zh-CN" sz="3600" b="1" i="1"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is the definition of function in mathematics？Why use functions？</a:t>
            </a:r>
            <a:endParaRPr lang="zh-CN" altLang="en-US"/>
          </a:p>
          <a:p>
            <a:r>
              <a:rPr lang="zh-CN" altLang="en-US"/>
              <a:t>What is a computer function？</a:t>
            </a:r>
            <a:endParaRPr lang="zh-CN" altLang="en-US"/>
          </a:p>
          <a:p>
            <a:pPr lvl="1"/>
            <a:r>
              <a:rPr lang="zh-CN" altLang="en-US"/>
              <a:t>A function is a fixed program segment that implements a specific task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Why use functions？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/>
              <a:t>code reuse</a:t>
            </a:r>
            <a:endParaRPr lang="en-US" altLang="zh-CN"/>
          </a:p>
          <a:p>
            <a:pPr lvl="2"/>
            <a:r>
              <a:rPr lang="en-US" altLang="zh-CN"/>
              <a:t>logic simple </a:t>
            </a:r>
            <a:endParaRPr lang="en-US" altLang="zh-CN"/>
          </a:p>
          <a:p>
            <a:pPr lvl="2"/>
            <a:r>
              <a:rPr lang="en-US" altLang="zh-CN"/>
              <a:t>structured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7950" y="5012690"/>
            <a:ext cx="89973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Remember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Program segments with independent functions, frequently used and complex logic must be implemented by functions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Function structure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How to define a function using C + + language？</a:t>
            </a:r>
            <a:endParaRPr lang="zh-CN" altLang="en-US"/>
          </a:p>
          <a:p>
            <a:pPr lvl="1"/>
            <a:r>
              <a:rPr lang="zh-CN" altLang="en-US"/>
              <a:t>Think about what a function must contain?</a:t>
            </a:r>
            <a:endParaRPr lang="zh-CN" altLang="en-US"/>
          </a:p>
          <a:p>
            <a:pPr lvl="2"/>
            <a:r>
              <a:rPr lang="zh-CN" altLang="en-US"/>
              <a:t>The name must be included，</a:t>
            </a:r>
            <a:r>
              <a:rPr lang="en-US" altLang="zh-CN"/>
              <a:t>w</a:t>
            </a:r>
            <a:r>
              <a:rPr lang="zh-CN" altLang="en-US"/>
              <a:t>e use this function by name</a:t>
            </a:r>
            <a:r>
              <a:rPr lang="en-US" altLang="zh-CN"/>
              <a:t>.</a:t>
            </a:r>
            <a:endParaRPr lang="zh-CN" altLang="en-US"/>
          </a:p>
          <a:p>
            <a:pPr lvl="2"/>
            <a:r>
              <a:rPr lang="zh-CN" altLang="en-US"/>
              <a:t>Return value type，</a:t>
            </a:r>
            <a:r>
              <a:rPr lang="en-US" altLang="zh-CN"/>
              <a:t>w</a:t>
            </a:r>
            <a:r>
              <a:rPr lang="zh-CN" altLang="en-US"/>
              <a:t>hat type of value should be returned by using this function</a:t>
            </a:r>
            <a:r>
              <a:rPr lang="en-US" altLang="zh-CN"/>
              <a:t>.</a:t>
            </a:r>
            <a:endParaRPr lang="en-US" altLang="zh-CN"/>
          </a:p>
          <a:p>
            <a:pPr lvl="2"/>
            <a:r>
              <a:rPr lang="zh-CN" altLang="en-US"/>
              <a:t>Function body, how to realize function function</a:t>
            </a:r>
            <a:r>
              <a:rPr lang="en-US" altLang="zh-CN"/>
              <a:t>.</a:t>
            </a:r>
            <a:endParaRPr lang="en-US" altLang="zh-CN"/>
          </a:p>
          <a:p>
            <a:pPr lvl="2"/>
            <a:r>
              <a:rPr lang="zh-CN" altLang="en-US"/>
              <a:t>Anything else？Do you need necessary input to realize function functions？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Function structure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Header of function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Return value type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Function nam</a:t>
            </a:r>
            <a:r>
              <a:rPr lang="en-US" altLang="zh-CN"/>
              <a:t>e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arameters</a:t>
            </a:r>
            <a:endParaRPr lang="zh-CN" altLang="en-US"/>
          </a:p>
          <a:p>
            <a:pPr lvl="0"/>
            <a:r>
              <a:rPr lang="zh-CN" altLang="en-US"/>
              <a:t>Function body</a:t>
            </a:r>
            <a:endParaRPr lang="zh-CN" altLang="en-US"/>
          </a:p>
          <a:p>
            <a:pPr lvl="1"/>
            <a:r>
              <a:rPr lang="zh-CN" altLang="en-US"/>
              <a:t>statements enclosed by 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0380" y="1052195"/>
            <a:ext cx="33769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zh-CN" altLang="en-US" sz="2800" b="1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gcd</a:t>
            </a:r>
            <a:r>
              <a:rPr lang="zh-C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800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int x,int y</a:t>
            </a:r>
            <a:r>
              <a:rPr lang="zh-C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28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int a,z;</a:t>
            </a:r>
            <a:r>
              <a:rPr lang="en-US" altLang="zh-CN" sz="2800" b="1" i="1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while(y&gt;0)</a:t>
            </a:r>
            <a:r>
              <a:rPr lang="zh-CN" altLang="en-US" sz="28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a=y;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y=x%y;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x=a;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8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z=x;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800" b="1" i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return z;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800" b="1" i="1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0380" y="1196340"/>
            <a:ext cx="2810510" cy="5041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744595" y="1448435"/>
            <a:ext cx="1835785" cy="8255"/>
          </a:xfrm>
          <a:prstGeom prst="straightConnector1">
            <a:avLst/>
          </a:prstGeom>
          <a:ln w="28575"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418840" y="1556385"/>
            <a:ext cx="2449195" cy="4762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4210" y="1556385"/>
            <a:ext cx="3168015" cy="1008380"/>
          </a:xfrm>
          <a:prstGeom prst="straightConnector1">
            <a:avLst/>
          </a:prstGeom>
          <a:ln w="28575">
            <a:solidFill>
              <a:srgbClr val="C0000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00020" y="1628775"/>
            <a:ext cx="4896485" cy="1448435"/>
          </a:xfrm>
          <a:prstGeom prst="straightConnector1">
            <a:avLst/>
          </a:prstGeom>
          <a:ln w="28575">
            <a:solidFill>
              <a:srgbClr val="00B05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644390" y="4004945"/>
            <a:ext cx="503555" cy="2159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560" y="5445125"/>
            <a:ext cx="7959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Think about</a:t>
            </a:r>
            <a:endParaRPr lang="zh-CN" altLang="en-US" sz="3200" b="1" i="1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What is the most difficult to define a function？</a:t>
            </a:r>
            <a:endParaRPr lang="zh-CN" altLang="en-US" sz="32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Exercises </a:t>
            </a:r>
            <a:r>
              <a:rPr lang="en-US" altLang="zh-CN">
                <a:sym typeface="+mn-ea"/>
              </a:rPr>
              <a:t>&amp; T</a:t>
            </a:r>
            <a:r>
              <a:rPr lang="zh-CN" altLang="en-US">
                <a:sym typeface="+mn-ea"/>
              </a:rPr>
              <a:t>ests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Complete test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-1：</a:t>
            </a:r>
            <a:r>
              <a:rPr lang="zh-CN" altLang="en-US"/>
              <a:t>greatest common divisor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Implementation </a:t>
            </a:r>
            <a:r>
              <a:rPr lang="en-US" altLang="zh-CN"/>
              <a:t>of </a:t>
            </a:r>
            <a:r>
              <a:rPr lang="zh-CN" altLang="en-US"/>
              <a:t>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Program control structure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How to properly arrange statements to realize the functions ?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Sequence </a:t>
            </a:r>
            <a:r>
              <a:rPr lang="en-US" altLang="zh-CN"/>
              <a:t>s</a:t>
            </a:r>
            <a:r>
              <a:rPr lang="zh-CN" altLang="en-US"/>
              <a:t>tructure</a:t>
            </a:r>
            <a:endParaRPr lang="zh-CN" altLang="en-US"/>
          </a:p>
          <a:p>
            <a:pPr lvl="1"/>
            <a:r>
              <a:rPr lang="zh-CN" altLang="en-US"/>
              <a:t>Branch structure</a:t>
            </a:r>
            <a:endParaRPr lang="zh-CN" altLang="en-US"/>
          </a:p>
          <a:p>
            <a:pPr lvl="1"/>
            <a:r>
              <a:rPr lang="zh-CN" altLang="en-US"/>
              <a:t>cycle structure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290" y="4015740"/>
            <a:ext cx="87693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 the help of  three structures, the program functions are realized by arranging the statements reasonably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.But how</a:t>
            </a:r>
            <a:r>
              <a:rPr lang="zh-CN" altLang="en-US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？</a:t>
            </a:r>
            <a:endParaRPr lang="zh-CN" altLang="en-US" sz="32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Structured design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" y="980440"/>
            <a:ext cx="9071610" cy="5305425"/>
          </a:xfrm>
        </p:spPr>
        <p:txBody>
          <a:bodyPr/>
          <a:p>
            <a:r>
              <a:rPr lang="zh-CN" altLang="en-US"/>
              <a:t>Only three program control structures are used</a:t>
            </a:r>
            <a:endParaRPr lang="zh-CN" altLang="en-US"/>
          </a:p>
          <a:p>
            <a:r>
              <a:rPr lang="zh-CN" altLang="en-US"/>
              <a:t>Modular design，</a:t>
            </a:r>
            <a:r>
              <a:rPr lang="en-US" altLang="zh-CN"/>
              <a:t>c</a:t>
            </a:r>
            <a:r>
              <a:rPr lang="zh-CN" altLang="en-US"/>
              <a:t>annot use goto statement</a:t>
            </a:r>
            <a:endParaRPr lang="zh-CN" altLang="en-US"/>
          </a:p>
          <a:p>
            <a:r>
              <a:rPr lang="zh-CN" altLang="en-US"/>
              <a:t>Refine layer by layer from top to bottom</a:t>
            </a:r>
            <a:endParaRPr lang="zh-CN" altLang="en-US"/>
          </a:p>
          <a:p>
            <a:pPr lvl="1"/>
            <a:r>
              <a:rPr lang="zh-CN" altLang="en-US"/>
              <a:t>top-down：It is to divide complex and large problems into small problems, find out the key and key points of the problems, and then describe the problems。</a:t>
            </a:r>
            <a:endParaRPr lang="zh-CN" altLang="en-US"/>
          </a:p>
          <a:p>
            <a:pPr lvl="1"/>
            <a:r>
              <a:rPr lang="zh-CN" altLang="en-US"/>
              <a:t>stepwise refinement：Complex problems are abstracted into relatively simple problems. After several steps of refinement, they are only relatively simple programming problems in the solution domain.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36195" y="6010275"/>
            <a:ext cx="8603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i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Can you give an example of "automatic down, layer by layer refinement"</a:t>
            </a:r>
            <a:r>
              <a:rPr lang="en-US" altLang="zh-CN" sz="2800" b="1" i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--For example, how to write a book</a:t>
            </a:r>
            <a:r>
              <a:rPr lang="zh-CN" altLang="en-US" sz="2800" b="1" i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？</a:t>
            </a:r>
            <a:endParaRPr lang="zh-CN" altLang="en-US" sz="2800" b="1" i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Sequence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/>
              <a:t>ata type</a:t>
            </a:r>
            <a:r>
              <a:rPr lang="en-US" altLang="zh-CN"/>
              <a:t>---The most important function of a computer is to automatically complete data operations.</a:t>
            </a:r>
            <a:endParaRPr lang="en-US" altLang="zh-CN"/>
          </a:p>
          <a:p>
            <a:pPr lvl="1"/>
            <a:r>
              <a:rPr lang="zh-CN" altLang="en-US"/>
              <a:t>What is the data type？</a:t>
            </a:r>
            <a:endParaRPr lang="zh-CN" altLang="en-US"/>
          </a:p>
          <a:p>
            <a:pPr lvl="1"/>
            <a:r>
              <a:rPr lang="zh-CN" altLang="en-US"/>
              <a:t>What data types have you learned in previous mathematics？</a:t>
            </a:r>
            <a:endParaRPr lang="zh-CN" altLang="en-US"/>
          </a:p>
          <a:p>
            <a:pPr lvl="1"/>
            <a:r>
              <a:rPr lang="zh-CN" altLang="en-US"/>
              <a:t>Why do you need to learn data types？</a:t>
            </a:r>
            <a:endParaRPr lang="zh-CN" altLang="en-US"/>
          </a:p>
          <a:p>
            <a:pPr lvl="1"/>
            <a:r>
              <a:rPr lang="zh-CN" altLang="en-US"/>
              <a:t>How to tell the computer what type of data is used?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695" y="5227320"/>
            <a:ext cx="8519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 comes down to one question: why should data be divided into different types?</a:t>
            </a:r>
            <a:endParaRPr lang="en-US" altLang="zh-CN" sz="32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67351fb3-a3b0-4ade-beca-5885d00c07f4}"/>
  <p:tag name="TABLE_ENDDRAG_ORIGIN_RECT" val="674*255"/>
  <p:tag name="TABLE_ENDDRAG_RECT" val="25*212*674*255"/>
</p:tagLst>
</file>

<file path=ppt/tags/tag3.xml><?xml version="1.0" encoding="utf-8"?>
<p:tagLst xmlns:p="http://schemas.openxmlformats.org/presentationml/2006/main">
  <p:tag name="TABLE_ENDDRAG_ORIGIN_RECT" val="719*48"/>
  <p:tag name="TABLE_ENDDRAG_RECT" val="4*292*719*48"/>
  <p:tag name="KSO_WM_UNIT_TABLE_BEAUTIFY" val="smartTable{2a8fec05-f93b-4162-84e4-7ce25a507b11}"/>
</p:tagLst>
</file>

<file path=ppt/tags/tag4.xml><?xml version="1.0" encoding="utf-8"?>
<p:tagLst xmlns:p="http://schemas.openxmlformats.org/presentationml/2006/main">
  <p:tag name="KSO_WM_DOC_GUID" val="{1f063383-feac-4ae5-b169-ba7f8727ee2c}"/>
  <p:tag name="COMMONDATA" val="eyJoZGlkIjoiNzU2OTk4MDg4NGQ3NjgzNGYxZmI1OGU2ZjI1ZDQxMGEifQ=="/>
  <p:tag name="KSO_WPP_MARK_KEY" val="c4c4a225-e97e-49c1-875d-172c86931bf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8621</Words>
  <Application>WPS 演示</Application>
  <PresentationFormat>全屏显示(4:3)</PresentationFormat>
  <Paragraphs>354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自定义设计方案</vt:lpstr>
      <vt:lpstr>2_自定义设计方案</vt:lpstr>
      <vt:lpstr>1_自定义设计方案</vt:lpstr>
      <vt:lpstr>3_自定义设计方案</vt:lpstr>
      <vt:lpstr>PowerPoint 演示文稿</vt:lpstr>
      <vt:lpstr>Review and reflection</vt:lpstr>
      <vt:lpstr>Function</vt:lpstr>
      <vt:lpstr>Function structure</vt:lpstr>
      <vt:lpstr>Function structure </vt:lpstr>
      <vt:lpstr>Exercises &amp; Tests</vt:lpstr>
      <vt:lpstr>Implementation of function</vt:lpstr>
      <vt:lpstr>Structured design method</vt:lpstr>
      <vt:lpstr>Sequence structure</vt:lpstr>
      <vt:lpstr>Data type</vt:lpstr>
      <vt:lpstr>Constant and Variable</vt:lpstr>
      <vt:lpstr>Complete the exercise independently</vt:lpstr>
      <vt:lpstr>Exercises &amp; Tests </vt:lpstr>
      <vt:lpstr>Operators and Expressions</vt:lpstr>
      <vt:lpstr>Operators and Expressions </vt:lpstr>
      <vt:lpstr>Operators and Expressions </vt:lpstr>
      <vt:lpstr>Operators and Expressions</vt:lpstr>
      <vt:lpstr>Operators and Expressions </vt:lpstr>
      <vt:lpstr>Operators and Expressions </vt:lpstr>
      <vt:lpstr>Operators and Expressions </vt:lpstr>
      <vt:lpstr>Exercises &amp; Tests</vt:lpstr>
      <vt:lpstr>Sentence</vt:lpstr>
      <vt:lpstr>Input and output </vt:lpstr>
      <vt:lpstr>Input / output stream functions</vt:lpstr>
      <vt:lpstr>Input / output stream functions</vt:lpstr>
      <vt:lpstr>Input / output stream functions </vt:lpstr>
      <vt:lpstr>Input / output stream functions </vt:lpstr>
      <vt:lpstr>Practice in CG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XZIT</cp:lastModifiedBy>
  <cp:revision>707</cp:revision>
  <cp:lastPrinted>2016-10-17T09:50:00Z</cp:lastPrinted>
  <dcterms:created xsi:type="dcterms:W3CDTF">2015-01-25T08:40:00Z</dcterms:created>
  <dcterms:modified xsi:type="dcterms:W3CDTF">2022-10-04T07:40:07Z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RubyTemplateID">
    <vt:lpwstr>2</vt:lpwstr>
  </property>
  <property fmtid="{D5CDD505-2E9C-101B-9397-08002B2CF9AE}" pid="4" name="ICV">
    <vt:lpwstr>C251633B37B74883A37D7007B072C7E0</vt:lpwstr>
  </property>
</Properties>
</file>